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6" r:id="rId14"/>
    <p:sldId id="277" r:id="rId15"/>
    <p:sldId id="270" r:id="rId16"/>
    <p:sldId id="271" r:id="rId17"/>
    <p:sldId id="279" r:id="rId18"/>
    <p:sldId id="280"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47C86-3544-4FE3-B421-B8FE1ECF4153}"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1C270-CDE5-4E5B-915E-3A69529D53D2}" type="slidenum">
              <a:rPr lang="en-US" smtClean="0"/>
              <a:t>‹#›</a:t>
            </a:fld>
            <a:endParaRPr lang="en-US"/>
          </a:p>
        </p:txBody>
      </p:sp>
    </p:spTree>
    <p:extLst>
      <p:ext uri="{BB962C8B-B14F-4D97-AF65-F5344CB8AC3E}">
        <p14:creationId xmlns:p14="http://schemas.microsoft.com/office/powerpoint/2010/main" val="347262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153B88-5BCE-4217-8D42-61C9C8AF607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363173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53B88-5BCE-4217-8D42-61C9C8AF607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396269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53B88-5BCE-4217-8D42-61C9C8AF607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77712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53B88-5BCE-4217-8D42-61C9C8AF607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105592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153B88-5BCE-4217-8D42-61C9C8AF607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164074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153B88-5BCE-4217-8D42-61C9C8AF6074}"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354683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153B88-5BCE-4217-8D42-61C9C8AF6074}"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204865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153B88-5BCE-4217-8D42-61C9C8AF6074}"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119820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53B88-5BCE-4217-8D42-61C9C8AF6074}"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13051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53B88-5BCE-4217-8D42-61C9C8AF6074}"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49248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53B88-5BCE-4217-8D42-61C9C8AF6074}"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1E536-9566-4D7C-B7D5-D0DBBD7EE3A9}" type="slidenum">
              <a:rPr lang="en-US" smtClean="0"/>
              <a:t>‹#›</a:t>
            </a:fld>
            <a:endParaRPr lang="en-US"/>
          </a:p>
        </p:txBody>
      </p:sp>
    </p:spTree>
    <p:extLst>
      <p:ext uri="{BB962C8B-B14F-4D97-AF65-F5344CB8AC3E}">
        <p14:creationId xmlns:p14="http://schemas.microsoft.com/office/powerpoint/2010/main" val="216071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53B88-5BCE-4217-8D42-61C9C8AF6074}"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1E536-9566-4D7C-B7D5-D0DBBD7EE3A9}" type="slidenum">
              <a:rPr lang="en-US" smtClean="0"/>
              <a:t>‹#›</a:t>
            </a:fld>
            <a:endParaRPr lang="en-US"/>
          </a:p>
        </p:txBody>
      </p:sp>
    </p:spTree>
    <p:extLst>
      <p:ext uri="{BB962C8B-B14F-4D97-AF65-F5344CB8AC3E}">
        <p14:creationId xmlns:p14="http://schemas.microsoft.com/office/powerpoint/2010/main" val="61793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34106" y="0"/>
            <a:ext cx="6347828" cy="954107"/>
          </a:xfrm>
          <a:prstGeom prst="rect">
            <a:avLst/>
          </a:prstGeom>
          <a:noFill/>
        </p:spPr>
        <p:txBody>
          <a:bodyPr wrap="none" rtlCol="0">
            <a:spAutoFit/>
          </a:bodyPr>
          <a:lstStyle/>
          <a:p>
            <a:pPr algn="ctr"/>
            <a:r>
              <a:rPr lang="en-US" sz="2800" b="1" dirty="0" smtClean="0">
                <a:solidFill>
                  <a:schemeClr val="accent1"/>
                </a:solidFill>
              </a:rPr>
              <a:t>BÁO CÁO</a:t>
            </a:r>
          </a:p>
          <a:p>
            <a:pPr algn="ctr"/>
            <a:r>
              <a:rPr lang="en-US" sz="2800" b="1" dirty="0" smtClean="0">
                <a:solidFill>
                  <a:schemeClr val="accent1"/>
                </a:solidFill>
                <a:latin typeface="Times New Roman" panose="02020603050405020304" pitchFamily="18" charset="0"/>
                <a:cs typeface="Times New Roman" panose="02020603050405020304" pitchFamily="18" charset="0"/>
              </a:rPr>
              <a:t>AN TOÀN VÀ BẢO MẬT THÔNG TIN</a:t>
            </a:r>
          </a:p>
        </p:txBody>
      </p:sp>
      <p:sp>
        <p:nvSpPr>
          <p:cNvPr id="7" name="TextBox 6"/>
          <p:cNvSpPr txBox="1"/>
          <p:nvPr/>
        </p:nvSpPr>
        <p:spPr>
          <a:xfrm>
            <a:off x="2402308" y="1937010"/>
            <a:ext cx="7611414" cy="523220"/>
          </a:xfrm>
          <a:prstGeom prst="rect">
            <a:avLst/>
          </a:prstGeom>
          <a:noFill/>
        </p:spPr>
        <p:txBody>
          <a:bodyPr wrap="square" rtlCol="0">
            <a:spAutoFit/>
          </a:bodyPr>
          <a:lstStyle/>
          <a:p>
            <a:pPr algn="ctr"/>
            <a:r>
              <a:rPr lang="en-US" sz="2800" dirty="0" err="1" smtClean="0">
                <a:solidFill>
                  <a:schemeClr val="accent2"/>
                </a:solidFill>
                <a:latin typeface="Times New Roman" panose="02020603050405020304" pitchFamily="18" charset="0"/>
                <a:cs typeface="Times New Roman" panose="02020603050405020304" pitchFamily="18" charset="0"/>
              </a:rPr>
              <a:t>Đề</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Tài</a:t>
            </a:r>
            <a:r>
              <a:rPr lang="en-US" sz="2800" dirty="0" smtClean="0">
                <a:solidFill>
                  <a:schemeClr val="accent2"/>
                </a:solidFill>
                <a:latin typeface="Times New Roman" panose="02020603050405020304" pitchFamily="18" charset="0"/>
                <a:cs typeface="Times New Roman" panose="02020603050405020304" pitchFamily="18" charset="0"/>
              </a:rPr>
              <a:t> : </a:t>
            </a:r>
            <a:r>
              <a:rPr lang="en-US" sz="2800" smtClean="0">
                <a:solidFill>
                  <a:schemeClr val="accent2"/>
                </a:solidFill>
                <a:latin typeface="Times New Roman" panose="02020603050405020304" pitchFamily="18" charset="0"/>
                <a:cs typeface="Times New Roman" panose="02020603050405020304" pitchFamily="18" charset="0"/>
              </a:rPr>
              <a:t>Các </a:t>
            </a:r>
            <a:r>
              <a:rPr lang="en-US" sz="2800" dirty="0" err="1" smtClean="0">
                <a:solidFill>
                  <a:schemeClr val="accent2"/>
                </a:solidFill>
                <a:latin typeface="Times New Roman" panose="02020603050405020304" pitchFamily="18" charset="0"/>
                <a:cs typeface="Times New Roman" panose="02020603050405020304" pitchFamily="18" charset="0"/>
              </a:rPr>
              <a:t>Lỗ</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Hổng</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Trong</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Ngôn</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Ngữ</a:t>
            </a:r>
            <a:r>
              <a:rPr lang="en-US" sz="2800" dirty="0" smtClean="0">
                <a:solidFill>
                  <a:schemeClr val="accent2"/>
                </a:solidFill>
                <a:latin typeface="Times New Roman" panose="02020603050405020304" pitchFamily="18" charset="0"/>
                <a:cs typeface="Times New Roman" panose="02020603050405020304" pitchFamily="18" charset="0"/>
              </a:rPr>
              <a:t> C</a:t>
            </a:r>
            <a:endParaRPr lang="en-US" sz="2400" dirty="0">
              <a:solidFill>
                <a:schemeClr val="accent2"/>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730320" y="3874020"/>
            <a:ext cx="7418231"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Giảng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Đỗ</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Văn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Uy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730320" y="4732059"/>
            <a:ext cx="8371269" cy="1323439"/>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Roãn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Thụ</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MSSV : 20144416</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Nguyễn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Ngọc</a:t>
            </a:r>
            <a:r>
              <a:rPr lang="en-US" sz="2000" dirty="0" smtClean="0">
                <a:latin typeface="Times New Roman" panose="02020603050405020304" pitchFamily="18" charset="0"/>
                <a:cs typeface="Times New Roman" panose="02020603050405020304" pitchFamily="18" charset="0"/>
              </a:rPr>
              <a:t>         MSSV : 20143223</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Tuân</a:t>
            </a:r>
            <a:r>
              <a:rPr lang="en-US" sz="2000" dirty="0" smtClean="0">
                <a:latin typeface="Times New Roman" panose="02020603050405020304" pitchFamily="18" charset="0"/>
                <a:cs typeface="Times New Roman" panose="02020603050405020304" pitchFamily="18" charset="0"/>
              </a:rPr>
              <a:t>          MSSV : 20144838</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4. </a:t>
            </a:r>
            <a:r>
              <a:rPr lang="en-US" sz="2000" dirty="0" err="1" smtClean="0">
                <a:latin typeface="Times New Roman" panose="02020603050405020304" pitchFamily="18" charset="0"/>
                <a:cs typeface="Times New Roman" panose="02020603050405020304" pitchFamily="18" charset="0"/>
              </a:rPr>
              <a:t>Trần</a:t>
            </a:r>
            <a:r>
              <a:rPr lang="en-US" sz="2000" dirty="0" smtClean="0">
                <a:latin typeface="Times New Roman" panose="02020603050405020304" pitchFamily="18" charset="0"/>
                <a:cs typeface="Times New Roman" panose="02020603050405020304" pitchFamily="18" charset="0"/>
              </a:rPr>
              <a:t> Nam </a:t>
            </a:r>
            <a:r>
              <a:rPr lang="en-US" sz="2000" dirty="0" err="1" smtClean="0">
                <a:latin typeface="Times New Roman" panose="02020603050405020304" pitchFamily="18" charset="0"/>
                <a:cs typeface="Times New Roman" panose="02020603050405020304" pitchFamily="18" charset="0"/>
              </a:rPr>
              <a:t>Anh</a:t>
            </a:r>
            <a:r>
              <a:rPr lang="en-US" sz="2000" dirty="0" smtClean="0">
                <a:latin typeface="Times New Roman" panose="02020603050405020304" pitchFamily="18" charset="0"/>
                <a:cs typeface="Times New Roman" panose="02020603050405020304" pitchFamily="18" charset="0"/>
              </a:rPr>
              <a:t>               MSSV : 20140235</a:t>
            </a:r>
          </a:p>
        </p:txBody>
      </p:sp>
    </p:spTree>
    <p:extLst>
      <p:ext uri="{BB962C8B-B14F-4D97-AF65-F5344CB8AC3E}">
        <p14:creationId xmlns:p14="http://schemas.microsoft.com/office/powerpoint/2010/main" val="33238133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 </a:t>
            </a:r>
            <a:r>
              <a:rPr lang="en-US" sz="2800" dirty="0" err="1" smtClean="0">
                <a:solidFill>
                  <a:schemeClr val="accent1"/>
                </a:solidFill>
                <a:latin typeface="Times New Roman" panose="02020603050405020304" pitchFamily="18" charset="0"/>
                <a:cs typeface="Times New Roman" panose="02020603050405020304" pitchFamily="18" charset="0"/>
              </a:rPr>
              <a:t>Tràn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bộ</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đệm</a:t>
            </a:r>
            <a:r>
              <a:rPr lang="en-US" sz="2800" dirty="0" smtClean="0">
                <a:solidFill>
                  <a:schemeClr val="accent1"/>
                </a:solidFill>
                <a:latin typeface="Times New Roman" panose="02020603050405020304" pitchFamily="18" charset="0"/>
                <a:cs typeface="Times New Roman" panose="02020603050405020304" pitchFamily="18" charset="0"/>
              </a:rPr>
              <a:t> (  Buffer Overflow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255454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đệm</a:t>
            </a:r>
            <a:r>
              <a:rPr lang="en-US" sz="2000" dirty="0" smtClean="0">
                <a:latin typeface="Times New Roman" panose="02020603050405020304" pitchFamily="18" charset="0"/>
                <a:cs typeface="Times New Roman" panose="02020603050405020304" pitchFamily="18" charset="0"/>
              </a:rPr>
              <a:t> Buffer Overflow :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an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Chống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nhớ</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đệm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Stack.</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Ngẫu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sâu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24049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III. </a:t>
            </a:r>
            <a:r>
              <a:rPr lang="en-US" sz="2800" dirty="0" err="1" smtClean="0">
                <a:solidFill>
                  <a:schemeClr val="accent1"/>
                </a:solidFill>
                <a:latin typeface="Times New Roman" panose="02020603050405020304" pitchFamily="18" charset="0"/>
                <a:cs typeface="Times New Roman" panose="02020603050405020304" pitchFamily="18" charset="0"/>
              </a:rPr>
              <a:t>Định</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dạng</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chuỗi</a:t>
            </a:r>
            <a:r>
              <a:rPr lang="en-US" sz="2800" dirty="0" smtClean="0">
                <a:solidFill>
                  <a:schemeClr val="accent1"/>
                </a:solidFill>
                <a:latin typeface="Times New Roman" panose="02020603050405020304" pitchFamily="18" charset="0"/>
                <a:cs typeface="Times New Roman" panose="02020603050405020304" pitchFamily="18" charset="0"/>
              </a:rPr>
              <a:t> (  Format String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4093428"/>
          </a:xfrm>
          <a:prstGeom prst="rect">
            <a:avLst/>
          </a:prstGeom>
          <a:noFill/>
        </p:spPr>
        <p:txBody>
          <a:bodyPr wrap="square" rtlCol="0">
            <a:spAutoFit/>
          </a:bodyPr>
          <a:lstStyle/>
          <a:p>
            <a:pPr marL="342900" indent="-342900" algn="just">
              <a:buFont typeface="Wingdings" panose="05000000000000000000" pitchFamily="2" charset="2"/>
              <a:buChar char="Ø"/>
            </a:pPr>
            <a:r>
              <a:rPr lang="vi-VN" sz="2000" b="1" dirty="0">
                <a:latin typeface="+mj-lt"/>
              </a:rPr>
              <a:t>Format string: </a:t>
            </a:r>
            <a:r>
              <a:rPr lang="vi-VN" sz="2000" dirty="0">
                <a:latin typeface="+mj-lt"/>
              </a:rPr>
              <a:t>là hành động định dạng đầu ra cho kiểu dữ liệu như integer, float, </a:t>
            </a:r>
            <a:r>
              <a:rPr lang="vi-VN" sz="2000" dirty="0" smtClean="0">
                <a:latin typeface="+mj-lt"/>
              </a:rPr>
              <a:t>char</a:t>
            </a:r>
            <a:r>
              <a:rPr lang="en-US" sz="2000" dirty="0" smtClean="0">
                <a:latin typeface="+mj-lt"/>
              </a:rPr>
              <a:t>…….</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vi-VN" sz="2000" b="1" dirty="0">
                <a:latin typeface="+mj-lt"/>
              </a:rPr>
              <a:t>Format String attack</a:t>
            </a:r>
            <a:r>
              <a:rPr lang="vi-VN" sz="2000" dirty="0">
                <a:latin typeface="+mj-lt"/>
              </a:rPr>
              <a:t>: là hành động tấn công dựa vào lỗi định dạng chuỗi nó xảy ra khi một dữ liệu dạng chuỗi được nhập vào nhưng được hàm thực thi coi như là một </a:t>
            </a:r>
            <a:r>
              <a:rPr lang="vi-VN" sz="2000" dirty="0" smtClean="0">
                <a:latin typeface="+mj-lt"/>
              </a:rPr>
              <a:t>lệnh</a:t>
            </a:r>
            <a:r>
              <a:rPr lang="en-US" sz="2000" dirty="0" smtClean="0">
                <a:latin typeface="+mj-lt"/>
              </a:rPr>
              <a:t>.</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vi-VN" sz="2000" b="1" dirty="0">
                <a:latin typeface="+mj-lt"/>
              </a:rPr>
              <a:t>Format Function: </a:t>
            </a:r>
            <a:r>
              <a:rPr lang="vi-VN" sz="2000" dirty="0">
                <a:latin typeface="+mj-lt"/>
              </a:rPr>
              <a:t>là chuyển đổi định dạng hàm trong ngôn ngữ C chẳng hạn như printf, fprintf (File Printf</a:t>
            </a:r>
            <a:r>
              <a:rPr lang="vi-VN" sz="2000" dirty="0" smtClean="0">
                <a:latin typeface="+mj-lt"/>
              </a:rPr>
              <a:t>).</a:t>
            </a:r>
            <a:endParaRPr lang="en-US" sz="2000" dirty="0" smtClean="0">
              <a:latin typeface="+mj-lt"/>
            </a:endParaRP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vi-VN" sz="2000" b="1" dirty="0">
                <a:latin typeface="+mj-lt"/>
              </a:rPr>
              <a:t>Format String Parameter</a:t>
            </a:r>
            <a:r>
              <a:rPr lang="vi-VN" sz="2000" dirty="0">
                <a:latin typeface="+mj-lt"/>
              </a:rPr>
              <a:t>: là kiểu định dạng của chuỗi đầu vào nào đó đại diện cho một số hàm chuyển đổi </a:t>
            </a:r>
            <a:r>
              <a:rPr lang="vi-VN" sz="2000" b="1" dirty="0">
                <a:latin typeface="+mj-lt"/>
              </a:rPr>
              <a:t>Format string.</a:t>
            </a:r>
            <a:r>
              <a:rPr lang="vi-VN" sz="2000" dirty="0">
                <a:latin typeface="+mj-lt"/>
              </a:rPr>
              <a:t> Ví dụ như </a:t>
            </a:r>
            <a:r>
              <a:rPr lang="vi-VN" sz="2000" b="1" dirty="0">
                <a:latin typeface="+mj-lt"/>
              </a:rPr>
              <a:t>%x </a:t>
            </a:r>
            <a:r>
              <a:rPr lang="en-US" sz="2000" b="1" dirty="0">
                <a:latin typeface="+mj-lt"/>
              </a:rPr>
              <a:t>,</a:t>
            </a:r>
            <a:r>
              <a:rPr lang="vi-VN" sz="2000" b="1" dirty="0">
                <a:latin typeface="+mj-lt"/>
              </a:rPr>
              <a:t>%</a:t>
            </a:r>
            <a:r>
              <a:rPr lang="vi-VN" sz="2000" b="1" dirty="0" smtClean="0">
                <a:latin typeface="+mj-lt"/>
              </a:rPr>
              <a:t>s</a:t>
            </a:r>
            <a:r>
              <a:rPr lang="en-US" sz="2000" dirty="0">
                <a:latin typeface="+mj-lt"/>
              </a:rPr>
              <a:t>.</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203515835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III. </a:t>
            </a:r>
            <a:r>
              <a:rPr lang="en-US" sz="2800" dirty="0" err="1" smtClean="0">
                <a:solidFill>
                  <a:schemeClr val="accent1"/>
                </a:solidFill>
                <a:latin typeface="Times New Roman" panose="02020603050405020304" pitchFamily="18" charset="0"/>
                <a:cs typeface="Times New Roman" panose="02020603050405020304" pitchFamily="18" charset="0"/>
              </a:rPr>
              <a:t>Định</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dạng</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chuỗi</a:t>
            </a:r>
            <a:r>
              <a:rPr lang="en-US" sz="2800" dirty="0" smtClean="0">
                <a:solidFill>
                  <a:schemeClr val="accent1"/>
                </a:solidFill>
                <a:latin typeface="Times New Roman" panose="02020603050405020304" pitchFamily="18" charset="0"/>
                <a:cs typeface="Times New Roman" panose="02020603050405020304" pitchFamily="18" charset="0"/>
              </a:rPr>
              <a:t> (  Format String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5016758"/>
          </a:xfrm>
          <a:prstGeom prst="rect">
            <a:avLst/>
          </a:prstGeom>
          <a:noFill/>
        </p:spPr>
        <p:txBody>
          <a:bodyPr wrap="square" rtlCol="0">
            <a:spAutoFit/>
          </a:bodyPr>
          <a:lstStyle/>
          <a:p>
            <a:pPr algn="just"/>
            <a:r>
              <a:rPr lang="en-US" sz="2000" b="1" dirty="0" err="1" smtClean="0">
                <a:latin typeface="Times New Roman" panose="02020603050405020304" pitchFamily="18" charset="0"/>
                <a:cs typeface="Times New Roman" panose="02020603050405020304" pitchFamily="18" charset="0"/>
              </a:rPr>
              <a:t>Lỗ</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hổng</a:t>
            </a:r>
            <a:r>
              <a:rPr lang="en-US" sz="2000" b="1" dirty="0" smtClean="0">
                <a:latin typeface="Times New Roman" panose="02020603050405020304" pitchFamily="18" charset="0"/>
                <a:cs typeface="Times New Roman" panose="02020603050405020304" pitchFamily="18" charset="0"/>
              </a:rPr>
              <a:t>:</a:t>
            </a:r>
          </a:p>
          <a:p>
            <a:pPr algn="just"/>
            <a:endParaRPr lang="en-US" sz="2000" b="1" dirty="0" smtClean="0">
              <a:latin typeface="Times New Roman" panose="02020603050405020304" pitchFamily="18" charset="0"/>
              <a:cs typeface="Times New Roman" panose="02020603050405020304" pitchFamily="18" charset="0"/>
            </a:endParaRPr>
          </a:p>
          <a:p>
            <a:pPr algn="just"/>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vi-VN" sz="2000" dirty="0" smtClean="0">
                <a:latin typeface="+mj-lt"/>
              </a:rPr>
              <a:t>printf </a:t>
            </a:r>
            <a:r>
              <a:rPr lang="vi-VN" sz="2000" dirty="0">
                <a:latin typeface="+mj-lt"/>
              </a:rPr>
              <a:t>() phát hiện sự không tương xứng giữa các kiểu định dạng và các đối </a:t>
            </a:r>
            <a:r>
              <a:rPr lang="vi-VN" sz="2000" dirty="0" smtClean="0">
                <a:latin typeface="+mj-lt"/>
              </a:rPr>
              <a:t>số, </a:t>
            </a:r>
            <a:r>
              <a:rPr lang="vi-VN" sz="2000" dirty="0">
                <a:latin typeface="+mj-lt"/>
              </a:rPr>
              <a:t>nó sẽ lấy ra một số dữ liệu không thuộc về cuộc gọi hàm </a:t>
            </a:r>
            <a:r>
              <a:rPr lang="vi-VN" sz="2000" dirty="0" smtClean="0">
                <a:latin typeface="+mj-lt"/>
              </a:rPr>
              <a:t>này.</a:t>
            </a:r>
          </a:p>
          <a:p>
            <a:pPr marL="342900" indent="-342900" algn="just">
              <a:buFont typeface="Wingdings" panose="05000000000000000000" pitchFamily="2" charset="2"/>
              <a:buChar char="Ø"/>
            </a:pPr>
            <a:r>
              <a:rPr lang="vi-VN" sz="2000" dirty="0" smtClean="0">
                <a:latin typeface="+mj-lt"/>
              </a:rPr>
              <a:t>Như </a:t>
            </a:r>
            <a:r>
              <a:rPr lang="vi-VN" sz="2000" dirty="0">
                <a:latin typeface="+mj-lt"/>
              </a:rPr>
              <a:t>vậy trong ví dụ trên thì chương trình vẫn sẽ lấy một địa chỉ ở phía dưới giá trị b trong Stack và in ra ngoài.</a:t>
            </a:r>
          </a:p>
          <a:p>
            <a:pPr algn="just"/>
            <a:endParaRPr lang="en-US" sz="2000" b="1" dirty="0" smtClean="0">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rPr>
              <a:t>Khai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lỗ</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hổng</a:t>
            </a:r>
            <a:r>
              <a:rPr lang="en-US" sz="2000" b="1" dirty="0" smtClean="0">
                <a:latin typeface="Times New Roman" panose="02020603050405020304" pitchFamily="18" charset="0"/>
                <a:cs typeface="Times New Roman" panose="02020603050405020304" pitchFamily="18" charset="0"/>
              </a:rPr>
              <a:t> :</a:t>
            </a:r>
            <a:endParaRPr lang="vi-VN" sz="2000" b="1" dirty="0" smtClean="0">
              <a:latin typeface="Times New Roman" panose="02020603050405020304" pitchFamily="18" charset="0"/>
              <a:cs typeface="Times New Roman" panose="02020603050405020304" pitchFamily="18" charset="0"/>
            </a:endParaRPr>
          </a:p>
          <a:p>
            <a:r>
              <a:rPr lang="vi-VN" sz="2000" dirty="0" smtClean="0"/>
              <a:t> 	char </a:t>
            </a:r>
            <a:r>
              <a:rPr lang="vi-VN" sz="2000" dirty="0"/>
              <a:t>user_input[100];</a:t>
            </a:r>
          </a:p>
          <a:p>
            <a:r>
              <a:rPr lang="vi-VN" sz="2000" dirty="0" smtClean="0"/>
              <a:t>	... </a:t>
            </a:r>
            <a:r>
              <a:rPr lang="vi-VN" sz="2000" dirty="0"/>
              <a:t>... /* */</a:t>
            </a:r>
          </a:p>
          <a:p>
            <a:r>
              <a:rPr lang="vi-VN" sz="2000" dirty="0" smtClean="0"/>
              <a:t>	scanf</a:t>
            </a:r>
            <a:r>
              <a:rPr lang="vi-VN" sz="2000" dirty="0"/>
              <a:t>("%s", user_input); </a:t>
            </a:r>
          </a:p>
          <a:p>
            <a:r>
              <a:rPr lang="vi-VN" sz="2000" dirty="0" smtClean="0"/>
              <a:t>	printf(user_input</a:t>
            </a:r>
            <a:r>
              <a:rPr lang="vi-VN" sz="2000" dirty="0"/>
              <a:t>); </a:t>
            </a:r>
          </a:p>
          <a:p>
            <a:pPr algn="just"/>
            <a:endParaRPr lang="en-US" sz="2000" b="1"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61409" y="1766653"/>
            <a:ext cx="7718207" cy="693212"/>
          </a:xfrm>
          <a:prstGeom prst="rect">
            <a:avLst/>
          </a:prstGeom>
        </p:spPr>
      </p:pic>
    </p:spTree>
    <p:extLst>
      <p:ext uri="{BB962C8B-B14F-4D97-AF65-F5344CB8AC3E}">
        <p14:creationId xmlns:p14="http://schemas.microsoft.com/office/powerpoint/2010/main" val="10792136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III. </a:t>
            </a:r>
            <a:r>
              <a:rPr lang="en-US" sz="2800" dirty="0" err="1" smtClean="0">
                <a:solidFill>
                  <a:schemeClr val="accent1"/>
                </a:solidFill>
                <a:latin typeface="Times New Roman" panose="02020603050405020304" pitchFamily="18" charset="0"/>
                <a:cs typeface="Times New Roman" panose="02020603050405020304" pitchFamily="18" charset="0"/>
              </a:rPr>
              <a:t>Định</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dạng</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chuỗi</a:t>
            </a:r>
            <a:r>
              <a:rPr lang="en-US" sz="2800" dirty="0" smtClean="0">
                <a:solidFill>
                  <a:schemeClr val="accent1"/>
                </a:solidFill>
                <a:latin typeface="Times New Roman" panose="02020603050405020304" pitchFamily="18" charset="0"/>
                <a:cs typeface="Times New Roman" panose="02020603050405020304" pitchFamily="18" charset="0"/>
              </a:rPr>
              <a:t> (  Format String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225689"/>
            <a:ext cx="8873544" cy="5632311"/>
          </a:xfrm>
          <a:prstGeom prst="rect">
            <a:avLst/>
          </a:prstGeom>
          <a:noFill/>
        </p:spPr>
        <p:txBody>
          <a:bodyPr wrap="square" rtlCol="0">
            <a:spAutoFit/>
          </a:bodyPr>
          <a:lstStyle/>
          <a:p>
            <a:pPr algn="just"/>
            <a:endParaRPr lang="en-US" sz="2000" b="1"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Gây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 </a:t>
            </a:r>
            <a:r>
              <a:rPr lang="vi-VN" sz="2000" dirty="0" smtClean="0">
                <a:latin typeface="+mj-lt"/>
              </a:rPr>
              <a:t>"%</a:t>
            </a:r>
            <a:r>
              <a:rPr lang="vi-VN" sz="2000" dirty="0">
                <a:latin typeface="+mj-lt"/>
              </a:rPr>
              <a:t>s%s%s%s%s%s%s%s%s%s%s%s</a:t>
            </a:r>
            <a:r>
              <a:rPr lang="vi-VN" sz="2000" dirty="0" smtClean="0">
                <a:latin typeface="+mj-lt"/>
              </a:rPr>
              <a:t>"</a:t>
            </a:r>
            <a:endParaRPr lang="en-US" sz="2000" dirty="0">
              <a:latin typeface="+mj-lt"/>
            </a:endParaRPr>
          </a:p>
          <a:p>
            <a:pPr marL="1257300" lvl="2" indent="-342900" algn="just">
              <a:buFont typeface="Arial" panose="020B0604020202020204" pitchFamily="34" charset="0"/>
              <a:buChar char="•"/>
            </a:pPr>
            <a:r>
              <a:rPr lang="vi-VN" sz="2000" b="1" dirty="0" smtClean="0">
                <a:latin typeface="+mj-lt"/>
              </a:rPr>
              <a:t> </a:t>
            </a:r>
            <a:r>
              <a:rPr lang="vi-VN" sz="2000" dirty="0" smtClean="0">
                <a:latin typeface="+mj-lt"/>
              </a:rPr>
              <a:t>Đối </a:t>
            </a:r>
            <a:r>
              <a:rPr lang="vi-VN" sz="2000" dirty="0">
                <a:latin typeface="+mj-lt"/>
              </a:rPr>
              <a:t>với mỗi % s, printf () sẽ lấy một số từ ngăn xếp, xử </a:t>
            </a:r>
            <a:r>
              <a:rPr lang="vi-VN" sz="2000" dirty="0" smtClean="0">
                <a:latin typeface="+mj-lt"/>
              </a:rPr>
              <a:t>lý </a:t>
            </a:r>
            <a:r>
              <a:rPr lang="vi-VN" sz="2000" dirty="0">
                <a:latin typeface="+mj-lt"/>
              </a:rPr>
              <a:t>như một địa chỉ</a:t>
            </a:r>
            <a:r>
              <a:rPr lang="vi-VN" sz="2000" dirty="0" smtClean="0">
                <a:latin typeface="+mj-lt"/>
              </a:rPr>
              <a:t>,</a:t>
            </a:r>
            <a:r>
              <a:rPr lang="vi-VN" sz="2000" dirty="0">
                <a:latin typeface="+mj-lt"/>
              </a:rPr>
              <a:t> và in ra các nội dung bộ nhớ chỉ bởi địa chỉ </a:t>
            </a:r>
            <a:r>
              <a:rPr lang="vi-VN" sz="2000" dirty="0" smtClean="0">
                <a:latin typeface="+mj-lt"/>
              </a:rPr>
              <a:t>này.</a:t>
            </a:r>
          </a:p>
          <a:p>
            <a:pPr marL="1257300" lvl="2" indent="-342900" algn="just">
              <a:buFont typeface="Arial" panose="020B0604020202020204" pitchFamily="34" charset="0"/>
              <a:buChar char="•"/>
            </a:pPr>
            <a:r>
              <a:rPr lang="vi-VN" sz="2000" b="1" dirty="0" smtClean="0">
                <a:latin typeface="+mj-lt"/>
              </a:rPr>
              <a:t> </a:t>
            </a:r>
            <a:r>
              <a:rPr lang="vi-VN" sz="2000" dirty="0">
                <a:latin typeface="+mj-lt"/>
              </a:rPr>
              <a:t>B</a:t>
            </a:r>
            <a:r>
              <a:rPr lang="vi-VN" sz="2000" dirty="0" smtClean="0">
                <a:latin typeface="+mj-lt"/>
              </a:rPr>
              <a:t>ộ </a:t>
            </a:r>
            <a:r>
              <a:rPr lang="vi-VN" sz="2000" dirty="0">
                <a:latin typeface="+mj-lt"/>
              </a:rPr>
              <a:t>nhớ được trỏ bởi số có thể không tồn </a:t>
            </a:r>
            <a:r>
              <a:rPr lang="vi-VN" sz="2000" dirty="0" smtClean="0">
                <a:latin typeface="+mj-lt"/>
              </a:rPr>
              <a:t>tại hoặc là </a:t>
            </a:r>
            <a:r>
              <a:rPr lang="vi-VN" sz="2000" dirty="0">
                <a:latin typeface="+mj-lt"/>
              </a:rPr>
              <a:t>không gian địa chỉ được bảo </a:t>
            </a:r>
            <a:r>
              <a:rPr lang="vi-VN" sz="2000" dirty="0" smtClean="0">
                <a:latin typeface="+mj-lt"/>
              </a:rPr>
              <a:t>vệ,</a:t>
            </a:r>
            <a:r>
              <a:rPr lang="vi-VN" sz="2000" dirty="0">
                <a:latin typeface="+mj-lt"/>
              </a:rPr>
              <a:t> chương trình sẽ sụp đổ</a:t>
            </a:r>
            <a:r>
              <a:rPr lang="vi-VN" sz="2000" dirty="0" smtClean="0">
                <a:latin typeface="+mj-lt"/>
              </a:rPr>
              <a:t>.</a:t>
            </a:r>
          </a:p>
          <a:p>
            <a:pPr lvl="2" algn="just"/>
            <a:endParaRPr lang="en-US" sz="2000" dirty="0" smtClean="0">
              <a:latin typeface="+mj-lt"/>
            </a:endParaRPr>
          </a:p>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Stack : </a:t>
            </a:r>
            <a:r>
              <a:rPr lang="vi-VN" sz="2000" dirty="0" smtClean="0">
                <a:latin typeface="+mj-lt"/>
              </a:rPr>
              <a:t>"%</a:t>
            </a:r>
            <a:r>
              <a:rPr lang="vi-VN" sz="2000" dirty="0">
                <a:latin typeface="+mj-lt"/>
              </a:rPr>
              <a:t>08x %08x %08x %08x %08x\n</a:t>
            </a:r>
            <a:r>
              <a:rPr lang="vi-VN" sz="2000" dirty="0" smtClean="0">
                <a:latin typeface="+mj-lt"/>
              </a:rPr>
              <a:t>"</a:t>
            </a:r>
            <a:endParaRPr lang="en-US" sz="2000" dirty="0" smtClean="0">
              <a:latin typeface="+mj-lt"/>
            </a:endParaRPr>
          </a:p>
          <a:p>
            <a:pPr marL="1257300" lvl="2" indent="-342900" algn="just">
              <a:buFont typeface="Arial" panose="020B0604020202020204" pitchFamily="34" charset="0"/>
              <a:buChar char="•"/>
            </a:pPr>
            <a:r>
              <a:rPr lang="vi-VN" sz="2000" dirty="0">
                <a:latin typeface="+mj-lt"/>
              </a:rPr>
              <a:t>L</a:t>
            </a:r>
            <a:r>
              <a:rPr lang="vi-VN" sz="2000" dirty="0" smtClean="0">
                <a:latin typeface="+mj-lt"/>
              </a:rPr>
              <a:t>ấy </a:t>
            </a:r>
            <a:r>
              <a:rPr lang="vi-VN" sz="2000" dirty="0">
                <a:latin typeface="+mj-lt"/>
              </a:rPr>
              <a:t>ra </a:t>
            </a:r>
            <a:r>
              <a:rPr lang="vi-VN" sz="2000" dirty="0" smtClean="0">
                <a:latin typeface="+mj-lt"/>
              </a:rPr>
              <a:t>tham </a:t>
            </a:r>
            <a:r>
              <a:rPr lang="vi-VN" sz="2000" dirty="0">
                <a:latin typeface="+mj-lt"/>
              </a:rPr>
              <a:t>số từ ngăn xếp và hiển thị chúng như số hexa  có 8 chữ </a:t>
            </a:r>
            <a:r>
              <a:rPr lang="vi-VN" sz="2000" dirty="0" smtClean="0">
                <a:latin typeface="+mj-lt"/>
              </a:rPr>
              <a:t>số.</a:t>
            </a:r>
            <a:endParaRPr lang="en-US" sz="2000" dirty="0">
              <a:latin typeface="+mj-lt"/>
            </a:endParaRP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Truy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nhớ</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kỳ</a:t>
            </a:r>
            <a:r>
              <a:rPr lang="en-US" sz="2000" dirty="0" smtClean="0">
                <a:latin typeface="Times New Roman" panose="02020603050405020304" pitchFamily="18" charset="0"/>
                <a:cs typeface="Times New Roman" panose="02020603050405020304" pitchFamily="18" charset="0"/>
              </a:rPr>
              <a:t> :</a:t>
            </a:r>
            <a:r>
              <a:rPr lang="vi-VN" sz="2000" dirty="0" smtClean="0">
                <a:latin typeface="+mj-lt"/>
              </a:rPr>
              <a:t>"\x10\x01\x48\x08 </a:t>
            </a:r>
            <a:r>
              <a:rPr lang="vi-VN" sz="2000" dirty="0">
                <a:latin typeface="+mj-lt"/>
              </a:rPr>
              <a:t>%x %x %x %x %s</a:t>
            </a:r>
            <a:r>
              <a:rPr lang="vi-VN" sz="2000" dirty="0" smtClean="0">
                <a:latin typeface="+mj-lt"/>
              </a:rPr>
              <a:t>".</a:t>
            </a:r>
            <a:endParaRPr lang="en-US" sz="2000" dirty="0" smtClean="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vi-VN" sz="2000" dirty="0">
                <a:latin typeface="+mj-lt"/>
              </a:rPr>
              <a:t>In ra các nội dung tại 0x10014808 địa chỉ sử dụng </a:t>
            </a:r>
            <a:r>
              <a:rPr lang="en-US" sz="2000" dirty="0" err="1">
                <a:latin typeface="Times New Roman" panose="02020603050405020304" pitchFamily="18" charset="0"/>
                <a:cs typeface="Times New Roman" panose="02020603050405020304" pitchFamily="18" charset="0"/>
              </a:rPr>
              <a:t>lỗ</a:t>
            </a:r>
            <a:r>
              <a:rPr lang="en-US" sz="2000" dirty="0">
                <a:latin typeface="+mj-lt"/>
              </a:rPr>
              <a:t> </a:t>
            </a:r>
            <a:r>
              <a:rPr lang="en-US" sz="2000" dirty="0" err="1">
                <a:latin typeface="Times New Roman" panose="02020603050405020304" pitchFamily="18" charset="0"/>
                <a:cs typeface="Times New Roman" panose="02020603050405020304" pitchFamily="18" charset="0"/>
              </a:rPr>
              <a:t>hổng</a:t>
            </a:r>
            <a:r>
              <a:rPr lang="en-US" sz="2000" dirty="0">
                <a:latin typeface="+mj-lt"/>
              </a:rPr>
              <a:t> </a:t>
            </a:r>
            <a:r>
              <a:rPr lang="vi-VN" sz="2000" dirty="0">
                <a:latin typeface="+mj-lt"/>
              </a:rPr>
              <a:t>định dạng </a:t>
            </a:r>
            <a:r>
              <a:rPr lang="vi-VN" sz="2000" dirty="0" smtClean="0">
                <a:latin typeface="+mj-lt"/>
              </a:rPr>
              <a:t>chuỗi</a:t>
            </a:r>
          </a:p>
          <a:p>
            <a:pPr marL="1257300" lvl="2" indent="-342900" algn="just">
              <a:buFont typeface="Arial" panose="020B0604020202020204" pitchFamily="34" charset="0"/>
              <a:buChar char="•"/>
            </a:pPr>
            <a:r>
              <a:rPr lang="vi-VN" sz="2000" dirty="0" smtClean="0">
                <a:latin typeface="+mj-lt"/>
              </a:rPr>
              <a:t>Sử dụng </a:t>
            </a:r>
            <a:r>
              <a:rPr lang="vi-VN" sz="2000" dirty="0">
                <a:latin typeface="+mj-lt"/>
              </a:rPr>
              <a:t>%x để di chuyển con trỏ printf() về phía địa chỉ </a:t>
            </a:r>
            <a:r>
              <a:rPr lang="vi-VN" sz="2000" dirty="0" smtClean="0">
                <a:latin typeface="+mj-lt"/>
              </a:rPr>
              <a:t>lưu </a:t>
            </a:r>
            <a:r>
              <a:rPr lang="vi-VN" sz="2000" dirty="0">
                <a:latin typeface="+mj-lt"/>
              </a:rPr>
              <a:t>trữ trong chuỗi định dạng. Khi đến đích, </a:t>
            </a:r>
            <a:r>
              <a:rPr lang="vi-VN" sz="2000" dirty="0" smtClean="0">
                <a:latin typeface="+mj-lt"/>
              </a:rPr>
              <a:t>dùng </a:t>
            </a:r>
            <a:r>
              <a:rPr lang="vi-VN" sz="2000" dirty="0">
                <a:latin typeface="+mj-lt"/>
              </a:rPr>
              <a:t>%s </a:t>
            </a:r>
            <a:r>
              <a:rPr lang="vi-VN" sz="2000" dirty="0" smtClean="0">
                <a:latin typeface="+mj-lt"/>
              </a:rPr>
              <a:t>khiến hàm printf() in </a:t>
            </a:r>
            <a:r>
              <a:rPr lang="vi-VN" sz="2000" dirty="0">
                <a:latin typeface="+mj-lt"/>
              </a:rPr>
              <a:t>ra nội dung trong địa chỉ bộ nhớ </a:t>
            </a:r>
            <a:r>
              <a:rPr lang="vi-VN" sz="2000" dirty="0" smtClean="0">
                <a:latin typeface="+mj-lt"/>
              </a:rPr>
              <a:t>0x10014808.</a:t>
            </a:r>
            <a:endParaRPr lang="vi-VN" sz="2000" dirty="0">
              <a:latin typeface="+mj-lt"/>
            </a:endParaRPr>
          </a:p>
          <a:p>
            <a:pPr marL="1257300" lvl="2"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86789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5" y="1851383"/>
            <a:ext cx="10109915" cy="4351338"/>
          </a:xfrm>
        </p:spPr>
        <p:txBody>
          <a:bodyPr>
            <a:normAutofit/>
          </a:bodyPr>
          <a:lstStyle/>
          <a:p>
            <a:pPr>
              <a:buFont typeface="Wingdings" panose="05000000000000000000" pitchFamily="2" charset="2"/>
              <a:buChar char="Ø"/>
            </a:pPr>
            <a:r>
              <a:rPr lang="vi-VN" sz="2000" dirty="0" smtClean="0"/>
              <a:t> </a:t>
            </a:r>
            <a:r>
              <a:rPr lang="vi-VN" sz="2000" dirty="0">
                <a:latin typeface="+mj-lt"/>
              </a:rPr>
              <a:t>Ghi vào vùng nhớ bất kỳ bằng định dạng %</a:t>
            </a:r>
            <a:r>
              <a:rPr lang="vi-VN" sz="2000" dirty="0" smtClean="0">
                <a:latin typeface="+mj-lt"/>
              </a:rPr>
              <a:t>n</a:t>
            </a:r>
          </a:p>
          <a:p>
            <a:pPr lvl="1">
              <a:buFont typeface="Wingdings" panose="05000000000000000000" pitchFamily="2" charset="2"/>
              <a:buChar char="§"/>
            </a:pPr>
            <a:r>
              <a:rPr lang="vi-VN" sz="2000" b="1" dirty="0">
                <a:latin typeface="+mj-lt"/>
              </a:rPr>
              <a:t>%n</a:t>
            </a:r>
            <a:r>
              <a:rPr lang="vi-VN" sz="2000" dirty="0" smtClean="0">
                <a:latin typeface="+mj-lt"/>
              </a:rPr>
              <a:t>: Đếm số lượng ký chuỗi nhập vào. Số lượng kí đầu ra được lưu trữ trong địa chỉ của con trỏ được trỏ đến bởi các đối số nhập vào.</a:t>
            </a:r>
            <a:endParaRPr lang="vi-VN" sz="2000" dirty="0">
              <a:latin typeface="+mj-lt"/>
            </a:endParaRPr>
          </a:p>
          <a:p>
            <a:pPr marL="0" indent="0" fontAlgn="base">
              <a:buNone/>
            </a:pPr>
            <a:r>
              <a:rPr lang="vi-VN" dirty="0"/>
              <a:t>	</a:t>
            </a:r>
            <a:r>
              <a:rPr lang="vi-VN" sz="2000" dirty="0" smtClean="0"/>
              <a:t>printf</a:t>
            </a:r>
            <a:r>
              <a:rPr lang="vi-VN" sz="2000" dirty="0"/>
              <a:t>("1234567%n\n", &amp;a);</a:t>
            </a:r>
          </a:p>
          <a:p>
            <a:pPr marL="0" indent="0" fontAlgn="base">
              <a:buNone/>
            </a:pPr>
            <a:r>
              <a:rPr lang="vi-VN" sz="2000" dirty="0"/>
              <a:t>  </a:t>
            </a:r>
            <a:r>
              <a:rPr lang="vi-VN" sz="2000" dirty="0" smtClean="0"/>
              <a:t>	printf("</a:t>
            </a:r>
            <a:r>
              <a:rPr lang="vi-VN" sz="2000" dirty="0"/>
              <a:t>a = %d\n", a</a:t>
            </a:r>
            <a:r>
              <a:rPr lang="vi-VN" sz="2000" dirty="0" smtClean="0"/>
              <a:t>);</a:t>
            </a:r>
          </a:p>
          <a:p>
            <a:pPr marL="0" indent="0" fontAlgn="base">
              <a:buNone/>
            </a:pPr>
            <a:r>
              <a:rPr lang="vi-VN" sz="2000" dirty="0" smtClean="0">
                <a:latin typeface="+mj-lt"/>
              </a:rPr>
              <a:t>	Kết quả: 1234567</a:t>
            </a:r>
          </a:p>
          <a:p>
            <a:pPr marL="0" indent="0" fontAlgn="base">
              <a:buNone/>
            </a:pPr>
            <a:r>
              <a:rPr lang="vi-VN" sz="2000" dirty="0">
                <a:latin typeface="+mj-lt"/>
              </a:rPr>
              <a:t>	</a:t>
            </a:r>
            <a:r>
              <a:rPr lang="vi-VN" sz="2000" dirty="0" smtClean="0">
                <a:latin typeface="+mj-lt"/>
              </a:rPr>
              <a:t>	a = 7</a:t>
            </a:r>
          </a:p>
          <a:p>
            <a:pPr lvl="1" fontAlgn="base">
              <a:buFont typeface="Wingdings" panose="05000000000000000000" pitchFamily="2" charset="2"/>
              <a:buChar char="§"/>
            </a:pPr>
            <a:r>
              <a:rPr lang="vi-VN" sz="2000" dirty="0">
                <a:latin typeface="+mj-lt"/>
              </a:rPr>
              <a:t>Cách tiếp cận tương tự như truy cập bộ nhớ bất kỳ thế %s bằng %n nội dung ở địa chỉ 0x10014808 sẽ bị ghi </a:t>
            </a:r>
            <a:r>
              <a:rPr lang="vi-VN" sz="2000" dirty="0" smtClean="0">
                <a:latin typeface="+mj-lt"/>
              </a:rPr>
              <a:t>đè:</a:t>
            </a:r>
          </a:p>
          <a:p>
            <a:pPr lvl="2" fontAlgn="base"/>
            <a:r>
              <a:rPr lang="vi-VN" dirty="0" smtClean="0">
                <a:latin typeface="+mj-lt"/>
              </a:rPr>
              <a:t>Ghi </a:t>
            </a:r>
            <a:r>
              <a:rPr lang="vi-VN" dirty="0">
                <a:latin typeface="+mj-lt"/>
              </a:rPr>
              <a:t>đè flag quan trọng của chương trình kiểm soát đặc quyền truy </a:t>
            </a:r>
            <a:r>
              <a:rPr lang="vi-VN" dirty="0" smtClean="0">
                <a:latin typeface="+mj-lt"/>
              </a:rPr>
              <a:t>cập</a:t>
            </a:r>
          </a:p>
          <a:p>
            <a:pPr lvl="2" fontAlgn="base"/>
            <a:r>
              <a:rPr lang="vi-VN" dirty="0" smtClean="0">
                <a:latin typeface="+mj-lt"/>
              </a:rPr>
              <a:t>Ghi </a:t>
            </a:r>
            <a:r>
              <a:rPr lang="vi-VN" dirty="0">
                <a:latin typeface="+mj-lt"/>
              </a:rPr>
              <a:t>đè lên địa chỉ trả lại trên ngăn xếp, con trỏ </a:t>
            </a:r>
            <a:r>
              <a:rPr lang="vi-VN" dirty="0" smtClean="0">
                <a:latin typeface="+mj-lt"/>
              </a:rPr>
              <a:t>hàm, </a:t>
            </a:r>
            <a:r>
              <a:rPr lang="vi-VN" dirty="0">
                <a:latin typeface="+mj-lt"/>
              </a:rPr>
              <a:t>vv</a:t>
            </a:r>
          </a:p>
          <a:p>
            <a:pPr lvl="2" fontAlgn="base"/>
            <a:endParaRPr lang="vi-VN" sz="1200" dirty="0">
              <a:latin typeface="+mj-lt"/>
            </a:endParaRPr>
          </a:p>
        </p:txBody>
      </p:sp>
      <p:sp>
        <p:nvSpPr>
          <p:cNvPr id="4" name="Title 3"/>
          <p:cNvSpPr txBox="1">
            <a:spLocks noGrp="1"/>
          </p:cNvSpPr>
          <p:nvPr>
            <p:ph type="title"/>
          </p:nvPr>
        </p:nvSpPr>
        <p:spPr>
          <a:xfrm>
            <a:off x="1545465" y="362838"/>
            <a:ext cx="9808335" cy="480131"/>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III. </a:t>
            </a:r>
            <a:r>
              <a:rPr lang="en-US" sz="2800" dirty="0" err="1" smtClean="0">
                <a:solidFill>
                  <a:schemeClr val="accent1"/>
                </a:solidFill>
                <a:latin typeface="Times New Roman" panose="02020603050405020304" pitchFamily="18" charset="0"/>
                <a:cs typeface="Times New Roman" panose="02020603050405020304" pitchFamily="18" charset="0"/>
              </a:rPr>
              <a:t>Định</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dạng</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chuỗi</a:t>
            </a:r>
            <a:r>
              <a:rPr lang="en-US" sz="2800" dirty="0" smtClean="0">
                <a:solidFill>
                  <a:schemeClr val="accent1"/>
                </a:solidFill>
                <a:latin typeface="Times New Roman" panose="02020603050405020304" pitchFamily="18" charset="0"/>
                <a:cs typeface="Times New Roman" panose="02020603050405020304" pitchFamily="18" charset="0"/>
              </a:rPr>
              <a:t> (  Format String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60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IV. </a:t>
            </a:r>
            <a:r>
              <a:rPr lang="en-US" sz="2800" dirty="0" err="1" smtClean="0">
                <a:solidFill>
                  <a:schemeClr val="accent1"/>
                </a:solidFill>
                <a:latin typeface="Times New Roman" panose="02020603050405020304" pitchFamily="18" charset="0"/>
                <a:cs typeface="Times New Roman" panose="02020603050405020304" pitchFamily="18" charset="0"/>
              </a:rPr>
              <a:t>Lỗi</a:t>
            </a:r>
            <a:r>
              <a:rPr lang="en-US" sz="2800" dirty="0" smtClean="0">
                <a:solidFill>
                  <a:schemeClr val="accent1"/>
                </a:solidFill>
                <a:latin typeface="Times New Roman" panose="02020603050405020304" pitchFamily="18" charset="0"/>
                <a:cs typeface="Times New Roman" panose="02020603050405020304" pitchFamily="18" charset="0"/>
              </a:rPr>
              <a:t> Integer (  Integer Error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2554545"/>
          </a:xfrm>
          <a:prstGeom prst="rect">
            <a:avLst/>
          </a:prstGeom>
          <a:noFill/>
        </p:spPr>
        <p:txBody>
          <a:bodyPr wrap="square" rtlCol="0">
            <a:spAutoFit/>
          </a:bodyPr>
          <a:lstStyle/>
          <a:p>
            <a:pPr algn="just"/>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vi-VN" sz="2000" dirty="0">
                <a:latin typeface="+mj-lt"/>
              </a:rPr>
              <a:t>Trong ngôn ngữ lập trình </a:t>
            </a:r>
            <a:r>
              <a:rPr lang="vi-VN" sz="2000" dirty="0" smtClean="0">
                <a:latin typeface="+mj-lt"/>
              </a:rPr>
              <a:t>C, </a:t>
            </a:r>
            <a:r>
              <a:rPr lang="vi-VN" sz="2000" dirty="0">
                <a:latin typeface="+mj-lt"/>
              </a:rPr>
              <a:t>ta có thể xem một kiểu dữ liệu số nguyên là một vòng tròn chứa các số trong khả năng biểu diễn của </a:t>
            </a:r>
            <a:r>
              <a:rPr lang="vi-VN" sz="2000" dirty="0" smtClean="0">
                <a:latin typeface="+mj-lt"/>
              </a:rPr>
              <a:t>nó</a:t>
            </a:r>
            <a:r>
              <a:rPr lang="en-US" sz="2000" dirty="0" smtClean="0">
                <a:latin typeface="+mj-lt"/>
              </a:rPr>
              <a:t>.</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a:t>
            </a:r>
            <a:r>
              <a:rPr lang="vi-VN" sz="2000" dirty="0" smtClean="0">
                <a:latin typeface="+mj-lt"/>
              </a:rPr>
              <a:t>nt</a:t>
            </a:r>
            <a:r>
              <a:rPr lang="vi-VN" sz="2000" b="1" dirty="0" smtClean="0">
                <a:latin typeface="+mj-lt"/>
              </a:rPr>
              <a:t> </a:t>
            </a:r>
            <a:r>
              <a:rPr lang="vi-VN" sz="2000" dirty="0">
                <a:latin typeface="+mj-lt"/>
              </a:rPr>
              <a:t>có khả năng biểu diễn các số từ -32,768 đến 32,767 (-2</a:t>
            </a:r>
            <a:r>
              <a:rPr lang="vi-VN" sz="2000" baseline="30000" dirty="0">
                <a:latin typeface="+mj-lt"/>
              </a:rPr>
              <a:t>15</a:t>
            </a:r>
            <a:r>
              <a:rPr lang="vi-VN" sz="2000" dirty="0">
                <a:latin typeface="+mj-lt"/>
              </a:rPr>
              <a:t> đến 2</a:t>
            </a:r>
            <a:r>
              <a:rPr lang="vi-VN" sz="2000" baseline="30000" dirty="0">
                <a:latin typeface="+mj-lt"/>
              </a:rPr>
              <a:t>15</a:t>
            </a:r>
            <a:r>
              <a:rPr lang="vi-VN" sz="2000" dirty="0">
                <a:latin typeface="+mj-lt"/>
              </a:rPr>
              <a:t>-1</a:t>
            </a:r>
            <a:r>
              <a:rPr lang="vi-VN" sz="2000" dirty="0" smtClean="0">
                <a:latin typeface="+mj-lt"/>
              </a:rPr>
              <a:t>)</a:t>
            </a:r>
            <a:r>
              <a:rPr lang="en-US" sz="2000" dirty="0">
                <a:latin typeface="+mj-lt"/>
              </a:rPr>
              <a:t> </a:t>
            </a:r>
            <a:r>
              <a:rPr lang="en-US" sz="2000" dirty="0" smtClean="0">
                <a:latin typeface="Times New Roman" panose="02020603050405020304" pitchFamily="18" charset="0"/>
                <a:cs typeface="Times New Roman" panose="02020603050405020304" pitchFamily="18" charset="0"/>
              </a:rPr>
              <a:t>( 16 bit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cs typeface="Times New Roman" panose="02020603050405020304" pitchFamily="18" charset="0"/>
              </a:rPr>
              <a:t>nsigned </a:t>
            </a:r>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nt</a:t>
            </a:r>
            <a:r>
              <a:rPr lang="vi-VN" sz="2000" dirty="0">
                <a:latin typeface="Times New Roman" panose="02020603050405020304" pitchFamily="18" charset="0"/>
                <a:cs typeface="Times New Roman" panose="02020603050405020304" pitchFamily="18" charset="0"/>
              </a:rPr>
              <a:t> có khả năng biểu diễn các số từ 0 </a:t>
            </a:r>
            <a:r>
              <a:rPr lang="vi-VN" sz="2000" dirty="0" smtClean="0">
                <a:latin typeface="Times New Roman" panose="02020603050405020304" pitchFamily="18" charset="0"/>
                <a:cs typeface="Times New Roman" panose="02020603050405020304" pitchFamily="18" charset="0"/>
              </a:rPr>
              <a:t>đến 2</a:t>
            </a:r>
            <a:r>
              <a:rPr lang="vi-VN" sz="2000" baseline="30000" dirty="0" smtClean="0">
                <a:latin typeface="Times New Roman" panose="02020603050405020304" pitchFamily="18" charset="0"/>
                <a:cs typeface="Times New Roman" panose="02020603050405020304" pitchFamily="18" charset="0"/>
              </a:rPr>
              <a:t>32</a:t>
            </a:r>
            <a:r>
              <a:rPr lang="vi-VN" sz="2000" dirty="0">
                <a:latin typeface="Times New Roman" panose="02020603050405020304" pitchFamily="18" charset="0"/>
                <a:cs typeface="Times New Roman" panose="02020603050405020304" pitchFamily="18" charset="0"/>
              </a:rPr>
              <a:t> - </a:t>
            </a:r>
            <a:r>
              <a:rPr lang="vi-VN" sz="2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64194770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IV. </a:t>
            </a:r>
            <a:r>
              <a:rPr lang="en-US" sz="2800" dirty="0" err="1" smtClean="0">
                <a:solidFill>
                  <a:schemeClr val="accent1"/>
                </a:solidFill>
                <a:latin typeface="Times New Roman" panose="02020603050405020304" pitchFamily="18" charset="0"/>
                <a:cs typeface="Times New Roman" panose="02020603050405020304" pitchFamily="18" charset="0"/>
              </a:rPr>
              <a:t>Lỗi</a:t>
            </a:r>
            <a:r>
              <a:rPr lang="en-US" sz="2800" dirty="0" smtClean="0">
                <a:solidFill>
                  <a:schemeClr val="accent1"/>
                </a:solidFill>
                <a:latin typeface="Times New Roman" panose="02020603050405020304" pitchFamily="18" charset="0"/>
                <a:cs typeface="Times New Roman" panose="02020603050405020304" pitchFamily="18" charset="0"/>
              </a:rPr>
              <a:t> Integer (  Integer Error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406265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Xét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đoạn</a:t>
            </a:r>
            <a:r>
              <a:rPr lang="en-US" sz="2000" dirty="0" smtClean="0">
                <a:latin typeface="Times New Roman" panose="02020603050405020304" pitchFamily="18" charset="0"/>
                <a:cs typeface="Times New Roman" panose="02020603050405020304" pitchFamily="18" charset="0"/>
              </a:rPr>
              <a:t> code : </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p>
          <a:p>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 </a:t>
            </a:r>
          </a:p>
          <a:p>
            <a:r>
              <a:rPr lang="en-US" dirty="0">
                <a:latin typeface="Times New Roman" panose="02020603050405020304" pitchFamily="18" charset="0"/>
                <a:cs typeface="Times New Roman" panose="02020603050405020304" pitchFamily="18" charset="0"/>
              </a:rPr>
              <a:t>main() {</a:t>
            </a:r>
          </a:p>
          <a:p>
            <a:r>
              <a:rPr lang="en-US" dirty="0">
                <a:latin typeface="Times New Roman" panose="02020603050405020304" pitchFamily="18" charset="0"/>
                <a:cs typeface="Times New Roman" panose="02020603050405020304" pitchFamily="18" charset="0"/>
              </a:rPr>
              <a:t>	unsigned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a=200, </a:t>
            </a:r>
            <a:r>
              <a:rPr lang="en-US" dirty="0" smtClean="0">
                <a:latin typeface="Times New Roman" panose="02020603050405020304" pitchFamily="18" charset="0"/>
                <a:cs typeface="Times New Roman" panose="02020603050405020304" pitchFamily="18" charset="0"/>
              </a:rPr>
              <a:t>b=201;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double x, y ; </a:t>
            </a:r>
          </a:p>
          <a:p>
            <a:r>
              <a:rPr lang="en-US" dirty="0">
                <a:latin typeface="Times New Roman" panose="02020603050405020304" pitchFamily="18" charset="0"/>
                <a:cs typeface="Times New Roman" panose="02020603050405020304" pitchFamily="18" charset="0"/>
              </a:rPr>
              <a:t>	x = a-b+108.0 ; </a:t>
            </a:r>
          </a:p>
          <a:p>
            <a:r>
              <a:rPr lang="en-US" dirty="0">
                <a:latin typeface="Times New Roman" panose="02020603050405020304" pitchFamily="18" charset="0"/>
                <a:cs typeface="Times New Roman" panose="02020603050405020304" pitchFamily="18" charset="0"/>
              </a:rPr>
              <a:t>	y = a-b+108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 x = %f\n", x);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 y = %f\n", y); </a:t>
            </a:r>
          </a:p>
          <a:p>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5434884" y="1766653"/>
            <a:ext cx="6091707" cy="3139079"/>
          </a:xfrm>
          <a:prstGeom prst="rect">
            <a:avLst/>
          </a:prstGeom>
        </p:spPr>
      </p:pic>
    </p:spTree>
    <p:extLst>
      <p:ext uri="{BB962C8B-B14F-4D97-AF65-F5344CB8AC3E}">
        <p14:creationId xmlns:p14="http://schemas.microsoft.com/office/powerpoint/2010/main" val="171880469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IV. </a:t>
            </a:r>
            <a:r>
              <a:rPr lang="en-US" sz="2800" dirty="0" err="1" smtClean="0">
                <a:solidFill>
                  <a:schemeClr val="accent1"/>
                </a:solidFill>
                <a:latin typeface="Times New Roman" panose="02020603050405020304" pitchFamily="18" charset="0"/>
                <a:cs typeface="Times New Roman" panose="02020603050405020304" pitchFamily="18" charset="0"/>
              </a:rPr>
              <a:t>Lỗi</a:t>
            </a:r>
            <a:r>
              <a:rPr lang="en-US" sz="2800" dirty="0" smtClean="0">
                <a:solidFill>
                  <a:schemeClr val="accent1"/>
                </a:solidFill>
                <a:latin typeface="Times New Roman" panose="02020603050405020304" pitchFamily="18" charset="0"/>
                <a:cs typeface="Times New Roman" panose="02020603050405020304" pitchFamily="18" charset="0"/>
              </a:rPr>
              <a:t> Integer (  Integer Error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06073" y="1663623"/>
            <a:ext cx="8873544" cy="4708981"/>
          </a:xfrm>
          <a:prstGeom prst="rect">
            <a:avLst/>
          </a:prstGeom>
          <a:noFill/>
        </p:spPr>
        <p:txBody>
          <a:bodyPr wrap="square" rtlCol="0">
            <a:spAutoFit/>
          </a:bodyPr>
          <a:lstStyle/>
          <a:p>
            <a:pPr marL="285750" lvl="0" indent="-285750">
              <a:buFont typeface="Wingdings" panose="05000000000000000000" pitchFamily="2" charset="2"/>
              <a:buChar char="Ø"/>
            </a:pPr>
            <a:r>
              <a:rPr lang="vi-VN" sz="2000" dirty="0" smtClean="0">
                <a:latin typeface="+mj-lt"/>
              </a:rPr>
              <a:t>Khi thực hiện xong phép tính a – b, ta sẽ được giá trị là 2</a:t>
            </a:r>
            <a:r>
              <a:rPr lang="vi-VN" sz="2000" baseline="30000" dirty="0" smtClean="0">
                <a:latin typeface="+mj-lt"/>
              </a:rPr>
              <a:t>32</a:t>
            </a:r>
            <a:r>
              <a:rPr lang="vi-VN" sz="2000" dirty="0" smtClean="0">
                <a:latin typeface="+mj-lt"/>
              </a:rPr>
              <a:t> – 1  kiểu dữ liệu </a:t>
            </a:r>
            <a:r>
              <a:rPr lang="fr-FR" sz="2000" dirty="0" err="1" smtClean="0">
                <a:latin typeface="Times New Roman" panose="02020603050405020304" pitchFamily="18" charset="0"/>
                <a:cs typeface="Times New Roman" panose="02020603050405020304" pitchFamily="18" charset="0"/>
              </a:rPr>
              <a:t>unsigned</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int</a:t>
            </a:r>
            <a:r>
              <a:rPr lang="vi-VN" sz="2000" dirty="0" smtClean="0">
                <a:latin typeface="Times New Roman" panose="02020603050405020304" pitchFamily="18" charset="0"/>
                <a:cs typeface="Times New Roman" panose="02020603050405020304" pitchFamily="18" charset="0"/>
              </a:rPr>
              <a:t> </a:t>
            </a:r>
            <a:r>
              <a:rPr lang="vi-VN" sz="2000" dirty="0" smtClean="0">
                <a:latin typeface="+mj-lt"/>
              </a:rPr>
              <a:t>do hiện tượng tràn số.</a:t>
            </a:r>
          </a:p>
          <a:p>
            <a:pPr marL="285750" lvl="0" indent="-285750">
              <a:buFont typeface="Wingdings" panose="05000000000000000000" pitchFamily="2" charset="2"/>
              <a:buChar char="Ø"/>
            </a:pPr>
            <a:endParaRPr lang="vi-VN" sz="2000" dirty="0" smtClean="0">
              <a:latin typeface="+mj-lt"/>
            </a:endParaRPr>
          </a:p>
          <a:p>
            <a:pPr marL="285750" indent="-285750">
              <a:buFont typeface="Wingdings" panose="05000000000000000000" pitchFamily="2" charset="2"/>
              <a:buChar char="Ø"/>
            </a:pPr>
            <a:r>
              <a:rPr lang="fr-FR" sz="2000" dirty="0" err="1" smtClean="0">
                <a:latin typeface="Times New Roman" panose="02020603050405020304" pitchFamily="18" charset="0"/>
                <a:cs typeface="Times New Roman" panose="02020603050405020304" pitchFamily="18" charset="0"/>
              </a:rPr>
              <a:t>Xét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trường</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hợp</a:t>
            </a:r>
            <a:r>
              <a:rPr lang="fr-FR" sz="2000" dirty="0" smtClean="0">
                <a:latin typeface="Times New Roman" panose="02020603050405020304" pitchFamily="18" charset="0"/>
                <a:cs typeface="Times New Roman" panose="02020603050405020304" pitchFamily="18" charset="0"/>
              </a:rPr>
              <a:t> 2 a-b+108</a:t>
            </a:r>
            <a:r>
              <a:rPr lang="vi-VN" sz="2000" dirty="0" smtClean="0">
                <a:latin typeface="Times New Roman" panose="02020603050405020304" pitchFamily="18" charset="0"/>
                <a:cs typeface="Times New Roman" panose="02020603050405020304" pitchFamily="18" charset="0"/>
              </a:rPr>
              <a:t>.0: </a:t>
            </a:r>
          </a:p>
          <a:p>
            <a:pPr marL="800100" lvl="1"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108</a:t>
            </a:r>
            <a:r>
              <a:rPr lang="vi-VN" sz="2000" dirty="0" smtClean="0">
                <a:latin typeface="Times New Roman" panose="02020603050405020304" pitchFamily="18" charset="0"/>
                <a:cs typeface="Times New Roman" panose="02020603050405020304" pitchFamily="18" charset="0"/>
              </a:rPr>
              <a:t>.0</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kiểu</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giá</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trị</a:t>
            </a:r>
            <a:r>
              <a:rPr lang="fr-FR"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double, </a:t>
            </a:r>
            <a:r>
              <a:rPr lang="fr-FR" sz="2000" dirty="0" smtClean="0">
                <a:latin typeface="Times New Roman" panose="02020603050405020304" pitchFamily="18" charset="0"/>
                <a:cs typeface="Times New Roman" panose="02020603050405020304" pitchFamily="18" charset="0"/>
              </a:rPr>
              <a:t>ta </a:t>
            </a:r>
            <a:r>
              <a:rPr lang="fr-FR" sz="2000" dirty="0" err="1" smtClean="0">
                <a:latin typeface="Times New Roman" panose="02020603050405020304" pitchFamily="18" charset="0"/>
                <a:cs typeface="Times New Roman" panose="02020603050405020304" pitchFamily="18" charset="0"/>
              </a:rPr>
              <a:t>sẽ</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được</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kết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quả</a:t>
            </a:r>
            <a:r>
              <a:rPr lang="fr-FR" sz="2000" dirty="0" smtClean="0">
                <a:latin typeface="Times New Roman" panose="02020603050405020304" pitchFamily="18" charset="0"/>
                <a:cs typeface="Times New Roman" panose="02020603050405020304" pitchFamily="18" charset="0"/>
              </a:rPr>
              <a:t> là </a:t>
            </a:r>
            <a:r>
              <a:rPr lang="fr-FR" sz="2000" dirty="0" err="1" smtClean="0">
                <a:latin typeface="Times New Roman" panose="02020603050405020304" pitchFamily="18" charset="0"/>
                <a:cs typeface="Times New Roman" panose="02020603050405020304" pitchFamily="18" charset="0"/>
              </a:rPr>
              <a:t>một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số</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kiểu</a:t>
            </a:r>
            <a:r>
              <a:rPr lang="fr-FR"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double, do double co kích thước lớn hơn </a:t>
            </a:r>
            <a:r>
              <a:rPr lang="fr-FR" sz="2000" dirty="0" err="1" smtClean="0">
                <a:latin typeface="Times New Roman" panose="02020603050405020304" pitchFamily="18" charset="0"/>
                <a:cs typeface="Times New Roman" panose="02020603050405020304" pitchFamily="18" charset="0"/>
              </a:rPr>
              <a:t>unsigned</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int</a:t>
            </a:r>
            <a:r>
              <a:rPr lang="vi-VN" sz="2000" dirty="0" smtClean="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K</a:t>
            </a:r>
            <a:r>
              <a:rPr lang="fr-FR" sz="2000" dirty="0" err="1" smtClean="0">
                <a:latin typeface="Times New Roman" panose="02020603050405020304" pitchFamily="18" charset="0"/>
                <a:cs typeface="Times New Roman" panose="02020603050405020304" pitchFamily="18" charset="0"/>
              </a:rPr>
              <a:t>ết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quả</a:t>
            </a:r>
            <a:r>
              <a:rPr lang="fr-FR" sz="2000" dirty="0" smtClean="0">
                <a:latin typeface="Times New Roman" panose="02020603050405020304" pitchFamily="18" charset="0"/>
                <a:cs typeface="Times New Roman" panose="02020603050405020304" pitchFamily="18" charset="0"/>
              </a:rPr>
              <a:t> : </a:t>
            </a:r>
            <a:r>
              <a:rPr lang="vi-VN" sz="2000" dirty="0" smtClean="0">
                <a:latin typeface="Times New Roman" panose="02020603050405020304" pitchFamily="18" charset="0"/>
                <a:cs typeface="Times New Roman" panose="02020603050405020304" pitchFamily="18" charset="0"/>
              </a:rPr>
              <a:t>2</a:t>
            </a:r>
            <a:r>
              <a:rPr lang="vi-VN" sz="2000" baseline="30000" dirty="0" smtClean="0">
                <a:latin typeface="Times New Roman" panose="02020603050405020304" pitchFamily="18" charset="0"/>
                <a:cs typeface="Times New Roman" panose="02020603050405020304" pitchFamily="18" charset="0"/>
              </a:rPr>
              <a:t>32</a:t>
            </a:r>
            <a:r>
              <a:rPr lang="fr-FR" sz="2000" dirty="0" smtClean="0">
                <a:latin typeface="Times New Roman" panose="02020603050405020304" pitchFamily="18" charset="0"/>
                <a:cs typeface="Times New Roman" panose="02020603050405020304" pitchFamily="18" charset="0"/>
              </a:rPr>
              <a:t>-1+108.0 = 4294967403</a:t>
            </a:r>
            <a:endParaRPr lang="vi-VN" sz="2000" dirty="0" smtClean="0">
              <a:latin typeface="Times New Roman" panose="02020603050405020304" pitchFamily="18" charset="0"/>
              <a:cs typeface="Times New Roman" panose="02020603050405020304" pitchFamily="18" charset="0"/>
            </a:endParaRPr>
          </a:p>
          <a:p>
            <a:endParaRPr lang="vi-VN" sz="2000" dirty="0" smtClean="0">
              <a:latin typeface="+mj-lt"/>
            </a:endParaRPr>
          </a:p>
          <a:p>
            <a:pPr marL="285750" indent="-285750">
              <a:buFont typeface="Wingdings" panose="05000000000000000000" pitchFamily="2" charset="2"/>
              <a:buChar char="Ø"/>
            </a:pPr>
            <a:r>
              <a:rPr lang="vi-VN" sz="2000" dirty="0" smtClean="0">
                <a:latin typeface="+mj-lt"/>
              </a:rPr>
              <a:t> </a:t>
            </a:r>
            <a:r>
              <a:rPr lang="fr-FR" sz="2000" dirty="0" err="1" smtClean="0">
                <a:latin typeface="Times New Roman" panose="02020603050405020304" pitchFamily="18" charset="0"/>
                <a:cs typeface="Times New Roman" panose="02020603050405020304" pitchFamily="18" charset="0"/>
              </a:rPr>
              <a:t>Xét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trường</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hợp</a:t>
            </a:r>
            <a:r>
              <a:rPr lang="fr-FR" sz="2000" dirty="0" smtClean="0">
                <a:latin typeface="Times New Roman" panose="02020603050405020304" pitchFamily="18" charset="0"/>
                <a:cs typeface="Times New Roman" panose="02020603050405020304" pitchFamily="18" charset="0"/>
              </a:rPr>
              <a:t> 2 a-b+108 </a:t>
            </a:r>
            <a:r>
              <a:rPr lang="fr-FR" sz="2000" dirty="0" err="1" smtClean="0">
                <a:latin typeface="Times New Roman" panose="02020603050405020304" pitchFamily="18" charset="0"/>
                <a:cs typeface="Times New Roman" panose="02020603050405020304" pitchFamily="18" charset="0"/>
              </a:rPr>
              <a:t>cho</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kết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quả</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đúng</a:t>
            </a:r>
            <a:r>
              <a:rPr lang="fr-FR" sz="2000" dirty="0" smtClean="0">
                <a:latin typeface="Times New Roman" panose="02020603050405020304" pitchFamily="18" charset="0"/>
                <a:cs typeface="Times New Roman" panose="02020603050405020304" pitchFamily="18" charset="0"/>
              </a:rPr>
              <a:t> 107:</a:t>
            </a:r>
            <a:r>
              <a:rPr lang="vi-VN" sz="2000" dirty="0" smtClean="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108 </a:t>
            </a:r>
            <a:r>
              <a:rPr lang="fr-FR" sz="2000" dirty="0" err="1" smtClean="0">
                <a:latin typeface="Times New Roman" panose="02020603050405020304" pitchFamily="18" charset="0"/>
                <a:cs typeface="Times New Roman" panose="02020603050405020304" pitchFamily="18" charset="0"/>
              </a:rPr>
              <a:t>kiểu</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giá</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trị</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int</a:t>
            </a:r>
            <a:r>
              <a:rPr lang="fr-FR" sz="2000" dirty="0" smtClean="0">
                <a:latin typeface="Times New Roman" panose="02020603050405020304" pitchFamily="18" charset="0"/>
                <a:cs typeface="Times New Roman" panose="02020603050405020304" pitchFamily="18" charset="0"/>
              </a:rPr>
              <a:t> ta </a:t>
            </a:r>
            <a:r>
              <a:rPr lang="fr-FR" sz="2000" dirty="0" err="1" smtClean="0">
                <a:latin typeface="Times New Roman" panose="02020603050405020304" pitchFamily="18" charset="0"/>
                <a:cs typeface="Times New Roman" panose="02020603050405020304" pitchFamily="18" charset="0"/>
              </a:rPr>
              <a:t>sẽ</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được</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kết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quả</a:t>
            </a:r>
            <a:r>
              <a:rPr lang="fr-FR" sz="2000" dirty="0" smtClean="0">
                <a:latin typeface="Times New Roman" panose="02020603050405020304" pitchFamily="18" charset="0"/>
                <a:cs typeface="Times New Roman" panose="02020603050405020304" pitchFamily="18" charset="0"/>
              </a:rPr>
              <a:t> là </a:t>
            </a:r>
            <a:r>
              <a:rPr lang="fr-FR" sz="2000" dirty="0" err="1" smtClean="0">
                <a:latin typeface="Times New Roman" panose="02020603050405020304" pitchFamily="18" charset="0"/>
                <a:cs typeface="Times New Roman" panose="02020603050405020304" pitchFamily="18" charset="0"/>
              </a:rPr>
              <a:t>một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số</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kiểu</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unsigned</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int</a:t>
            </a:r>
            <a:r>
              <a:rPr lang="vi-VN" sz="2000" dirty="0" smtClean="0">
                <a:latin typeface="Times New Roman" panose="02020603050405020304" pitchFamily="18" charset="0"/>
                <a:cs typeface="Times New Roman" panose="02020603050405020304" pitchFamily="18" charset="0"/>
              </a:rPr>
              <a:t> do int co kích thước nhỏ hơn </a:t>
            </a:r>
            <a:r>
              <a:rPr lang="fr-FR" sz="2000" dirty="0" err="1" smtClean="0">
                <a:latin typeface="Times New Roman" panose="02020603050405020304" pitchFamily="18" charset="0"/>
                <a:cs typeface="Times New Roman" panose="02020603050405020304" pitchFamily="18" charset="0"/>
              </a:rPr>
              <a:t>unsigned</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int</a:t>
            </a:r>
            <a:r>
              <a:rPr lang="vi-VN" sz="2000" dirty="0" smtClean="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Kết quả: 2</a:t>
            </a:r>
            <a:r>
              <a:rPr lang="vi-VN" sz="2000" baseline="30000" dirty="0" smtClean="0">
                <a:latin typeface="Times New Roman" panose="02020603050405020304" pitchFamily="18" charset="0"/>
                <a:cs typeface="Times New Roman" panose="02020603050405020304" pitchFamily="18" charset="0"/>
              </a:rPr>
              <a:t>32</a:t>
            </a:r>
            <a:r>
              <a:rPr lang="fr-FR" sz="2000" dirty="0" smtClean="0">
                <a:latin typeface="Times New Roman" panose="02020603050405020304" pitchFamily="18" charset="0"/>
                <a:cs typeface="Times New Roman" panose="02020603050405020304" pitchFamily="18" charset="0"/>
              </a:rPr>
              <a:t>-1+108 = </a:t>
            </a:r>
            <a:r>
              <a:rPr lang="vi-VN" sz="2000" dirty="0" smtClean="0">
                <a:latin typeface="Times New Roman" panose="02020603050405020304" pitchFamily="18" charset="0"/>
                <a:cs typeface="Times New Roman" panose="02020603050405020304" pitchFamily="18" charset="0"/>
              </a:rPr>
              <a:t>2</a:t>
            </a:r>
            <a:r>
              <a:rPr lang="vi-VN" sz="2000" baseline="30000" dirty="0" smtClean="0">
                <a:latin typeface="Times New Roman" panose="02020603050405020304" pitchFamily="18" charset="0"/>
                <a:cs typeface="Times New Roman" panose="02020603050405020304" pitchFamily="18" charset="0"/>
              </a:rPr>
              <a:t>32</a:t>
            </a:r>
            <a:r>
              <a:rPr lang="fr-FR" sz="2000" dirty="0" smtClean="0">
                <a:latin typeface="Times New Roman" panose="02020603050405020304" pitchFamily="18" charset="0"/>
                <a:cs typeface="Times New Roman" panose="02020603050405020304" pitchFamily="18" charset="0"/>
              </a:rPr>
              <a:t>+107 do </a:t>
            </a:r>
            <a:r>
              <a:rPr lang="fr-FR" sz="2000" dirty="0" err="1" smtClean="0">
                <a:latin typeface="Times New Roman" panose="02020603050405020304" pitchFamily="18" charset="0"/>
                <a:cs typeface="Times New Roman" panose="02020603050405020304" pitchFamily="18" charset="0"/>
              </a:rPr>
              <a:t>hiện</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tượng</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tràn</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số</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nên</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kết</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quả</a:t>
            </a:r>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sẽ</a:t>
            </a:r>
            <a:r>
              <a:rPr lang="fr-FR" sz="2000" dirty="0" smtClean="0">
                <a:latin typeface="Times New Roman" panose="02020603050405020304" pitchFamily="18" charset="0"/>
                <a:cs typeface="Times New Roman" panose="02020603050405020304" pitchFamily="18" charset="0"/>
              </a:rPr>
              <a:t> là 107</a:t>
            </a:r>
            <a:endParaRPr lang="vi-VN" sz="2000" dirty="0" smtClean="0">
              <a:latin typeface="Times New Roman" panose="02020603050405020304" pitchFamily="18" charset="0"/>
              <a:cs typeface="Times New Roman" panose="02020603050405020304" pitchFamily="18" charset="0"/>
            </a:endParaRPr>
          </a:p>
          <a:p>
            <a:pPr lvl="0"/>
            <a:endParaRPr lang="vi-VN" sz="2000" dirty="0">
              <a:latin typeface="+mj-lt"/>
            </a:endParaRPr>
          </a:p>
          <a:p>
            <a:endParaRPr lang="en-US" sz="2000" dirty="0" smtClean="0">
              <a:latin typeface="+mj-lt"/>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86709933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IV. </a:t>
            </a:r>
            <a:r>
              <a:rPr lang="en-US" sz="2800" dirty="0" err="1" smtClean="0">
                <a:solidFill>
                  <a:schemeClr val="accent1"/>
                </a:solidFill>
                <a:latin typeface="Times New Roman" panose="02020603050405020304" pitchFamily="18" charset="0"/>
                <a:cs typeface="Times New Roman" panose="02020603050405020304" pitchFamily="18" charset="0"/>
              </a:rPr>
              <a:t>Lỗi</a:t>
            </a:r>
            <a:r>
              <a:rPr lang="en-US" sz="2800" dirty="0" smtClean="0">
                <a:solidFill>
                  <a:schemeClr val="accent1"/>
                </a:solidFill>
                <a:latin typeface="Times New Roman" panose="02020603050405020304" pitchFamily="18" charset="0"/>
                <a:cs typeface="Times New Roman" panose="02020603050405020304" pitchFamily="18" charset="0"/>
              </a:rPr>
              <a:t> Integer (  Integer Error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06073" y="1663623"/>
            <a:ext cx="8873544" cy="2554545"/>
          </a:xfrm>
          <a:prstGeom prst="rect">
            <a:avLst/>
          </a:prstGeom>
          <a:noFill/>
        </p:spPr>
        <p:txBody>
          <a:bodyPr wrap="square" rtlCol="0">
            <a:spAutoFit/>
          </a:bodyPr>
          <a:lstStyle/>
          <a:p>
            <a:pPr marL="285750" lvl="0" indent="-285750">
              <a:buFont typeface="Wingdings" panose="05000000000000000000" pitchFamily="2" charset="2"/>
              <a:buChar char="Ø"/>
            </a:pPr>
            <a:r>
              <a:rPr lang="vi-VN" sz="2000" dirty="0" smtClean="0">
                <a:latin typeface="+mj-lt"/>
              </a:rPr>
              <a:t>Khắc phục:</a:t>
            </a:r>
          </a:p>
          <a:p>
            <a:pPr marL="800100" lvl="1"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a:t>
            </a:r>
            <a:r>
              <a:rPr lang="fr-FR" sz="2000" dirty="0" smtClean="0">
                <a:latin typeface="Times New Roman" panose="02020603050405020304" pitchFamily="18" charset="0"/>
                <a:cs typeface="Times New Roman" panose="02020603050405020304" pitchFamily="18" charset="0"/>
              </a:rPr>
              <a:t>hi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phép</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trừ</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trong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biểu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thức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số</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học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thì</a:t>
            </a:r>
            <a:r>
              <a:rPr lang="fr-FR" sz="2000" dirty="0">
                <a:latin typeface="Times New Roman" panose="02020603050405020304" pitchFamily="18" charset="0"/>
                <a:cs typeface="Times New Roman" panose="02020603050405020304" pitchFamily="18" charset="0"/>
              </a:rPr>
              <a:t> ta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nên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dung</a:t>
            </a:r>
            <a:r>
              <a:rPr lang="fr-FR" sz="2000"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unsigned</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int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hay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bất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cứ</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kiểu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dữ</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liệu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chữ</a:t>
            </a:r>
            <a:r>
              <a:rPr lang="fr-FR" sz="2000"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unsigned</a:t>
            </a:r>
            <a:r>
              <a:rPr lang="fr-FR" sz="2000" dirty="0" smtClean="0">
                <a:latin typeface="Times New Roman" panose="02020603050405020304" pitchFamily="18" charset="0"/>
                <a:cs typeface="Times New Roman" panose="02020603050405020304" pitchFamily="18" charset="0"/>
              </a:rPr>
              <a:t>)</a:t>
            </a:r>
            <a:endParaRPr lang="vi-VN" sz="20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vi-VN" sz="20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a:t>
            </a:r>
            <a:r>
              <a:rPr lang="fr-FR" sz="2000" dirty="0" err="1" smtClean="0">
                <a:latin typeface="Times New Roman" panose="02020603050405020304" pitchFamily="18" charset="0"/>
                <a:cs typeface="Times New Roman" panose="02020603050405020304" pitchFamily="18" charset="0"/>
              </a:rPr>
              <a:t>ần</a:t>
            </a:r>
            <a:r>
              <a:rPr lang="fr-FR" sz="2000" dirty="0" smtClean="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phải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tính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toán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xem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giới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hạn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tối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thiểu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và</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tối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biểu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thức</a:t>
            </a:r>
            <a:r>
              <a:rPr lang="fr-FR" sz="2000" dirty="0">
                <a:latin typeface="Times New Roman" panose="02020603050405020304" pitchFamily="18" charset="0"/>
                <a:cs typeface="Times New Roman" panose="02020603050405020304" pitchFamily="18" charset="0"/>
              </a:rPr>
              <a:t> ta </a:t>
            </a:r>
            <a:r>
              <a:rPr lang="fr-FR" sz="2000" dirty="0" err="1">
                <a:latin typeface="Times New Roman" panose="02020603050405020304" pitchFamily="18" charset="0"/>
                <a:cs typeface="Times New Roman" panose="02020603050405020304" pitchFamily="18" charset="0"/>
              </a:rPr>
              <a:t>cần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tính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toán</a:t>
            </a:r>
            <a:endParaRPr lang="vi-VN" sz="2000" dirty="0">
              <a:latin typeface="Times New Roman" panose="02020603050405020304" pitchFamily="18" charset="0"/>
              <a:cs typeface="Times New Roman" panose="02020603050405020304" pitchFamily="18" charset="0"/>
            </a:endParaRPr>
          </a:p>
          <a:p>
            <a:endParaRPr lang="en-US" sz="2000" dirty="0" smtClean="0">
              <a:latin typeface="+mj-lt"/>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311287082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41679" y="1766653"/>
            <a:ext cx="8873544" cy="4939814"/>
          </a:xfrm>
          <a:prstGeom prst="rect">
            <a:avLst/>
          </a:prstGeom>
          <a:noFill/>
        </p:spPr>
        <p:txBody>
          <a:bodyPr wrap="square" rtlCol="0">
            <a:spAutoFit/>
          </a:bodyPr>
          <a:lstStyle/>
          <a:p>
            <a:endParaRPr lang="en-US" sz="3500" dirty="0" smtClean="0">
              <a:latin typeface="Times New Roman" panose="02020603050405020304" pitchFamily="18" charset="0"/>
              <a:cs typeface="Times New Roman" panose="02020603050405020304" pitchFamily="18" charset="0"/>
            </a:endParaRPr>
          </a:p>
          <a:p>
            <a:endParaRPr lang="en-US" sz="3500" dirty="0">
              <a:latin typeface="Times New Roman" panose="02020603050405020304" pitchFamily="18" charset="0"/>
              <a:cs typeface="Times New Roman" panose="02020603050405020304" pitchFamily="18" charset="0"/>
            </a:endParaRPr>
          </a:p>
          <a:p>
            <a:endParaRPr lang="en-US" sz="3500" dirty="0" smtClean="0">
              <a:latin typeface="Times New Roman" panose="02020603050405020304" pitchFamily="18" charset="0"/>
              <a:cs typeface="Times New Roman" panose="02020603050405020304" pitchFamily="18" charset="0"/>
            </a:endParaRPr>
          </a:p>
          <a:p>
            <a:pPr algn="ctr"/>
            <a:r>
              <a:rPr lang="en-US" sz="3500" dirty="0" err="1" smtClean="0">
                <a:latin typeface="Times New Roman" panose="02020603050405020304" pitchFamily="18" charset="0"/>
                <a:cs typeface="Times New Roman" panose="02020603050405020304" pitchFamily="18" charset="0"/>
              </a:rPr>
              <a:t>Cám</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ơn</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thầy</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và</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các</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bạn</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đã</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lắng</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nghe</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bài</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thuyết</a:t>
            </a:r>
            <a:r>
              <a:rPr lang="en-US" sz="3500" dirty="0" smtClean="0">
                <a:latin typeface="Times New Roman" panose="02020603050405020304" pitchFamily="18" charset="0"/>
                <a:cs typeface="Times New Roman" panose="02020603050405020304" pitchFamily="18" charset="0"/>
              </a:rPr>
              <a:t> </a:t>
            </a:r>
            <a:r>
              <a:rPr lang="en-US" sz="3500" dirty="0" err="1" smtClean="0">
                <a:latin typeface="Times New Roman" panose="02020603050405020304" pitchFamily="18" charset="0"/>
                <a:cs typeface="Times New Roman" panose="02020603050405020304" pitchFamily="18" charset="0"/>
              </a:rPr>
              <a:t>trình</a:t>
            </a:r>
            <a:r>
              <a:rPr lang="en-US" sz="3500" dirty="0" smtClean="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3500" dirty="0">
              <a:latin typeface="Times New Roman" panose="02020603050405020304" pitchFamily="18" charset="0"/>
              <a:cs typeface="Times New Roman" panose="02020603050405020304" pitchFamily="18" charset="0"/>
            </a:endParaRPr>
          </a:p>
          <a:p>
            <a:endParaRPr lang="en-US" sz="3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35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32097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8344" y="334851"/>
            <a:ext cx="8822028" cy="646331"/>
          </a:xfrm>
          <a:prstGeom prst="rect">
            <a:avLst/>
          </a:prstGeom>
          <a:noFill/>
        </p:spPr>
        <p:txBody>
          <a:bodyPr wrap="square" rtlCol="0">
            <a:spAutoFit/>
          </a:bodyPr>
          <a:lstStyle/>
          <a:p>
            <a:r>
              <a:rPr lang="en-US" sz="3600" dirty="0" err="1" smtClean="0">
                <a:solidFill>
                  <a:schemeClr val="accent1"/>
                </a:solidFill>
                <a:latin typeface="Times New Roman" panose="02020603050405020304" pitchFamily="18" charset="0"/>
                <a:cs typeface="Times New Roman" panose="02020603050405020304" pitchFamily="18" charset="0"/>
              </a:rPr>
              <a:t>Nội</a:t>
            </a:r>
            <a:r>
              <a:rPr lang="en-US" sz="3600" dirty="0" smtClean="0">
                <a:solidFill>
                  <a:schemeClr val="accent1"/>
                </a:solidFill>
                <a:latin typeface="Times New Roman" panose="02020603050405020304" pitchFamily="18" charset="0"/>
                <a:cs typeface="Times New Roman" panose="02020603050405020304" pitchFamily="18" charset="0"/>
              </a:rPr>
              <a:t> dung </a:t>
            </a:r>
            <a:r>
              <a:rPr lang="en-US" sz="3600" dirty="0" err="1" smtClean="0">
                <a:solidFill>
                  <a:schemeClr val="accent1"/>
                </a:solidFill>
                <a:latin typeface="Times New Roman" panose="02020603050405020304" pitchFamily="18" charset="0"/>
                <a:cs typeface="Times New Roman" panose="02020603050405020304" pitchFamily="18" charset="0"/>
              </a:rPr>
              <a:t>báo</a:t>
            </a:r>
            <a:r>
              <a:rPr lang="en-US" sz="3600" dirty="0" smtClean="0">
                <a:solidFill>
                  <a:schemeClr val="accent1"/>
                </a:solidFill>
                <a:latin typeface="Times New Roman" panose="02020603050405020304" pitchFamily="18" charset="0"/>
                <a:cs typeface="Times New Roman" panose="02020603050405020304" pitchFamily="18" charset="0"/>
              </a:rPr>
              <a:t> </a:t>
            </a:r>
            <a:r>
              <a:rPr lang="en-US" sz="3600" dirty="0" err="1" smtClean="0">
                <a:solidFill>
                  <a:schemeClr val="accent1"/>
                </a:solidFill>
                <a:latin typeface="Times New Roman" panose="02020603050405020304" pitchFamily="18" charset="0"/>
                <a:cs typeface="Times New Roman" panose="02020603050405020304" pitchFamily="18" charset="0"/>
              </a:rPr>
              <a:t>cáo</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558344" y="2073499"/>
            <a:ext cx="7997780"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II.    </a:t>
            </a:r>
            <a:r>
              <a:rPr lang="en-US" sz="2400" dirty="0" err="1" smtClean="0">
                <a:latin typeface="Times New Roman" panose="02020603050405020304" pitchFamily="18" charset="0"/>
                <a:cs typeface="Times New Roman" panose="02020603050405020304" pitchFamily="18" charset="0"/>
              </a:rPr>
              <a:t>Tràn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đệm</a:t>
            </a:r>
            <a:r>
              <a:rPr lang="en-US" sz="2400" dirty="0" smtClean="0">
                <a:latin typeface="Times New Roman" panose="02020603050405020304" pitchFamily="18" charset="0"/>
                <a:cs typeface="Times New Roman" panose="02020603050405020304" pitchFamily="18" charset="0"/>
              </a:rPr>
              <a:t> ( </a:t>
            </a:r>
            <a:r>
              <a:rPr lang="vi-VN" sz="2400" dirty="0" smtClean="0">
                <a:latin typeface="Times New Roman" panose="02020603050405020304" pitchFamily="18" charset="0"/>
                <a:cs typeface="Times New Roman" panose="02020603050405020304" pitchFamily="18" charset="0"/>
              </a:rPr>
              <a:t>Buffer </a:t>
            </a:r>
            <a:r>
              <a:rPr lang="vi-VN" sz="2400" dirty="0">
                <a:latin typeface="Times New Roman" panose="02020603050405020304" pitchFamily="18" charset="0"/>
                <a:cs typeface="Times New Roman" panose="02020603050405020304" pitchFamily="18" charset="0"/>
              </a:rPr>
              <a:t>Overflow </a:t>
            </a:r>
            <a:r>
              <a:rPr lang="en-US" sz="2400" dirty="0" smtClean="0">
                <a:latin typeface="Times New Roman" panose="02020603050405020304" pitchFamily="18" charset="0"/>
                <a:cs typeface="Times New Roman" panose="02020603050405020304" pitchFamily="18" charset="0"/>
              </a:rPr>
              <a:t>).</a:t>
            </a:r>
          </a:p>
          <a:p>
            <a:pPr lvl="0"/>
            <a:r>
              <a:rPr lang="en-US" sz="2400" dirty="0" smtClean="0">
                <a:latin typeface="Times New Roman" panose="02020603050405020304" pitchFamily="18" charset="0"/>
                <a:cs typeface="Times New Roman" panose="02020603050405020304" pitchFamily="18" charset="0"/>
              </a:rPr>
              <a:t>III.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Format String</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IV.   </a:t>
            </a:r>
            <a:r>
              <a:rPr lang="en-US" sz="2400" dirty="0" err="1" smtClean="0">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 Integer ( Integer Error )</a:t>
            </a:r>
            <a:endParaRPr lang="en-US"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V.    </a:t>
            </a:r>
            <a:r>
              <a:rPr lang="en-US" sz="2400" dirty="0">
                <a:latin typeface="Times New Roman" panose="02020603050405020304" pitchFamily="18" charset="0"/>
                <a:cs typeface="Times New Roman" panose="02020603050405020304" pitchFamily="18" charset="0"/>
              </a:rPr>
              <a:t>Con  </a:t>
            </a:r>
            <a:r>
              <a:rPr lang="en-US" sz="2400" dirty="0" err="1">
                <a:latin typeface="Times New Roman" panose="02020603050405020304" pitchFamily="18" charset="0"/>
                <a:cs typeface="Times New Roman" panose="02020603050405020304" pitchFamily="18" charset="0"/>
              </a:rPr>
              <a:t>trỏ</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lửng</a:t>
            </a:r>
            <a:r>
              <a:rPr lang="en-US" sz="2400" dirty="0" smtClean="0">
                <a:latin typeface="Times New Roman" panose="02020603050405020304" pitchFamily="18" charset="0"/>
                <a:cs typeface="Times New Roman" panose="02020603050405020304" pitchFamily="18" charset="0"/>
              </a:rPr>
              <a:t> ( Dangling Pointer )</a:t>
            </a:r>
          </a:p>
        </p:txBody>
      </p:sp>
    </p:spTree>
    <p:extLst>
      <p:ext uri="{BB962C8B-B14F-4D97-AF65-F5344CB8AC3E}">
        <p14:creationId xmlns:p14="http://schemas.microsoft.com/office/powerpoint/2010/main" val="30109291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err="1" smtClean="0">
                <a:solidFill>
                  <a:schemeClr val="accent1"/>
                </a:solidFill>
                <a:latin typeface="Times New Roman" panose="02020603050405020304" pitchFamily="18" charset="0"/>
                <a:cs typeface="Times New Roman" panose="02020603050405020304" pitchFamily="18" charset="0"/>
              </a:rPr>
              <a:t>I.Giới</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thiệu</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3477875"/>
          </a:xfrm>
          <a:prstGeom prst="rect">
            <a:avLst/>
          </a:prstGeom>
          <a:noFill/>
        </p:spPr>
        <p:txBody>
          <a:bodyPr wrap="square" rtlCol="0">
            <a:spAutoFit/>
          </a:bodyPr>
          <a:lstStyle/>
          <a:p>
            <a:pPr marL="342900" indent="-342900" algn="just">
              <a:buFont typeface="Wingdings" panose="05000000000000000000" pitchFamily="2" charset="2"/>
              <a:buChar char="Ø"/>
            </a:pPr>
            <a:r>
              <a:rPr lang="vi-VN" sz="2000" dirty="0">
                <a:latin typeface="+mj-lt"/>
              </a:rPr>
              <a:t>Ngôn ngữ lập trình C là một ngôn </a:t>
            </a:r>
            <a:r>
              <a:rPr lang="vi-VN" sz="2000" dirty="0" smtClean="0">
                <a:latin typeface="+mj-lt"/>
              </a:rPr>
              <a:t>ngữ</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mệnh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mj-lt"/>
              </a:rPr>
              <a:t> </a:t>
            </a:r>
            <a:r>
              <a:rPr lang="vi-VN" sz="2000" dirty="0" smtClean="0">
                <a:latin typeface="+mj-lt"/>
              </a:rPr>
              <a:t>được </a:t>
            </a:r>
            <a:r>
              <a:rPr lang="vi-VN" sz="2000" dirty="0">
                <a:latin typeface="+mj-lt"/>
              </a:rPr>
              <a:t>phát triển </a:t>
            </a:r>
            <a:r>
              <a:rPr lang="vi-VN" sz="2000" dirty="0" smtClean="0">
                <a:latin typeface="+mj-lt"/>
              </a:rPr>
              <a:t>từ</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thập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niên</a:t>
            </a:r>
            <a:r>
              <a:rPr lang="vi-VN" sz="2000" dirty="0" smtClean="0">
                <a:latin typeface="Times New Roman" panose="02020603050405020304" pitchFamily="18" charset="0"/>
                <a:cs typeface="Times New Roman" panose="02020603050405020304" pitchFamily="18" charset="0"/>
              </a:rPr>
              <a:t> </a:t>
            </a:r>
            <a:r>
              <a:rPr lang="vi-VN" sz="2000" dirty="0">
                <a:latin typeface="+mj-lt"/>
              </a:rPr>
              <a:t>đầu </a:t>
            </a:r>
            <a:r>
              <a:rPr lang="en-US" sz="2000" dirty="0" smtClean="0">
                <a:latin typeface="Times New Roman" panose="02020603050405020304" pitchFamily="18" charset="0"/>
                <a:cs typeface="Times New Roman" panose="02020603050405020304" pitchFamily="18" charset="0"/>
              </a:rPr>
              <a:t>1970</a:t>
            </a:r>
            <a:r>
              <a:rPr lang="vi-VN" sz="2000" dirty="0">
                <a:latin typeface="+mj-lt"/>
              </a:rPr>
              <a:t> bởi Dennis </a:t>
            </a:r>
            <a:r>
              <a:rPr lang="vi-VN" sz="2000" dirty="0" smtClean="0">
                <a:latin typeface="+mj-lt"/>
              </a:rPr>
              <a:t>Ritchie</a:t>
            </a:r>
            <a:r>
              <a:rPr lang="en-US" sz="2000" dirty="0" smtClean="0">
                <a:latin typeface="+mj-lt"/>
              </a:rPr>
              <a:t>.</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vi-VN" sz="2000" dirty="0">
                <a:latin typeface="+mj-lt"/>
              </a:rPr>
              <a:t>C cho phép nhiều phép toán không mong muốn trong một cách tổng </a:t>
            </a:r>
            <a:r>
              <a:rPr lang="vi-VN" sz="2000" dirty="0" smtClean="0">
                <a:latin typeface="+mj-lt"/>
              </a:rPr>
              <a:t>quá</a:t>
            </a:r>
            <a:r>
              <a:rPr lang="en-US" sz="2000" dirty="0" smtClean="0">
                <a:latin typeface="+mj-lt"/>
              </a:rPr>
              <a:t>t.</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
            </a:r>
            <a:r>
              <a:rPr lang="vi-VN" sz="2000" dirty="0" smtClean="0">
                <a:latin typeface="Times New Roman" panose="02020603050405020304" pitchFamily="18" charset="0"/>
                <a:cs typeface="Times New Roman" panose="02020603050405020304" pitchFamily="18" charset="0"/>
              </a:rPr>
              <a:t>hiều </a:t>
            </a:r>
            <a:r>
              <a:rPr lang="vi-VN" sz="2000" dirty="0">
                <a:latin typeface="Times New Roman" panose="02020603050405020304" pitchFamily="18" charset="0"/>
                <a:cs typeface="Times New Roman" panose="02020603050405020304" pitchFamily="18" charset="0"/>
              </a:rPr>
              <a:t>lỗi đơn giản đã được tạo ra bởi một người lập trình mà chúng lại không thể phát hiện qua trình dịch hay ngay cả không phát hiện ra trong lúc thi </a:t>
            </a:r>
            <a:r>
              <a:rPr lang="vi-VN" sz="2000" dirty="0" smtClean="0">
                <a:latin typeface="Times New Roman" panose="02020603050405020304" pitchFamily="18" charset="0"/>
                <a:cs typeface="Times New Roman" panose="02020603050405020304" pitchFamily="18" charset="0"/>
              </a:rPr>
              <a:t>hành.</a:t>
            </a:r>
          </a:p>
          <a:p>
            <a:pPr marL="342900" indent="-342900" algn="just">
              <a:buFont typeface="Wingdings" panose="05000000000000000000" pitchFamily="2" charset="2"/>
              <a:buChar char="Ø"/>
            </a:pPr>
            <a:endParaRPr lang="vi-VN"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vi-VN" sz="2000" dirty="0" smtClean="0">
                <a:latin typeface="+mj-lt"/>
              </a:rPr>
              <a:t>Nguyên nhân là để </a:t>
            </a:r>
            <a:r>
              <a:rPr lang="vi-VN" sz="2000" dirty="0">
                <a:latin typeface="+mj-lt"/>
              </a:rPr>
              <a:t>tránh cho cái giá quá cao phải trả cho việc kiểm soát (lỗi) ở thời gian dịch và thời gian thi hành. Một lý do khác là sự đòi hỏi để giữ C được càng hiệu quả và càng uyển </a:t>
            </a:r>
            <a:r>
              <a:rPr lang="vi-VN" sz="2000" dirty="0" smtClean="0">
                <a:latin typeface="+mj-lt"/>
              </a:rPr>
              <a:t>chuyển.</a:t>
            </a: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204654222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 </a:t>
            </a:r>
            <a:r>
              <a:rPr lang="en-US" sz="2800" dirty="0" err="1" smtClean="0">
                <a:solidFill>
                  <a:schemeClr val="accent1"/>
                </a:solidFill>
                <a:latin typeface="Times New Roman" panose="02020603050405020304" pitchFamily="18" charset="0"/>
                <a:cs typeface="Times New Roman" panose="02020603050405020304" pitchFamily="18" charset="0"/>
              </a:rPr>
              <a:t>Tràn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bộ</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đệm</a:t>
            </a:r>
            <a:r>
              <a:rPr lang="en-US" sz="2800" dirty="0" smtClean="0">
                <a:solidFill>
                  <a:schemeClr val="accent1"/>
                </a:solidFill>
                <a:latin typeface="Times New Roman" panose="02020603050405020304" pitchFamily="18" charset="0"/>
                <a:cs typeface="Times New Roman" panose="02020603050405020304" pitchFamily="18" charset="0"/>
              </a:rPr>
              <a:t> (  Buffer Overflow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5324535"/>
          </a:xfrm>
          <a:prstGeom prst="rect">
            <a:avLst/>
          </a:prstGeom>
          <a:noFill/>
        </p:spPr>
        <p:txBody>
          <a:bodyPr wrap="square" rtlCol="0">
            <a:spAutoFit/>
          </a:bodyPr>
          <a:lstStyle/>
          <a:p>
            <a:pPr marL="342900" indent="-342900" algn="just">
              <a:buFont typeface="Wingdings" panose="05000000000000000000" pitchFamily="2" charset="2"/>
              <a:buChar char="Ø"/>
            </a:pPr>
            <a:r>
              <a:rPr lang="vi-VN" sz="2000" dirty="0">
                <a:latin typeface="+mj-lt"/>
              </a:rPr>
              <a:t>Lỗi tràn bộ đệm là một điều kiện bất thường khi một </a:t>
            </a:r>
            <a:r>
              <a:rPr lang="vi-VN" sz="2000" dirty="0" smtClean="0">
                <a:latin typeface="+mj-lt"/>
              </a:rPr>
              <a:t>tiến trình</a:t>
            </a:r>
            <a:r>
              <a:rPr lang="vi-VN" sz="2000" dirty="0">
                <a:latin typeface="+mj-lt"/>
              </a:rPr>
              <a:t> lưu dữ </a:t>
            </a:r>
            <a:r>
              <a:rPr lang="vi-VN" sz="2000" dirty="0" smtClean="0">
                <a:latin typeface="+mj-lt"/>
              </a:rPr>
              <a:t>li</a:t>
            </a:r>
            <a:r>
              <a:rPr lang="en-US" sz="2000" dirty="0" err="1" smtClean="0">
                <a:latin typeface="Times New Roman" panose="02020603050405020304" pitchFamily="18" charset="0"/>
                <a:cs typeface="Times New Roman" panose="02020603050405020304" pitchFamily="18" charset="0"/>
              </a:rPr>
              <a:t>ệu</a:t>
            </a:r>
            <a:r>
              <a:rPr lang="vi-VN" sz="2000" dirty="0">
                <a:latin typeface="+mj-lt"/>
              </a:rPr>
              <a:t> vượt ra ngoài biên của </a:t>
            </a:r>
            <a:r>
              <a:rPr lang="vi-VN" sz="2000" dirty="0" smtClean="0">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nhớ</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đệm</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có</a:t>
            </a:r>
            <a:r>
              <a:rPr lang="vi-VN" sz="2000" dirty="0" smtClean="0">
                <a:latin typeface="+mj-lt"/>
              </a:rPr>
              <a:t> </a:t>
            </a:r>
            <a:r>
              <a:rPr lang="vi-VN" sz="2000" dirty="0">
                <a:latin typeface="+mj-lt"/>
              </a:rPr>
              <a:t>chiều dài cố </a:t>
            </a:r>
            <a:r>
              <a:rPr lang="vi-VN" sz="2000" dirty="0" smtClean="0">
                <a:latin typeface="+mj-lt"/>
              </a:rPr>
              <a:t>định</a:t>
            </a:r>
            <a:r>
              <a:rPr lang="en-US" sz="2000" dirty="0" smtClean="0">
                <a:latin typeface="+mj-lt"/>
              </a:rPr>
              <a:t>.</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vi-VN" sz="2000" dirty="0">
                <a:latin typeface="+mj-lt"/>
              </a:rPr>
              <a:t>Các lỗi tràn bộ đệm có thể làm cho một tiến trình đổ vỡ hoặc cho ra các kết quả </a:t>
            </a:r>
            <a:r>
              <a:rPr lang="vi-VN" sz="2000" dirty="0" smtClean="0">
                <a:latin typeface="+mj-lt"/>
              </a:rPr>
              <a:t>sai</a:t>
            </a:r>
            <a:r>
              <a:rPr lang="en-US" sz="2000" dirty="0" smtClean="0">
                <a:latin typeface="+mj-lt"/>
              </a:rPr>
              <a:t>.</a:t>
            </a:r>
          </a:p>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a:t>
            </a:r>
          </a:p>
          <a:p>
            <a:r>
              <a:rPr lang="en-US" sz="2000" dirty="0" smtClean="0"/>
              <a:t>	</a:t>
            </a:r>
            <a:r>
              <a:rPr lang="en-US" sz="2000" dirty="0" err="1" smtClean="0"/>
              <a:t>int</a:t>
            </a:r>
            <a:r>
              <a:rPr lang="en-US" sz="2000" dirty="0" smtClean="0"/>
              <a:t> </a:t>
            </a:r>
            <a:r>
              <a:rPr lang="en-US" sz="2000" dirty="0"/>
              <a:t>a[8];</a:t>
            </a:r>
            <a:endParaRPr lang="vi-VN" sz="2000" dirty="0"/>
          </a:p>
          <a:p>
            <a:r>
              <a:rPr lang="en-US" sz="2000" dirty="0"/>
              <a:t>	a[9] = 1;</a:t>
            </a:r>
            <a:endParaRPr lang="vi-VN" sz="2000" dirty="0"/>
          </a:p>
          <a:p>
            <a:r>
              <a:rPr lang="en-US" sz="2000" dirty="0" smtClean="0"/>
              <a:t>	</a:t>
            </a:r>
            <a:r>
              <a:rPr lang="en-US" sz="2000" dirty="0" err="1" smtClean="0"/>
              <a:t>printf</a:t>
            </a:r>
            <a:r>
              <a:rPr lang="en-US" sz="2000" dirty="0"/>
              <a:t>(“Hello World\n”);</a:t>
            </a:r>
            <a:endParaRPr lang="vi-VN" sz="2000" dirty="0"/>
          </a:p>
          <a:p>
            <a:r>
              <a:rPr lang="en-US" sz="2000" dirty="0" smtClean="0"/>
              <a:t>	</a:t>
            </a:r>
            <a:r>
              <a:rPr lang="en-US" sz="2000" dirty="0" err="1" smtClean="0"/>
              <a:t>printf</a:t>
            </a:r>
            <a:r>
              <a:rPr lang="en-US" sz="2000" dirty="0"/>
              <a:t>(“%d\</a:t>
            </a:r>
            <a:r>
              <a:rPr lang="en-US" sz="2000" dirty="0" err="1"/>
              <a:t>n”,a</a:t>
            </a:r>
            <a:r>
              <a:rPr lang="en-US" sz="2000" dirty="0"/>
              <a:t>[9]);</a:t>
            </a:r>
            <a:endParaRPr lang="vi-VN" sz="2000" dirty="0"/>
          </a:p>
          <a:p>
            <a:r>
              <a:rPr lang="en-US" sz="2000" dirty="0" smtClean="0"/>
              <a:t>	return </a:t>
            </a:r>
            <a:r>
              <a:rPr lang="en-US" sz="2000" dirty="0"/>
              <a:t>0</a:t>
            </a:r>
            <a:r>
              <a:rPr lang="en-US" sz="2000" dirty="0" smtClean="0"/>
              <a:t>;</a:t>
            </a:r>
          </a:p>
          <a:p>
            <a:r>
              <a:rPr lang="en-US" sz="2000" dirty="0" err="1" smtClean="0"/>
              <a:t>Kết</a:t>
            </a:r>
            <a:r>
              <a:rPr lang="en-US" sz="2000" dirty="0" smtClean="0"/>
              <a:t> </a:t>
            </a:r>
            <a:r>
              <a:rPr lang="en-US" sz="2000" dirty="0" err="1" smtClean="0"/>
              <a:t>quả</a:t>
            </a:r>
            <a:r>
              <a:rPr lang="en-US" sz="2000" dirty="0" smtClean="0"/>
              <a:t>: Hello World</a:t>
            </a:r>
          </a:p>
          <a:p>
            <a:r>
              <a:rPr lang="en-US" sz="2000" dirty="0"/>
              <a:t>	</a:t>
            </a:r>
            <a:r>
              <a:rPr lang="en-US" sz="2000" dirty="0" smtClean="0"/>
              <a:t>1</a:t>
            </a:r>
            <a:endParaRPr lang="vi-VN" sz="2000" dirty="0"/>
          </a:p>
          <a:p>
            <a:pPr marL="342900" indent="-342900" algn="just">
              <a:buFont typeface="Wingdings" panose="05000000000000000000" pitchFamily="2" charset="2"/>
              <a:buChar char="Ø"/>
            </a:pPr>
            <a:r>
              <a:rPr lang="vi-VN" sz="2000" dirty="0">
                <a:latin typeface="+mj-lt"/>
              </a:rPr>
              <a:t>V</a:t>
            </a:r>
            <a:r>
              <a:rPr lang="vi-VN" sz="2000" dirty="0" smtClean="0">
                <a:latin typeface="+mj-lt"/>
              </a:rPr>
              <a:t>ẫn </a:t>
            </a:r>
            <a:r>
              <a:rPr lang="vi-VN" sz="2000" dirty="0">
                <a:latin typeface="+mj-lt"/>
              </a:rPr>
              <a:t>có thể truy cập và sửa đổi giá trị tương ứng với phần tử thứ 10 trong mảng a (vị trí vùng nhớ thuộc về đối tượng  khác)</a:t>
            </a:r>
            <a:r>
              <a:rPr lang="en-US" sz="2000" dirty="0">
                <a:latin typeface="+mj-lt"/>
              </a:rPr>
              <a:t>.</a:t>
            </a:r>
            <a:endParaRPr lang="en-US" sz="2000" dirty="0" smtClean="0">
              <a:latin typeface="+mj-lt"/>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4002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 </a:t>
            </a:r>
            <a:r>
              <a:rPr lang="en-US" sz="2800" dirty="0" err="1" smtClean="0">
                <a:solidFill>
                  <a:schemeClr val="accent1"/>
                </a:solidFill>
                <a:latin typeface="Times New Roman" panose="02020603050405020304" pitchFamily="18" charset="0"/>
                <a:cs typeface="Times New Roman" panose="02020603050405020304" pitchFamily="18" charset="0"/>
              </a:rPr>
              <a:t>Tràn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bộ</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đệm</a:t>
            </a:r>
            <a:r>
              <a:rPr lang="en-US" sz="2800" dirty="0" smtClean="0">
                <a:solidFill>
                  <a:schemeClr val="accent1"/>
                </a:solidFill>
                <a:latin typeface="Times New Roman" panose="02020603050405020304" pitchFamily="18" charset="0"/>
                <a:cs typeface="Times New Roman" panose="02020603050405020304" pitchFamily="18" charset="0"/>
              </a:rPr>
              <a:t> (  Buffer Overflow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4401205"/>
          </a:xfrm>
          <a:prstGeom prst="rect">
            <a:avLst/>
          </a:prstGeom>
          <a:noFill/>
        </p:spPr>
        <p:txBody>
          <a:bodyPr wrap="square" rtlCol="0">
            <a:spAutoFit/>
          </a:bodyPr>
          <a:lstStyle/>
          <a:p>
            <a:pPr algn="just"/>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lỗi</a:t>
            </a:r>
            <a:r>
              <a:rPr lang="en-US" sz="2000" dirty="0" smtClean="0">
                <a:latin typeface="Times New Roman" panose="02020603050405020304" pitchFamily="18" charset="0"/>
                <a:cs typeface="Times New Roman" panose="02020603050405020304" pitchFamily="18" charset="0"/>
              </a:rPr>
              <a:t> Buffer Overflow : </a:t>
            </a:r>
          </a:p>
          <a:p>
            <a:pPr algn="just"/>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vi-VN" sz="2000" dirty="0">
                <a:latin typeface="+mj-lt"/>
              </a:rPr>
              <a:t>Phương thức kiểm tra </a:t>
            </a:r>
            <a:r>
              <a:rPr lang="vi-VN" sz="2000" dirty="0" smtClean="0">
                <a:latin typeface="+mj-lt"/>
              </a:rPr>
              <a:t>biên </a:t>
            </a:r>
            <a:r>
              <a:rPr lang="vi-VN" sz="2000" dirty="0">
                <a:latin typeface="+mj-lt"/>
              </a:rPr>
              <a:t>không được thực hiện đầy </a:t>
            </a:r>
            <a:r>
              <a:rPr lang="vi-VN" sz="2000" dirty="0" smtClean="0">
                <a:latin typeface="+mj-lt"/>
              </a:rPr>
              <a:t>đủ</a:t>
            </a:r>
            <a:r>
              <a:rPr lang="en-US" sz="2000" dirty="0" smtClean="0">
                <a:latin typeface="+mj-lt"/>
              </a:rPr>
              <a:t>.</a:t>
            </a:r>
          </a:p>
          <a:p>
            <a:pPr algn="just"/>
            <a:r>
              <a:rPr lang="en-US" sz="2000" dirty="0">
                <a:latin typeface="+mj-lt"/>
                <a:cs typeface="Times New Roman" panose="02020603050405020304" pitchFamily="18" charset="0"/>
              </a:rPr>
              <a:t> </a:t>
            </a:r>
            <a:r>
              <a:rPr lang="en-US" sz="2000" dirty="0" smtClean="0">
                <a:latin typeface="+mj-lt"/>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C </a:t>
            </a:r>
            <a:r>
              <a:rPr lang="en-US" sz="2000" dirty="0" err="1" smtClean="0">
                <a:latin typeface="Times New Roman" panose="02020603050405020304" pitchFamily="18" charset="0"/>
                <a:cs typeface="Times New Roman" panose="02020603050405020304" pitchFamily="18" charset="0"/>
              </a:rPr>
              <a:t>tiềm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Hacker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thác</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vi-VN" sz="2000" dirty="0" smtClean="0">
                <a:latin typeface="+mj-lt"/>
              </a:rPr>
              <a:t>Những </a:t>
            </a:r>
            <a:r>
              <a:rPr lang="vi-VN" sz="2000" dirty="0">
                <a:latin typeface="+mj-lt"/>
              </a:rPr>
              <a:t>chương trình hoặc ứng dụng được lập trình </a:t>
            </a:r>
            <a:r>
              <a:rPr lang="en-US" sz="2000" dirty="0" err="1" smtClean="0">
                <a:latin typeface="Times New Roman" panose="02020603050405020304" pitchFamily="18" charset="0"/>
                <a:cs typeface="Times New Roman" panose="02020603050405020304" pitchFamily="18" charset="0"/>
              </a:rPr>
              <a:t>kém</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B</a:t>
            </a:r>
            <a:r>
              <a:rPr lang="vi-VN" sz="2000" dirty="0" smtClean="0">
                <a:latin typeface="+mj-lt"/>
              </a:rPr>
              <a:t>uffer</a:t>
            </a:r>
            <a:r>
              <a:rPr lang="en-US" sz="2000" dirty="0" smtClean="0">
                <a:latin typeface="+mj-lt"/>
              </a:rPr>
              <a:t> </a:t>
            </a:r>
            <a:r>
              <a:rPr lang="vi-VN" sz="2000" dirty="0" smtClean="0">
                <a:latin typeface="+mj-lt"/>
              </a:rPr>
              <a:t>cấp </a:t>
            </a:r>
            <a:r>
              <a:rPr lang="vi-VN" sz="2000" dirty="0">
                <a:latin typeface="+mj-lt"/>
              </a:rPr>
              <a:t>phát 1 không gian lưu trữ </a:t>
            </a:r>
            <a:r>
              <a:rPr lang="en-US" sz="2000" dirty="0">
                <a:latin typeface="+mj-lt"/>
              </a:rPr>
              <a:t>&gt;</a:t>
            </a:r>
            <a:r>
              <a:rPr lang="vi-VN" sz="2000" dirty="0" smtClean="0">
                <a:latin typeface="+mj-lt"/>
              </a:rPr>
              <a:t> </a:t>
            </a:r>
            <a:r>
              <a:rPr lang="vi-VN" sz="2000" dirty="0">
                <a:latin typeface="+mj-lt"/>
              </a:rPr>
              <a:t>khả năng lưu trữ của nó.</a:t>
            </a:r>
            <a:endParaRPr lang="en-US" sz="2000" dirty="0" smtClean="0">
              <a:latin typeface="+mj-lt"/>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vi-VN" sz="2000" dirty="0">
                <a:latin typeface="+mj-lt"/>
              </a:rPr>
              <a:t>Có 2 kiểu Buffer Overflow </a:t>
            </a:r>
            <a:r>
              <a:rPr lang="vi-VN" sz="2000" dirty="0" smtClean="0">
                <a:latin typeface="+mj-lt"/>
              </a:rPr>
              <a:t>chính</a:t>
            </a:r>
            <a:r>
              <a:rPr lang="en-US" sz="2000" dirty="0" smtClean="0">
                <a:latin typeface="+mj-lt"/>
              </a:rPr>
              <a:t> </a:t>
            </a:r>
            <a:r>
              <a:rPr lang="vi-VN" sz="2000" dirty="0" smtClean="0">
                <a:latin typeface="+mj-lt"/>
              </a:rPr>
              <a:t>:</a:t>
            </a:r>
            <a:endParaRPr lang="en-US" sz="2000" dirty="0" smtClean="0">
              <a:latin typeface="+mj-lt"/>
            </a:endParaRPr>
          </a:p>
          <a:p>
            <a:pPr lvl="0" algn="just"/>
            <a:r>
              <a:rPr lang="en-US" sz="2000" dirty="0" smtClean="0">
                <a:latin typeface="+mj-lt"/>
              </a:rPr>
              <a:t>                              - </a:t>
            </a:r>
            <a:r>
              <a:rPr lang="vi-VN" sz="2000" dirty="0">
                <a:latin typeface="+mj-lt"/>
              </a:rPr>
              <a:t>Stack overflow </a:t>
            </a:r>
            <a:r>
              <a:rPr lang="en-US" sz="2000" dirty="0">
                <a:latin typeface="+mj-lt"/>
              </a:rPr>
              <a:t>: </a:t>
            </a:r>
            <a:r>
              <a:rPr lang="en-US" sz="2000" dirty="0" err="1">
                <a:latin typeface="Times New Roman" panose="02020603050405020304" pitchFamily="18" charset="0"/>
                <a:cs typeface="Times New Roman" panose="02020603050405020304" pitchFamily="18" charset="0"/>
              </a:rPr>
              <a:t>Tràn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đệm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Stack.</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vi-VN" sz="2000" dirty="0">
                <a:latin typeface="+mj-lt"/>
              </a:rPr>
              <a:t>Heap overflow</a:t>
            </a:r>
            <a:r>
              <a:rPr lang="en-US" sz="2000" dirty="0">
                <a:latin typeface="+mj-lt"/>
              </a:rPr>
              <a:t> : </a:t>
            </a:r>
            <a:r>
              <a:rPr lang="en-US" sz="2000" dirty="0" err="1">
                <a:latin typeface="Times New Roman" panose="02020603050405020304" pitchFamily="18" charset="0"/>
                <a:cs typeface="Times New Roman" panose="02020603050405020304" pitchFamily="18" charset="0"/>
              </a:rPr>
              <a:t>Tràn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Heap.</a:t>
            </a:r>
            <a:endParaRPr lang="en-US" sz="2000" dirty="0">
              <a:latin typeface="Times New Roman" panose="02020603050405020304" pitchFamily="18" charset="0"/>
              <a:cs typeface="Times New Roman" panose="02020603050405020304" pitchFamily="18" charset="0"/>
            </a:endParaRPr>
          </a:p>
          <a:p>
            <a:pPr lvl="0"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mj-lt"/>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1660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 </a:t>
            </a:r>
            <a:r>
              <a:rPr lang="en-US" sz="2800" dirty="0" err="1" smtClean="0">
                <a:solidFill>
                  <a:schemeClr val="accent1"/>
                </a:solidFill>
                <a:latin typeface="Times New Roman" panose="02020603050405020304" pitchFamily="18" charset="0"/>
                <a:cs typeface="Times New Roman" panose="02020603050405020304" pitchFamily="18" charset="0"/>
              </a:rPr>
              <a:t>Tràn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bộ</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đệm</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ngăn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xếp</a:t>
            </a:r>
            <a:r>
              <a:rPr lang="en-US" sz="2800" dirty="0" smtClean="0">
                <a:solidFill>
                  <a:schemeClr val="accent1"/>
                </a:solidFill>
                <a:latin typeface="Times New Roman" panose="02020603050405020304" pitchFamily="18" charset="0"/>
                <a:cs typeface="Times New Roman" panose="02020603050405020304" pitchFamily="18" charset="0"/>
              </a:rPr>
              <a:t> (  Stack Overflow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4401205"/>
          </a:xfrm>
          <a:prstGeom prst="rect">
            <a:avLst/>
          </a:prstGeom>
          <a:noFill/>
        </p:spPr>
        <p:txBody>
          <a:bodyPr wrap="square" rtlCol="0">
            <a:spAutoFit/>
          </a:bodyPr>
          <a:lstStyle/>
          <a:p>
            <a:pPr marL="342900" indent="-342900" algn="just">
              <a:buFont typeface="Wingdings" panose="05000000000000000000" pitchFamily="2" charset="2"/>
              <a:buChar char="Ø"/>
            </a:pPr>
            <a:r>
              <a:rPr lang="vi-VN" sz="2000" dirty="0">
                <a:latin typeface="+mj-lt"/>
              </a:rPr>
              <a:t>Bộ đệm (stack) là một vùng nhớ liên tục có kích thước giới hạn thường</a:t>
            </a:r>
            <a:r>
              <a:rPr lang="vi-VN" sz="2000" b="1" i="1" dirty="0">
                <a:latin typeface="+mj-lt"/>
              </a:rPr>
              <a:t> </a:t>
            </a:r>
            <a:r>
              <a:rPr lang="vi-VN" sz="2000" dirty="0">
                <a:latin typeface="+mj-lt"/>
              </a:rPr>
              <a:t>được dùng để lưu trữ các giá trị tạm thời của các chương trình </a:t>
            </a:r>
            <a:r>
              <a:rPr lang="vi-VN" sz="2000" dirty="0" smtClean="0">
                <a:latin typeface="+mj-lt"/>
              </a:rPr>
              <a:t>con</a:t>
            </a:r>
            <a:r>
              <a:rPr lang="en-US" sz="2000" dirty="0" smtClean="0">
                <a:latin typeface="+mj-lt"/>
              </a:rPr>
              <a:t>.</a:t>
            </a:r>
          </a:p>
          <a:p>
            <a:pPr marL="342900" indent="-342900" algn="just">
              <a:buFont typeface="Wingdings" panose="05000000000000000000" pitchFamily="2" charset="2"/>
              <a:buChar char="Ø"/>
            </a:pPr>
            <a:endParaRPr lang="en-US" sz="2000" dirty="0" smtClean="0">
              <a:latin typeface="+mj-lt"/>
              <a:cs typeface="Times New Roman" panose="02020603050405020304" pitchFamily="18" charset="0"/>
            </a:endParaRPr>
          </a:p>
          <a:p>
            <a:pPr marL="342900" indent="-342900" algn="just">
              <a:buFont typeface="Wingdings" panose="05000000000000000000" pitchFamily="2" charset="2"/>
              <a:buChar char="Ø"/>
            </a:pPr>
            <a:r>
              <a:rPr lang="vi-VN" sz="2000" dirty="0" smtClean="0">
                <a:latin typeface="+mj-lt"/>
              </a:rPr>
              <a:t>Nội dung  </a:t>
            </a:r>
            <a:r>
              <a:rPr lang="vi-VN" sz="2000" dirty="0">
                <a:latin typeface="+mj-lt"/>
              </a:rPr>
              <a:t>của </a:t>
            </a:r>
            <a:r>
              <a:rPr lang="vi-VN" sz="2000" dirty="0" smtClean="0">
                <a:latin typeface="+mj-lt"/>
              </a:rPr>
              <a:t>mộ</a:t>
            </a:r>
            <a:r>
              <a:rPr lang="en-US" sz="2000" dirty="0" smtClean="0">
                <a:latin typeface="Times New Roman" panose="02020603050405020304" pitchFamily="18" charset="0"/>
                <a:cs typeface="Times New Roman" panose="02020603050405020304" pitchFamily="18" charset="0"/>
              </a:rPr>
              <a:t>t stack</a:t>
            </a:r>
            <a:r>
              <a:rPr lang="en-US" sz="2000" dirty="0" smtClean="0">
                <a:latin typeface="+mj-lt"/>
              </a:rPr>
              <a:t> </a:t>
            </a:r>
            <a:r>
              <a:rPr lang="en-US" sz="2000" dirty="0">
                <a:latin typeface="+mj-lt"/>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Đ</a:t>
            </a:r>
            <a:r>
              <a:rPr lang="vi-VN" sz="2000" dirty="0">
                <a:latin typeface="Times New Roman" panose="02020603050405020304" pitchFamily="18" charset="0"/>
                <a:cs typeface="Times New Roman" panose="02020603050405020304" pitchFamily="18" charset="0"/>
              </a:rPr>
              <a:t>áy </a:t>
            </a:r>
            <a:r>
              <a:rPr lang="vi-VN" sz="2000" dirty="0" smtClean="0">
                <a:latin typeface="Times New Roman" panose="02020603050405020304" pitchFamily="18" charset="0"/>
                <a:cs typeface="Times New Roman" panose="02020603050405020304" pitchFamily="18" charset="0"/>
              </a:rPr>
              <a:t>stack: bắt </a:t>
            </a:r>
            <a:r>
              <a:rPr lang="vi-VN" sz="2000" dirty="0">
                <a:latin typeface="Times New Roman" panose="02020603050405020304" pitchFamily="18" charset="0"/>
                <a:cs typeface="Times New Roman" panose="02020603050405020304" pitchFamily="18" charset="0"/>
              </a:rPr>
              <a:t>đầu từ một vị trí nhất định trong bộ nhớ</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quay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Đ</a:t>
            </a:r>
            <a:r>
              <a:rPr lang="vi-VN" sz="2000" dirty="0">
                <a:latin typeface="Times New Roman" panose="02020603050405020304" pitchFamily="18" charset="0"/>
                <a:cs typeface="Times New Roman" panose="02020603050405020304" pitchFamily="18" charset="0"/>
              </a:rPr>
              <a:t>ỉnh </a:t>
            </a:r>
            <a:r>
              <a:rPr lang="vi-VN" sz="2000" dirty="0" smtClean="0">
                <a:latin typeface="Times New Roman" panose="02020603050405020304" pitchFamily="18" charset="0"/>
                <a:cs typeface="Times New Roman" panose="02020603050405020304" pitchFamily="18" charset="0"/>
              </a:rPr>
              <a:t>stack:thay </a:t>
            </a:r>
            <a:r>
              <a:rPr lang="vi-VN" sz="2000" dirty="0">
                <a:latin typeface="Times New Roman" panose="02020603050405020304" pitchFamily="18" charset="0"/>
                <a:cs typeface="Times New Roman" panose="02020603050405020304" pitchFamily="18" charset="0"/>
              </a:rPr>
              <a:t>đổi theo thời gia</a:t>
            </a:r>
            <a:r>
              <a:rPr lang="en-US" sz="2000" dirty="0">
                <a:latin typeface="Times New Roman" panose="02020603050405020304" pitchFamily="18" charset="0"/>
                <a:cs typeface="Times New Roman" panose="02020603050405020304" pitchFamily="18" charset="0"/>
              </a:rPr>
              <a:t>n,</a:t>
            </a:r>
            <a:r>
              <a:rPr lang="vi-VN" sz="2000" dirty="0">
                <a:latin typeface="Times New Roman" panose="02020603050405020304" pitchFamily="18" charset="0"/>
                <a:cs typeface="Times New Roman" panose="02020603050405020304" pitchFamily="18" charset="0"/>
              </a:rPr>
              <a:t> được trỏ bởi </a:t>
            </a:r>
            <a:r>
              <a:rPr lang="en-US" sz="2000" dirty="0">
                <a:latin typeface="Times New Roman" panose="02020603050405020304" pitchFamily="18" charset="0"/>
                <a:cs typeface="Times New Roman" panose="02020603050405020304" pitchFamily="18" charset="0"/>
              </a:rPr>
              <a:t>S</a:t>
            </a:r>
            <a:r>
              <a:rPr lang="vi-VN" sz="2000" dirty="0">
                <a:latin typeface="Times New Roman" panose="02020603050405020304" pitchFamily="18" charset="0"/>
                <a:cs typeface="Times New Roman" panose="02020603050405020304" pitchFamily="18" charset="0"/>
              </a:rPr>
              <a:t>tack </a:t>
            </a:r>
            <a:r>
              <a:rPr lang="en-US" sz="2000" dirty="0">
                <a:latin typeface="Times New Roman" panose="02020603050405020304" pitchFamily="18" charset="0"/>
                <a:cs typeface="Times New Roman" panose="02020603050405020304" pitchFamily="18" charset="0"/>
              </a:rPr>
              <a:t>P</a:t>
            </a:r>
            <a:r>
              <a:rPr lang="vi-VN" sz="2000" dirty="0">
                <a:latin typeface="Times New Roman" panose="02020603050405020304" pitchFamily="18" charset="0"/>
                <a:cs typeface="Times New Roman" panose="02020603050405020304" pitchFamily="18" charset="0"/>
              </a:rPr>
              <a:t>ointer</a:t>
            </a:r>
            <a:r>
              <a:rPr lang="en-US"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smtClean="0">
              <a:latin typeface="+mj-lt"/>
              <a:cs typeface="Times New Roman" panose="02020603050405020304" pitchFamily="18" charset="0"/>
            </a:endParaRPr>
          </a:p>
          <a:p>
            <a:pPr marL="342900" indent="-342900" algn="just">
              <a:buFont typeface="Wingdings" panose="05000000000000000000" pitchFamily="2" charset="2"/>
              <a:buChar char="Ø"/>
            </a:pPr>
            <a:r>
              <a:rPr lang="vi-VN" sz="2000" dirty="0">
                <a:latin typeface="+mj-lt"/>
              </a:rPr>
              <a:t>Giá trị của biến </a:t>
            </a:r>
            <a:r>
              <a:rPr lang="en-US" sz="2000" dirty="0">
                <a:latin typeface="Times New Roman" panose="02020603050405020304" pitchFamily="18" charset="0"/>
                <a:cs typeface="Times New Roman" panose="02020603050405020304" pitchFamily="18" charset="0"/>
              </a:rPr>
              <a:t>S</a:t>
            </a:r>
            <a:r>
              <a:rPr lang="vi-VN" sz="2000" dirty="0">
                <a:latin typeface="Times New Roman" panose="02020603050405020304" pitchFamily="18" charset="0"/>
                <a:cs typeface="Times New Roman" panose="02020603050405020304" pitchFamily="18" charset="0"/>
              </a:rPr>
              <a:t>tack </a:t>
            </a:r>
            <a:r>
              <a:rPr lang="en-US" sz="2000" dirty="0">
                <a:latin typeface="Times New Roman" panose="02020603050405020304" pitchFamily="18" charset="0"/>
                <a:cs typeface="Times New Roman" panose="02020603050405020304" pitchFamily="18" charset="0"/>
              </a:rPr>
              <a:t>P</a:t>
            </a:r>
            <a:r>
              <a:rPr lang="vi-VN" sz="2000" dirty="0">
                <a:latin typeface="Times New Roman" panose="02020603050405020304" pitchFamily="18" charset="0"/>
                <a:cs typeface="Times New Roman" panose="02020603050405020304" pitchFamily="18" charset="0"/>
              </a:rPr>
              <a:t>ointer</a:t>
            </a:r>
            <a:r>
              <a:rPr lang="vi-VN" sz="2000" dirty="0" smtClean="0">
                <a:latin typeface="+mj-lt"/>
              </a:rPr>
              <a:t> </a:t>
            </a:r>
            <a:r>
              <a:rPr lang="vi-VN" sz="2000" dirty="0">
                <a:latin typeface="+mj-lt"/>
              </a:rPr>
              <a:t>nằm trong một thanh ghi (</a:t>
            </a:r>
            <a:r>
              <a:rPr lang="vi-VN" sz="2000" b="1" dirty="0">
                <a:latin typeface="+mj-lt"/>
              </a:rPr>
              <a:t>ESP</a:t>
            </a:r>
            <a:r>
              <a:rPr lang="vi-VN" sz="2000" dirty="0">
                <a:latin typeface="+mj-lt"/>
              </a:rPr>
              <a:t>) để truy cập </a:t>
            </a:r>
            <a:r>
              <a:rPr lang="vi-VN" sz="2000" dirty="0" smtClean="0">
                <a:latin typeface="+mj-lt"/>
              </a:rPr>
              <a:t>nhanh</a:t>
            </a:r>
            <a:r>
              <a:rPr lang="en-US" sz="2000" dirty="0" smtClean="0">
                <a:latin typeface="+mj-lt"/>
              </a:rPr>
              <a:t>.</a:t>
            </a: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đệm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Stack:</a:t>
            </a:r>
          </a:p>
          <a:p>
            <a:pPr marL="800100" lvl="1" indent="-342900" algn="just">
              <a:buFontTx/>
              <a:buChar char="-"/>
            </a:pPr>
            <a:r>
              <a:rPr lang="en-US" sz="2000" dirty="0" err="1" smtClean="0">
                <a:latin typeface="Times New Roman" panose="02020603050405020304" pitchFamily="18" charset="0"/>
                <a:cs typeface="Times New Roman" panose="02020603050405020304" pitchFamily="18" charset="0"/>
              </a:rPr>
              <a:t>Ghi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đè</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nằm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nhớ</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đệm</a:t>
            </a:r>
            <a:r>
              <a:rPr lang="en-US" sz="2000" dirty="0" smtClean="0">
                <a:latin typeface="Times New Roman" panose="02020603050405020304" pitchFamily="18" charset="0"/>
                <a:cs typeface="Times New Roman" panose="02020603050405020304" pitchFamily="18" charset="0"/>
              </a:rPr>
              <a:t>.</a:t>
            </a:r>
          </a:p>
          <a:p>
            <a:pPr marL="800100" lvl="1" indent="-342900" algn="just">
              <a:buFontTx/>
              <a:buChar char="-"/>
            </a:pPr>
            <a:r>
              <a:rPr lang="en-US" sz="2000" dirty="0" err="1" smtClean="0">
                <a:latin typeface="Times New Roman" panose="02020603050405020304" pitchFamily="18" charset="0"/>
                <a:cs typeface="Times New Roman" panose="02020603050405020304" pitchFamily="18" charset="0"/>
              </a:rPr>
              <a:t>Ghi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đè</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quay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2364427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 </a:t>
            </a:r>
            <a:r>
              <a:rPr lang="en-US" sz="2800" dirty="0" err="1" smtClean="0">
                <a:solidFill>
                  <a:schemeClr val="accent1"/>
                </a:solidFill>
                <a:latin typeface="Times New Roman" panose="02020603050405020304" pitchFamily="18" charset="0"/>
                <a:cs typeface="Times New Roman" panose="02020603050405020304" pitchFamily="18" charset="0"/>
              </a:rPr>
              <a:t>Tràn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bộ</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đệm</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ngăn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xếp</a:t>
            </a:r>
            <a:r>
              <a:rPr lang="en-US" sz="2800" dirty="0" smtClean="0">
                <a:solidFill>
                  <a:schemeClr val="accent1"/>
                </a:solidFill>
                <a:latin typeface="Times New Roman" panose="02020603050405020304" pitchFamily="18" charset="0"/>
                <a:cs typeface="Times New Roman" panose="02020603050405020304" pitchFamily="18" charset="0"/>
              </a:rPr>
              <a:t> (  Stack Overflow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1015663"/>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Stack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Atacker</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253803" y="2446985"/>
            <a:ext cx="8293994" cy="3503053"/>
          </a:xfrm>
          <a:prstGeom prst="rect">
            <a:avLst/>
          </a:prstGeom>
        </p:spPr>
      </p:pic>
    </p:spTree>
    <p:extLst>
      <p:ext uri="{BB962C8B-B14F-4D97-AF65-F5344CB8AC3E}">
        <p14:creationId xmlns:p14="http://schemas.microsoft.com/office/powerpoint/2010/main" val="283216139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 </a:t>
            </a:r>
            <a:r>
              <a:rPr lang="en-US" sz="2800" dirty="0" err="1" smtClean="0">
                <a:solidFill>
                  <a:schemeClr val="accent1"/>
                </a:solidFill>
                <a:latin typeface="Times New Roman" panose="02020603050405020304" pitchFamily="18" charset="0"/>
                <a:cs typeface="Times New Roman" panose="02020603050405020304" pitchFamily="18" charset="0"/>
              </a:rPr>
              <a:t>Tràn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bộ</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đệm</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trên</a:t>
            </a:r>
            <a:r>
              <a:rPr lang="en-US" sz="2800" dirty="0" smtClean="0">
                <a:solidFill>
                  <a:schemeClr val="accent1"/>
                </a:solidFill>
                <a:latin typeface="Times New Roman" panose="02020603050405020304" pitchFamily="18" charset="0"/>
                <a:cs typeface="Times New Roman" panose="02020603050405020304" pitchFamily="18" charset="0"/>
              </a:rPr>
              <a:t> Heap (  Heap Overflow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224676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Heap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malloc</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a:t>
            </a:r>
            <a:r>
              <a:rPr lang="vi-VN" sz="2000" dirty="0" smtClean="0">
                <a:latin typeface="+mj-lt"/>
              </a:rPr>
              <a:t>ột </a:t>
            </a:r>
            <a:r>
              <a:rPr lang="vi-VN" sz="2000" dirty="0">
                <a:latin typeface="+mj-lt"/>
              </a:rPr>
              <a:t>ứng dụng sao chép dữ liệu mà không kiểm tra </a:t>
            </a:r>
            <a:r>
              <a:rPr lang="vi-VN" sz="2000" dirty="0" smtClean="0">
                <a:latin typeface="+mj-lt"/>
              </a:rPr>
              <a:t>thì </a:t>
            </a:r>
            <a:r>
              <a:rPr lang="vi-VN" sz="2000" dirty="0">
                <a:latin typeface="+mj-lt"/>
              </a:rPr>
              <a:t>kẻ tấn công có thể cung cấp một lượng lớn dữ liệu cho ứng dụng đó, thực hiện ghi đè lên thông tin quản lý của heap.</a:t>
            </a:r>
            <a:endParaRPr lang="en-US" sz="2000" dirty="0">
              <a:latin typeface="+mj-lt"/>
            </a:endParaRPr>
          </a:p>
          <a:p>
            <a:pPr algn="just"/>
            <a:endParaRPr lang="en-US" sz="2000" dirty="0" smtClean="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382591" y="3807360"/>
            <a:ext cx="8100812" cy="2844577"/>
          </a:xfrm>
          <a:prstGeom prst="rect">
            <a:avLst/>
          </a:prstGeom>
        </p:spPr>
      </p:pic>
    </p:spTree>
    <p:extLst>
      <p:ext uri="{BB962C8B-B14F-4D97-AF65-F5344CB8AC3E}">
        <p14:creationId xmlns:p14="http://schemas.microsoft.com/office/powerpoint/2010/main" val="394550538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679" y="270458"/>
            <a:ext cx="8937938"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II. </a:t>
            </a:r>
            <a:r>
              <a:rPr lang="en-US" sz="2800" dirty="0" err="1" smtClean="0">
                <a:solidFill>
                  <a:schemeClr val="accent1"/>
                </a:solidFill>
                <a:latin typeface="Times New Roman" panose="02020603050405020304" pitchFamily="18" charset="0"/>
                <a:cs typeface="Times New Roman" panose="02020603050405020304" pitchFamily="18" charset="0"/>
              </a:rPr>
              <a:t>Tràn</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bộ</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đệm</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err="1" smtClean="0">
                <a:solidFill>
                  <a:schemeClr val="accent1"/>
                </a:solidFill>
                <a:latin typeface="Times New Roman" panose="02020603050405020304" pitchFamily="18" charset="0"/>
                <a:cs typeface="Times New Roman" panose="02020603050405020304" pitchFamily="18" charset="0"/>
              </a:rPr>
              <a:t>trên</a:t>
            </a:r>
            <a:r>
              <a:rPr lang="en-US" sz="2800" dirty="0" smtClean="0">
                <a:solidFill>
                  <a:schemeClr val="accent1"/>
                </a:solidFill>
                <a:latin typeface="Times New Roman" panose="02020603050405020304" pitchFamily="18" charset="0"/>
                <a:cs typeface="Times New Roman" panose="02020603050405020304" pitchFamily="18" charset="0"/>
              </a:rPr>
              <a:t> Heap (  Heap Overflow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41679" y="1766653"/>
            <a:ext cx="8873544"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T</a:t>
            </a:r>
            <a:r>
              <a:rPr lang="en-US" sz="2000" dirty="0" err="1" smtClean="0">
                <a:latin typeface="Times New Roman" panose="02020603050405020304" pitchFamily="18" charset="0"/>
                <a:cs typeface="Times New Roman" panose="02020603050405020304" pitchFamily="18" charset="0"/>
              </a:rPr>
              <a: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Heap Overflow : </a:t>
            </a: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Over Writing </a:t>
            </a:r>
            <a:r>
              <a:rPr lang="en-US" sz="2000" dirty="0" err="1">
                <a:latin typeface="Times New Roman" panose="02020603050405020304" pitchFamily="18" charset="0"/>
                <a:cs typeface="Times New Roman" panose="02020603050405020304" pitchFamily="18" charset="0"/>
              </a:rPr>
              <a:t>Pointter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vi-VN" sz="2000" dirty="0">
                <a:latin typeface="+mj-lt"/>
              </a:rPr>
              <a:t>Kẻ tấn công có thể sử dụng phương pháp này để viết lại filename, password ,uid</a:t>
            </a:r>
            <a:r>
              <a:rPr lang="vi-VN" sz="2000" dirty="0" smtClean="0">
                <a:latin typeface="+mj-lt"/>
              </a:rPr>
              <a:t>..</a:t>
            </a:r>
            <a:endParaRPr lang="en-US" sz="2000" dirty="0" smtClean="0">
              <a:latin typeface="+mj-lt"/>
            </a:endParaRPr>
          </a:p>
          <a:p>
            <a:pPr algn="just"/>
            <a:endParaRPr lang="en-US" sz="2000" dirty="0" smtClean="0">
              <a:latin typeface="+mj-lt"/>
            </a:endParaRPr>
          </a:p>
          <a:p>
            <a:pPr algn="just"/>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 A</a:t>
            </a:r>
            <a:r>
              <a:rPr lang="vi-VN" sz="2000" dirty="0" smtClean="0">
                <a:latin typeface="+mj-lt"/>
              </a:rPr>
              <a:t>ttacker</a:t>
            </a:r>
            <a:r>
              <a:rPr lang="vi-VN" sz="2000" dirty="0" smtClean="0"/>
              <a:t> </a:t>
            </a:r>
            <a:r>
              <a:rPr lang="en-US" sz="2000" dirty="0">
                <a:latin typeface="Times New Roman" panose="02020603050405020304" pitchFamily="18" charset="0"/>
                <a:cs typeface="Times New Roman" panose="02020603050405020304" pitchFamily="18" charset="0"/>
              </a:rPr>
              <a:t>m</a:t>
            </a:r>
            <a:r>
              <a:rPr lang="vi-VN" sz="2000" dirty="0" smtClean="0">
                <a:latin typeface="Times New Roman" panose="02020603050405020304" pitchFamily="18" charset="0"/>
                <a:cs typeface="Times New Roman" panose="02020603050405020304" pitchFamily="18" charset="0"/>
              </a:rPr>
              <a:t>uốn </a:t>
            </a:r>
            <a:r>
              <a:rPr lang="vi-VN" sz="2000" dirty="0">
                <a:latin typeface="Times New Roman" panose="02020603050405020304" pitchFamily="18" charset="0"/>
                <a:cs typeface="Times New Roman" panose="02020603050405020304" pitchFamily="18" charset="0"/>
              </a:rPr>
              <a:t>ghi đè lên một con trỏ và làm cho nó trỏ đến những gì họ muốn. Nó có thể trỏ đến 1 chương trình nào đó</a:t>
            </a:r>
            <a:r>
              <a:rPr lang="vi-VN" sz="2000" dirty="0"/>
              <a:t>.</a:t>
            </a:r>
            <a:endParaRPr lang="en-US" sz="2000" dirty="0"/>
          </a:p>
          <a:p>
            <a:pPr algn="just"/>
            <a:endParaRPr lang="en-US" sz="2000" dirty="0">
              <a:latin typeface="+mj-lt"/>
            </a:endParaRPr>
          </a:p>
          <a:p>
            <a:pPr algn="just"/>
            <a:endParaRPr lang="en-US" sz="2000" dirty="0">
              <a:latin typeface="+mj-lt"/>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390" y="4095482"/>
            <a:ext cx="5197542" cy="2588653"/>
          </a:xfrm>
          <a:prstGeom prst="rect">
            <a:avLst/>
          </a:prstGeom>
        </p:spPr>
      </p:pic>
    </p:spTree>
    <p:extLst>
      <p:ext uri="{BB962C8B-B14F-4D97-AF65-F5344CB8AC3E}">
        <p14:creationId xmlns:p14="http://schemas.microsoft.com/office/powerpoint/2010/main" val="246509030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967</Words>
  <Application>Microsoft Office PowerPoint</Application>
  <PresentationFormat>Widescreen</PresentationFormat>
  <Paragraphs>174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Định dạng chuỗi (  Format String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HongDuy PC</dc:creator>
  <cp:lastModifiedBy>Roan Thu</cp:lastModifiedBy>
  <cp:revision>87</cp:revision>
  <dcterms:created xsi:type="dcterms:W3CDTF">2015-12-07T15:27:57Z</dcterms:created>
  <dcterms:modified xsi:type="dcterms:W3CDTF">2017-05-15T12:56:13Z</dcterms:modified>
</cp:coreProperties>
</file>