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Default Extension="pict" ContentType="image/pict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43.xml" ContentType="application/vnd.openxmlformats-officedocument.presentationml.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embeddings/Microsoft_Equation1.bin" ContentType="application/vnd.openxmlformats-officedocument.oleObject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44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embeddings/Microsoft_Equation2.bin" ContentType="application/vnd.openxmlformats-officedocument.oleObject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64" r:id="rId3"/>
    <p:sldId id="259" r:id="rId4"/>
    <p:sldId id="258" r:id="rId5"/>
    <p:sldId id="261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4" r:id="rId14"/>
    <p:sldId id="275" r:id="rId15"/>
    <p:sldId id="278" r:id="rId16"/>
    <p:sldId id="309" r:id="rId17"/>
    <p:sldId id="276" r:id="rId18"/>
    <p:sldId id="285" r:id="rId19"/>
    <p:sldId id="286" r:id="rId20"/>
    <p:sldId id="287" r:id="rId21"/>
    <p:sldId id="288" r:id="rId22"/>
    <p:sldId id="310" r:id="rId23"/>
    <p:sldId id="289" r:id="rId24"/>
    <p:sldId id="290" r:id="rId25"/>
    <p:sldId id="291" r:id="rId26"/>
    <p:sldId id="292" r:id="rId27"/>
    <p:sldId id="293" r:id="rId28"/>
    <p:sldId id="284" r:id="rId29"/>
    <p:sldId id="301" r:id="rId30"/>
    <p:sldId id="300" r:id="rId31"/>
    <p:sldId id="302" r:id="rId32"/>
    <p:sldId id="304" r:id="rId33"/>
    <p:sldId id="305" r:id="rId34"/>
    <p:sldId id="306" r:id="rId35"/>
    <p:sldId id="303" r:id="rId36"/>
    <p:sldId id="307" r:id="rId37"/>
    <p:sldId id="311" r:id="rId38"/>
    <p:sldId id="308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254" autoAdjust="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E9887-220F-FC4F-BBFE-869B2F323985}" type="datetimeFigureOut">
              <a:rPr lang="en-US" smtClean="0"/>
              <a:pPr/>
              <a:t>10/16/12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3986B-734F-7848-A975-CD4D7D2D9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4BD19-D840-4B4B-B718-4FB7DB7C9642}" type="slidenum">
              <a:rPr lang="en-US"/>
              <a:pPr/>
              <a:t>3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723AED-57AF-8940-AD05-3F8FFC4013F5}" type="slidenum">
              <a:rPr lang="en-US"/>
              <a:pPr/>
              <a:t>34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723AED-57AF-8940-AD05-3F8FFC4013F5}" type="slidenum">
              <a:rPr lang="en-US"/>
              <a:pPr/>
              <a:t>35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7FE343-AA43-4141-961E-F58C0236FD0B}" type="slidenum">
              <a:rPr lang="en-US"/>
              <a:pPr/>
              <a:t>4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40545C-2346-E04A-B5CF-A8DCC0EC2DFF}" type="slidenum">
              <a:rPr lang="en-US"/>
              <a:pPr/>
              <a:t>8</a:t>
            </a:fld>
            <a:endParaRPr lang="en-US"/>
          </a:p>
        </p:txBody>
      </p:sp>
      <p:sp>
        <p:nvSpPr>
          <p:cNvPr id="28675" name="Slide Image Placeholder 1"/>
          <p:cNvSpPr>
            <a:spLocks noGrp="1" noRot="1" noChangeAspec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defTabSz="457200" eaLnBrk="1" hangingPunct="1">
              <a:spcBef>
                <a:spcPct val="0"/>
              </a:spcBef>
            </a:pPr>
            <a:r>
              <a:rPr lang="en-US" smtClean="0"/>
              <a:t>Show multiple paths between servers</a:t>
            </a:r>
          </a:p>
          <a:p>
            <a:pPr defTabSz="457200" eaLnBrk="1" hangingPunct="1">
              <a:spcBef>
                <a:spcPct val="0"/>
              </a:spcBef>
            </a:pPr>
            <a:r>
              <a:rPr lang="en-US" smtClean="0"/>
              <a:t>Say that network is rearrangeably non blocking</a:t>
            </a:r>
          </a:p>
          <a:p>
            <a:pPr defTabSz="457200" eaLnBrk="1" hangingPunct="1">
              <a:spcBef>
                <a:spcPct val="0"/>
              </a:spcBef>
            </a:pPr>
            <a:r>
              <a:rPr lang="en-US" smtClean="0"/>
              <a:t>Clos</a:t>
            </a:r>
          </a:p>
        </p:txBody>
      </p:sp>
      <p:sp>
        <p:nvSpPr>
          <p:cNvPr id="2867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 defTabSz="457200" eaLnBrk="1" hangingPunct="1"/>
            <a:fld id="{BAD7C43C-A932-F94C-8BC1-C881E02C5913}" type="slidenum">
              <a:rPr lang="en-US" sz="1200">
                <a:latin typeface="Calibri" charset="0"/>
              </a:rPr>
              <a:pPr algn="r" defTabSz="457200" eaLnBrk="1" hangingPunct="1"/>
              <a:t>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40545C-2346-E04A-B5CF-A8DCC0EC2DFF}" type="slidenum">
              <a:rPr lang="en-US"/>
              <a:pPr/>
              <a:t>10</a:t>
            </a:fld>
            <a:endParaRPr lang="en-US"/>
          </a:p>
        </p:txBody>
      </p:sp>
      <p:sp>
        <p:nvSpPr>
          <p:cNvPr id="28675" name="Slide Image Placeholder 1"/>
          <p:cNvSpPr>
            <a:spLocks noGrp="1" noRot="1" noChangeAspec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defTabSz="457200" eaLnBrk="1" hangingPunct="1">
              <a:spcBef>
                <a:spcPct val="0"/>
              </a:spcBef>
            </a:pPr>
            <a:r>
              <a:rPr lang="en-US" smtClean="0"/>
              <a:t>Show multiple paths between servers</a:t>
            </a:r>
          </a:p>
          <a:p>
            <a:pPr defTabSz="457200" eaLnBrk="1" hangingPunct="1">
              <a:spcBef>
                <a:spcPct val="0"/>
              </a:spcBef>
            </a:pPr>
            <a:r>
              <a:rPr lang="en-US" smtClean="0"/>
              <a:t>Say that network is rearrangeably non blocking</a:t>
            </a:r>
          </a:p>
          <a:p>
            <a:pPr defTabSz="457200" eaLnBrk="1" hangingPunct="1">
              <a:spcBef>
                <a:spcPct val="0"/>
              </a:spcBef>
            </a:pPr>
            <a:r>
              <a:rPr lang="en-US" smtClean="0"/>
              <a:t>Clos</a:t>
            </a:r>
          </a:p>
        </p:txBody>
      </p:sp>
      <p:sp>
        <p:nvSpPr>
          <p:cNvPr id="2867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 defTabSz="457200" eaLnBrk="1" hangingPunct="1"/>
            <a:fld id="{BAD7C43C-A932-F94C-8BC1-C881E02C5913}" type="slidenum">
              <a:rPr lang="en-US" sz="1200">
                <a:latin typeface="Calibri" charset="0"/>
              </a:rPr>
              <a:pPr algn="r" defTabSz="457200" eaLnBrk="1" hangingPunct="1"/>
              <a:t>10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595D2D-62A3-8240-8ED3-338DE9A37142}" type="slidenum">
              <a:rPr lang="en-US"/>
              <a:pPr/>
              <a:t>14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723AED-57AF-8940-AD05-3F8FFC4013F5}" type="slidenum">
              <a:rPr lang="en-US"/>
              <a:pPr/>
              <a:t>30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723AED-57AF-8940-AD05-3F8FFC4013F5}" type="slidenum">
              <a:rPr lang="en-US"/>
              <a:pPr/>
              <a:t>31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723AED-57AF-8940-AD05-3F8FFC4013F5}" type="slidenum">
              <a:rPr lang="en-US"/>
              <a:pPr/>
              <a:t>32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723AED-57AF-8940-AD05-3F8FFC4013F5}" type="slidenum">
              <a:rPr lang="en-US"/>
              <a:pPr/>
              <a:t>33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9984-E99D-014C-BC12-7B4BA4FAFBC5}" type="datetimeFigureOut">
              <a:rPr lang="en-US" smtClean="0"/>
              <a:pPr/>
              <a:t>10/16/12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741D-3E03-E049-9979-003A710D7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9984-E99D-014C-BC12-7B4BA4FAFBC5}" type="datetimeFigureOut">
              <a:rPr lang="en-US" smtClean="0"/>
              <a:pPr/>
              <a:t>10/16/12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741D-3E03-E049-9979-003A710D7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9984-E99D-014C-BC12-7B4BA4FAFBC5}" type="datetimeFigureOut">
              <a:rPr lang="en-US" smtClean="0"/>
              <a:pPr/>
              <a:t>10/16/12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741D-3E03-E049-9979-003A710D7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9984-E99D-014C-BC12-7B4BA4FAFBC5}" type="datetimeFigureOut">
              <a:rPr lang="en-US" smtClean="0"/>
              <a:pPr/>
              <a:t>10/16/12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741D-3E03-E049-9979-003A710D7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9984-E99D-014C-BC12-7B4BA4FAFBC5}" type="datetimeFigureOut">
              <a:rPr lang="en-US" smtClean="0"/>
              <a:pPr/>
              <a:t>10/16/12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741D-3E03-E049-9979-003A710D7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9984-E99D-014C-BC12-7B4BA4FAFBC5}" type="datetimeFigureOut">
              <a:rPr lang="en-US" smtClean="0"/>
              <a:pPr/>
              <a:t>10/16/12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741D-3E03-E049-9979-003A710D7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9984-E99D-014C-BC12-7B4BA4FAFBC5}" type="datetimeFigureOut">
              <a:rPr lang="en-US" smtClean="0"/>
              <a:pPr/>
              <a:t>10/16/12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741D-3E03-E049-9979-003A710D7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9984-E99D-014C-BC12-7B4BA4FAFBC5}" type="datetimeFigureOut">
              <a:rPr lang="en-US" smtClean="0"/>
              <a:pPr/>
              <a:t>10/16/12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741D-3E03-E049-9979-003A710D7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9984-E99D-014C-BC12-7B4BA4FAFBC5}" type="datetimeFigureOut">
              <a:rPr lang="en-US" smtClean="0"/>
              <a:pPr/>
              <a:t>10/16/12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741D-3E03-E049-9979-003A710D7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9984-E99D-014C-BC12-7B4BA4FAFBC5}" type="datetimeFigureOut">
              <a:rPr lang="en-US" smtClean="0"/>
              <a:pPr/>
              <a:t>10/16/12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741D-3E03-E049-9979-003A710D7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9984-E99D-014C-BC12-7B4BA4FAFBC5}" type="datetimeFigureOut">
              <a:rPr lang="en-US" smtClean="0"/>
              <a:pPr/>
              <a:t>10/16/12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741D-3E03-E049-9979-003A710D7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59984-E99D-014C-BC12-7B4BA4FAFBC5}" type="datetimeFigureOut">
              <a:rPr lang="en-US" smtClean="0"/>
              <a:pPr/>
              <a:t>10/16/12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7741D-3E03-E049-9979-003A710D7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1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Datacenter Network Topologies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139" y="3886200"/>
            <a:ext cx="6860977" cy="1752600"/>
          </a:xfrm>
        </p:spPr>
        <p:txBody>
          <a:bodyPr/>
          <a:lstStyle/>
          <a:p>
            <a:r>
              <a:rPr lang="en-US" dirty="0" smtClean="0"/>
              <a:t>Costin Raiciu</a:t>
            </a:r>
          </a:p>
          <a:p>
            <a:r>
              <a:rPr lang="en-US" dirty="0" smtClean="0"/>
              <a:t>Advanced Topics in Distributed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ounded Rectangle 230"/>
          <p:cNvSpPr>
            <a:spLocks noChangeArrowheads="1"/>
          </p:cNvSpPr>
          <p:nvPr/>
        </p:nvSpPr>
        <p:spPr bwMode="auto">
          <a:xfrm>
            <a:off x="2228850" y="3756025"/>
            <a:ext cx="1609725" cy="1608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>
            <a:solidFill>
              <a:srgbClr val="7F7F7F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2" name="Rounded Rectangle 231"/>
          <p:cNvSpPr>
            <a:spLocks noChangeArrowheads="1"/>
          </p:cNvSpPr>
          <p:nvPr/>
        </p:nvSpPr>
        <p:spPr bwMode="auto">
          <a:xfrm>
            <a:off x="3873500" y="3756025"/>
            <a:ext cx="1609725" cy="1608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>
            <a:solidFill>
              <a:srgbClr val="7F7F7F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3" name="Rounded Rectangle 232"/>
          <p:cNvSpPr>
            <a:spLocks noChangeArrowheads="1"/>
          </p:cNvSpPr>
          <p:nvPr/>
        </p:nvSpPr>
        <p:spPr bwMode="auto">
          <a:xfrm>
            <a:off x="5635625" y="3756025"/>
            <a:ext cx="1611313" cy="1608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>
            <a:solidFill>
              <a:srgbClr val="7F7F7F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0" name="Rounded Rectangle 229"/>
          <p:cNvSpPr>
            <a:spLocks noChangeArrowheads="1"/>
          </p:cNvSpPr>
          <p:nvPr/>
        </p:nvSpPr>
        <p:spPr bwMode="auto">
          <a:xfrm>
            <a:off x="466725" y="3756025"/>
            <a:ext cx="1609725" cy="1608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>
            <a:solidFill>
              <a:srgbClr val="7F7F7F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654" name="Title 1"/>
          <p:cNvSpPr>
            <a:spLocks noGrp="1"/>
          </p:cNvSpPr>
          <p:nvPr>
            <p:ph type="title" idx="4294967295"/>
          </p:nvPr>
        </p:nvSpPr>
        <p:spPr/>
        <p:txBody>
          <a:bodyPr anchor="ctr">
            <a:normAutofit fontScale="90000"/>
          </a:bodyPr>
          <a:lstStyle/>
          <a:p>
            <a:pPr eaLnBrk="1" hangingPunct="1"/>
            <a:r>
              <a:rPr lang="en-US" dirty="0" smtClean="0"/>
              <a:t>The Fat Tree Topology has </a:t>
            </a:r>
            <a:r>
              <a:rPr lang="en-US" dirty="0" err="1" smtClean="0"/>
              <a:t>k</a:t>
            </a:r>
            <a:r>
              <a:rPr lang="en-US" dirty="0" smtClean="0"/>
              <a:t>*k</a:t>
            </a:r>
            <a:r>
              <a:rPr lang="en-US" dirty="0" smtClean="0"/>
              <a:t>/4 </a:t>
            </a:r>
            <a:r>
              <a:rPr lang="en-US" dirty="0" smtClean="0"/>
              <a:t>paths between any two endpoints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0075" y="3806825"/>
            <a:ext cx="452438" cy="38893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36763" y="1935163"/>
            <a:ext cx="452437" cy="388937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33625" y="3806825"/>
            <a:ext cx="452438" cy="38893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71925" y="3806825"/>
            <a:ext cx="454025" cy="38893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0075" y="4918075"/>
            <a:ext cx="452438" cy="38893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06538" y="4918075"/>
            <a:ext cx="454025" cy="38893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333625" y="4918075"/>
            <a:ext cx="452438" cy="38893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317875" y="4918075"/>
            <a:ext cx="454025" cy="38893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11613" y="4918075"/>
            <a:ext cx="452437" cy="38893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957763" y="4918075"/>
            <a:ext cx="454025" cy="38893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7665" name="Straight Connector 15"/>
          <p:cNvCxnSpPr>
            <a:cxnSpLocks noChangeShapeType="1"/>
            <a:stCxn id="5" idx="0"/>
            <a:endCxn id="6" idx="2"/>
          </p:cNvCxnSpPr>
          <p:nvPr/>
        </p:nvCxnSpPr>
        <p:spPr bwMode="auto">
          <a:xfrm rot="5400000" flipH="1" flipV="1">
            <a:off x="804069" y="2347119"/>
            <a:ext cx="1482725" cy="14366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7666" name="Straight Connector 17"/>
          <p:cNvCxnSpPr>
            <a:cxnSpLocks noChangeShapeType="1"/>
            <a:stCxn id="7" idx="0"/>
            <a:endCxn id="6" idx="2"/>
          </p:cNvCxnSpPr>
          <p:nvPr/>
        </p:nvCxnSpPr>
        <p:spPr bwMode="auto">
          <a:xfrm rot="16200000" flipV="1">
            <a:off x="1670844" y="2917031"/>
            <a:ext cx="1482725" cy="29686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7667" name="Straight Connector 19"/>
          <p:cNvCxnSpPr>
            <a:cxnSpLocks noChangeShapeType="1"/>
            <a:stCxn id="8" idx="0"/>
            <a:endCxn id="6" idx="2"/>
          </p:cNvCxnSpPr>
          <p:nvPr/>
        </p:nvCxnSpPr>
        <p:spPr bwMode="auto">
          <a:xfrm rot="16200000" flipV="1">
            <a:off x="2489994" y="2097881"/>
            <a:ext cx="1482725" cy="193516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7668" name="Straight Connector 29"/>
          <p:cNvCxnSpPr>
            <a:cxnSpLocks noChangeShapeType="1"/>
            <a:stCxn id="9" idx="0"/>
            <a:endCxn id="5" idx="2"/>
          </p:cNvCxnSpPr>
          <p:nvPr/>
        </p:nvCxnSpPr>
        <p:spPr bwMode="auto">
          <a:xfrm rot="5400000" flipH="1" flipV="1">
            <a:off x="465931" y="4556919"/>
            <a:ext cx="720725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7669" name="Straight Connector 31"/>
          <p:cNvCxnSpPr>
            <a:cxnSpLocks noChangeShapeType="1"/>
            <a:stCxn id="10" idx="0"/>
            <a:endCxn id="5" idx="2"/>
          </p:cNvCxnSpPr>
          <p:nvPr/>
        </p:nvCxnSpPr>
        <p:spPr bwMode="auto">
          <a:xfrm rot="16200000" flipV="1">
            <a:off x="919163" y="4103688"/>
            <a:ext cx="722312" cy="90646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27670" name="TextBox 67"/>
          <p:cNvSpPr txBox="1">
            <a:spLocks noChangeArrowheads="1"/>
          </p:cNvSpPr>
          <p:nvPr/>
        </p:nvSpPr>
        <p:spPr bwMode="auto">
          <a:xfrm>
            <a:off x="6956425" y="1768475"/>
            <a:ext cx="22209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defTabSz="457200" eaLnBrk="1" hangingPunct="1"/>
            <a:r>
              <a:rPr lang="en-US">
                <a:latin typeface="Calibri" charset="0"/>
              </a:rPr>
              <a:t>Aggregation Switches</a:t>
            </a: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1506538" y="3808413"/>
            <a:ext cx="454025" cy="388937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3240088" y="3808413"/>
            <a:ext cx="454025" cy="388937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4879975" y="3808413"/>
            <a:ext cx="452438" cy="388937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7674" name="Straight Connector 91"/>
          <p:cNvCxnSpPr>
            <a:cxnSpLocks noChangeShapeType="1"/>
            <a:stCxn id="9" idx="0"/>
            <a:endCxn id="88" idx="2"/>
          </p:cNvCxnSpPr>
          <p:nvPr/>
        </p:nvCxnSpPr>
        <p:spPr bwMode="auto">
          <a:xfrm rot="5400000" flipH="1" flipV="1">
            <a:off x="919956" y="4104482"/>
            <a:ext cx="720725" cy="90646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7675" name="Straight Connector 94"/>
          <p:cNvCxnSpPr>
            <a:cxnSpLocks noChangeShapeType="1"/>
            <a:stCxn id="10" idx="0"/>
            <a:endCxn id="88" idx="2"/>
          </p:cNvCxnSpPr>
          <p:nvPr/>
        </p:nvCxnSpPr>
        <p:spPr bwMode="auto">
          <a:xfrm rot="5400000" flipH="1" flipV="1">
            <a:off x="1373187" y="4557713"/>
            <a:ext cx="720725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3170238" y="1935163"/>
            <a:ext cx="452437" cy="388937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4354513" y="1935163"/>
            <a:ext cx="454025" cy="388937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5511800" y="1935163"/>
            <a:ext cx="452438" cy="388937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7679" name="Straight Connector 106"/>
          <p:cNvCxnSpPr>
            <a:cxnSpLocks noChangeShapeType="1"/>
            <a:stCxn id="5" idx="0"/>
            <a:endCxn id="104" idx="2"/>
          </p:cNvCxnSpPr>
          <p:nvPr/>
        </p:nvCxnSpPr>
        <p:spPr bwMode="auto">
          <a:xfrm rot="5400000" flipH="1" flipV="1">
            <a:off x="1370013" y="1781175"/>
            <a:ext cx="1482725" cy="256857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7680" name="Straight Connector 109"/>
          <p:cNvCxnSpPr>
            <a:cxnSpLocks noChangeShapeType="1"/>
            <a:stCxn id="7" idx="0"/>
            <a:endCxn id="104" idx="2"/>
          </p:cNvCxnSpPr>
          <p:nvPr/>
        </p:nvCxnSpPr>
        <p:spPr bwMode="auto">
          <a:xfrm rot="5400000" flipH="1" flipV="1">
            <a:off x="2236788" y="2647950"/>
            <a:ext cx="1482725" cy="8350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7681" name="Straight Connector 112"/>
          <p:cNvCxnSpPr>
            <a:cxnSpLocks noChangeShapeType="1"/>
            <a:stCxn id="8" idx="0"/>
            <a:endCxn id="104" idx="2"/>
          </p:cNvCxnSpPr>
          <p:nvPr/>
        </p:nvCxnSpPr>
        <p:spPr bwMode="auto">
          <a:xfrm rot="16200000" flipV="1">
            <a:off x="3055938" y="2663825"/>
            <a:ext cx="1482725" cy="80327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7682" name="Straight Connector 115"/>
          <p:cNvCxnSpPr>
            <a:cxnSpLocks noChangeShapeType="1"/>
          </p:cNvCxnSpPr>
          <p:nvPr/>
        </p:nvCxnSpPr>
        <p:spPr bwMode="auto">
          <a:xfrm rot="5400000" flipH="1" flipV="1">
            <a:off x="2200276" y="4556125"/>
            <a:ext cx="722312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7683" name="Straight Connector 116"/>
          <p:cNvCxnSpPr>
            <a:cxnSpLocks noChangeShapeType="1"/>
          </p:cNvCxnSpPr>
          <p:nvPr/>
        </p:nvCxnSpPr>
        <p:spPr bwMode="auto">
          <a:xfrm rot="16200000" flipV="1">
            <a:off x="2655094" y="4102894"/>
            <a:ext cx="720725" cy="90646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7684" name="Straight Connector 117"/>
          <p:cNvCxnSpPr>
            <a:cxnSpLocks noChangeShapeType="1"/>
          </p:cNvCxnSpPr>
          <p:nvPr/>
        </p:nvCxnSpPr>
        <p:spPr bwMode="auto">
          <a:xfrm rot="5400000" flipH="1" flipV="1">
            <a:off x="2655094" y="4102894"/>
            <a:ext cx="720725" cy="90646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7685" name="Straight Connector 118"/>
          <p:cNvCxnSpPr>
            <a:cxnSpLocks noChangeShapeType="1"/>
          </p:cNvCxnSpPr>
          <p:nvPr/>
        </p:nvCxnSpPr>
        <p:spPr bwMode="auto">
          <a:xfrm rot="5400000" flipH="1" flipV="1">
            <a:off x="3108325" y="4556126"/>
            <a:ext cx="720725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7686" name="Straight Connector 119"/>
          <p:cNvCxnSpPr>
            <a:cxnSpLocks noChangeShapeType="1"/>
          </p:cNvCxnSpPr>
          <p:nvPr/>
        </p:nvCxnSpPr>
        <p:spPr bwMode="auto">
          <a:xfrm rot="5400000" flipH="1" flipV="1">
            <a:off x="3839369" y="4555332"/>
            <a:ext cx="720725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7687" name="Straight Connector 120"/>
          <p:cNvCxnSpPr>
            <a:cxnSpLocks noChangeShapeType="1"/>
          </p:cNvCxnSpPr>
          <p:nvPr/>
        </p:nvCxnSpPr>
        <p:spPr bwMode="auto">
          <a:xfrm rot="16200000" flipV="1">
            <a:off x="4291806" y="4101307"/>
            <a:ext cx="722313" cy="9080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7688" name="Straight Connector 121"/>
          <p:cNvCxnSpPr>
            <a:cxnSpLocks noChangeShapeType="1"/>
          </p:cNvCxnSpPr>
          <p:nvPr/>
        </p:nvCxnSpPr>
        <p:spPr bwMode="auto">
          <a:xfrm rot="5400000" flipH="1" flipV="1">
            <a:off x="4292600" y="4102101"/>
            <a:ext cx="720725" cy="9080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7689" name="Straight Connector 122"/>
          <p:cNvCxnSpPr>
            <a:cxnSpLocks noChangeShapeType="1"/>
          </p:cNvCxnSpPr>
          <p:nvPr/>
        </p:nvCxnSpPr>
        <p:spPr bwMode="auto">
          <a:xfrm rot="5400000" flipH="1" flipV="1">
            <a:off x="4746625" y="4556126"/>
            <a:ext cx="720725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5738813" y="3808413"/>
            <a:ext cx="454025" cy="388937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5776913" y="4918075"/>
            <a:ext cx="454025" cy="38893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6723063" y="4918075"/>
            <a:ext cx="454025" cy="38893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7" name="Rectangle 126"/>
          <p:cNvSpPr>
            <a:spLocks noChangeArrowheads="1"/>
          </p:cNvSpPr>
          <p:nvPr/>
        </p:nvSpPr>
        <p:spPr bwMode="auto">
          <a:xfrm>
            <a:off x="6645275" y="3808413"/>
            <a:ext cx="454025" cy="388937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7694" name="Straight Connector 127"/>
          <p:cNvCxnSpPr>
            <a:cxnSpLocks noChangeShapeType="1"/>
          </p:cNvCxnSpPr>
          <p:nvPr/>
        </p:nvCxnSpPr>
        <p:spPr bwMode="auto">
          <a:xfrm rot="5400000" flipH="1" flipV="1">
            <a:off x="5603876" y="4556125"/>
            <a:ext cx="722312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7695" name="Straight Connector 128"/>
          <p:cNvCxnSpPr>
            <a:cxnSpLocks noChangeShapeType="1"/>
          </p:cNvCxnSpPr>
          <p:nvPr/>
        </p:nvCxnSpPr>
        <p:spPr bwMode="auto">
          <a:xfrm rot="16200000" flipV="1">
            <a:off x="6058694" y="4102894"/>
            <a:ext cx="720725" cy="90646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7696" name="Straight Connector 129"/>
          <p:cNvCxnSpPr>
            <a:cxnSpLocks noChangeShapeType="1"/>
          </p:cNvCxnSpPr>
          <p:nvPr/>
        </p:nvCxnSpPr>
        <p:spPr bwMode="auto">
          <a:xfrm rot="5400000" flipH="1" flipV="1">
            <a:off x="6058694" y="4102894"/>
            <a:ext cx="720725" cy="90646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7697" name="Straight Connector 130"/>
          <p:cNvCxnSpPr>
            <a:cxnSpLocks noChangeShapeType="1"/>
          </p:cNvCxnSpPr>
          <p:nvPr/>
        </p:nvCxnSpPr>
        <p:spPr bwMode="auto">
          <a:xfrm rot="5400000" flipH="1" flipV="1">
            <a:off x="6511925" y="4556126"/>
            <a:ext cx="720725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7698" name="Straight Connector 131"/>
          <p:cNvCxnSpPr>
            <a:cxnSpLocks noChangeShapeType="1"/>
            <a:stCxn id="124" idx="0"/>
            <a:endCxn id="6" idx="2"/>
          </p:cNvCxnSpPr>
          <p:nvPr/>
        </p:nvCxnSpPr>
        <p:spPr bwMode="auto">
          <a:xfrm rot="16200000" flipV="1">
            <a:off x="3372643" y="1215232"/>
            <a:ext cx="1484313" cy="37020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7699" name="Straight Connector 132"/>
          <p:cNvCxnSpPr>
            <a:cxnSpLocks noChangeShapeType="1"/>
            <a:stCxn id="124" idx="0"/>
            <a:endCxn id="104" idx="2"/>
          </p:cNvCxnSpPr>
          <p:nvPr/>
        </p:nvCxnSpPr>
        <p:spPr bwMode="auto">
          <a:xfrm rot="16200000" flipV="1">
            <a:off x="3938587" y="1781176"/>
            <a:ext cx="1484313" cy="257016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7700" name="Straight Connector 140"/>
          <p:cNvCxnSpPr>
            <a:cxnSpLocks noChangeShapeType="1"/>
            <a:stCxn id="88" idx="0"/>
            <a:endCxn id="106" idx="2"/>
          </p:cNvCxnSpPr>
          <p:nvPr/>
        </p:nvCxnSpPr>
        <p:spPr bwMode="auto">
          <a:xfrm rot="5400000" flipH="1" flipV="1">
            <a:off x="2993231" y="1064419"/>
            <a:ext cx="1484313" cy="400367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7701" name="Straight Connector 141"/>
          <p:cNvCxnSpPr>
            <a:cxnSpLocks noChangeShapeType="1"/>
            <a:stCxn id="88" idx="0"/>
            <a:endCxn id="105" idx="2"/>
          </p:cNvCxnSpPr>
          <p:nvPr/>
        </p:nvCxnSpPr>
        <p:spPr bwMode="auto">
          <a:xfrm rot="5400000" flipH="1" flipV="1">
            <a:off x="2415381" y="1642269"/>
            <a:ext cx="1484313" cy="284797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7702" name="Straight Connector 147"/>
          <p:cNvCxnSpPr>
            <a:cxnSpLocks noChangeShapeType="1"/>
            <a:stCxn id="89" idx="0"/>
            <a:endCxn id="105" idx="2"/>
          </p:cNvCxnSpPr>
          <p:nvPr/>
        </p:nvCxnSpPr>
        <p:spPr bwMode="auto">
          <a:xfrm rot="5400000" flipH="1" flipV="1">
            <a:off x="3282156" y="2509044"/>
            <a:ext cx="1484313" cy="11144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7703" name="Straight Connector 149"/>
          <p:cNvCxnSpPr>
            <a:cxnSpLocks noChangeShapeType="1"/>
            <a:stCxn id="89" idx="0"/>
            <a:endCxn id="106" idx="2"/>
          </p:cNvCxnSpPr>
          <p:nvPr/>
        </p:nvCxnSpPr>
        <p:spPr bwMode="auto">
          <a:xfrm rot="5400000" flipH="1" flipV="1">
            <a:off x="3860006" y="1931194"/>
            <a:ext cx="1484313" cy="22701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7704" name="Straight Connector 151"/>
          <p:cNvCxnSpPr>
            <a:cxnSpLocks noChangeShapeType="1"/>
            <a:stCxn id="90" idx="0"/>
            <a:endCxn id="105" idx="2"/>
          </p:cNvCxnSpPr>
          <p:nvPr/>
        </p:nvCxnSpPr>
        <p:spPr bwMode="auto">
          <a:xfrm rot="16200000" flipV="1">
            <a:off x="4102100" y="2803525"/>
            <a:ext cx="1484313" cy="52546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7705" name="Straight Connector 154"/>
          <p:cNvCxnSpPr>
            <a:cxnSpLocks noChangeShapeType="1"/>
            <a:stCxn id="90" idx="0"/>
            <a:endCxn id="106" idx="2"/>
          </p:cNvCxnSpPr>
          <p:nvPr/>
        </p:nvCxnSpPr>
        <p:spPr bwMode="auto">
          <a:xfrm rot="5400000" flipH="1" flipV="1">
            <a:off x="4679950" y="2751138"/>
            <a:ext cx="1484313" cy="63023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7706" name="Straight Connector 156"/>
          <p:cNvCxnSpPr>
            <a:cxnSpLocks noChangeShapeType="1"/>
            <a:stCxn id="127" idx="0"/>
            <a:endCxn id="105" idx="2"/>
          </p:cNvCxnSpPr>
          <p:nvPr/>
        </p:nvCxnSpPr>
        <p:spPr bwMode="auto">
          <a:xfrm rot="16200000" flipV="1">
            <a:off x="4984750" y="1920875"/>
            <a:ext cx="1484313" cy="229076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7707" name="Straight Connector 158"/>
          <p:cNvCxnSpPr>
            <a:cxnSpLocks noChangeShapeType="1"/>
            <a:stCxn id="127" idx="0"/>
            <a:endCxn id="106" idx="2"/>
          </p:cNvCxnSpPr>
          <p:nvPr/>
        </p:nvCxnSpPr>
        <p:spPr bwMode="auto">
          <a:xfrm rot="16200000" flipV="1">
            <a:off x="5562600" y="2498725"/>
            <a:ext cx="1484313" cy="113506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27708" name="TextBox 175"/>
          <p:cNvSpPr txBox="1">
            <a:spLocks noChangeArrowheads="1"/>
          </p:cNvSpPr>
          <p:nvPr/>
        </p:nvSpPr>
        <p:spPr bwMode="auto">
          <a:xfrm>
            <a:off x="7134225" y="3932238"/>
            <a:ext cx="22209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defTabSz="457200" eaLnBrk="1" hangingPunct="1"/>
            <a:r>
              <a:rPr lang="en-US">
                <a:latin typeface="Calibri" charset="0"/>
              </a:rPr>
              <a:t>K Pods  with</a:t>
            </a:r>
          </a:p>
          <a:p>
            <a:pPr algn="ctr" defTabSz="457200" eaLnBrk="1" hangingPunct="1"/>
            <a:r>
              <a:rPr lang="en-US">
                <a:latin typeface="Calibri" charset="0"/>
              </a:rPr>
              <a:t> K Switches </a:t>
            </a:r>
          </a:p>
          <a:p>
            <a:pPr algn="ctr" defTabSz="457200" eaLnBrk="1" hangingPunct="1"/>
            <a:r>
              <a:rPr lang="en-US">
                <a:latin typeface="Calibri" charset="0"/>
              </a:rPr>
              <a:t>each</a:t>
            </a:r>
          </a:p>
        </p:txBody>
      </p:sp>
      <p:sp>
        <p:nvSpPr>
          <p:cNvPr id="183" name="Rounded Rectangle 182"/>
          <p:cNvSpPr>
            <a:spLocks noChangeArrowheads="1"/>
          </p:cNvSpPr>
          <p:nvPr/>
        </p:nvSpPr>
        <p:spPr bwMode="auto">
          <a:xfrm>
            <a:off x="479425" y="5629275"/>
            <a:ext cx="679450" cy="69373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4A7EBB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4" name="Rectangle 183"/>
          <p:cNvSpPr>
            <a:spLocks noChangeArrowheads="1"/>
          </p:cNvSpPr>
          <p:nvPr/>
        </p:nvSpPr>
        <p:spPr bwMode="auto">
          <a:xfrm>
            <a:off x="592138" y="5721350"/>
            <a:ext cx="454025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5" name="Rectangle 184"/>
          <p:cNvSpPr>
            <a:spLocks noChangeArrowheads="1"/>
          </p:cNvSpPr>
          <p:nvPr/>
        </p:nvSpPr>
        <p:spPr bwMode="auto">
          <a:xfrm>
            <a:off x="588963" y="5976938"/>
            <a:ext cx="454025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7712" name="Straight Connector 189"/>
          <p:cNvCxnSpPr>
            <a:cxnSpLocks noChangeShapeType="1"/>
            <a:stCxn id="183" idx="0"/>
            <a:endCxn id="9" idx="2"/>
          </p:cNvCxnSpPr>
          <p:nvPr/>
        </p:nvCxnSpPr>
        <p:spPr bwMode="auto">
          <a:xfrm rot="5400000" flipH="1" flipV="1">
            <a:off x="661988" y="5464175"/>
            <a:ext cx="322262" cy="793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91" name="Rounded Rectangle 190"/>
          <p:cNvSpPr>
            <a:spLocks noChangeArrowheads="1"/>
          </p:cNvSpPr>
          <p:nvPr/>
        </p:nvSpPr>
        <p:spPr bwMode="auto">
          <a:xfrm>
            <a:off x="1409700" y="5626100"/>
            <a:ext cx="679450" cy="69373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4A7EBB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2" name="Rectangle 191"/>
          <p:cNvSpPr>
            <a:spLocks noChangeArrowheads="1"/>
          </p:cNvSpPr>
          <p:nvPr/>
        </p:nvSpPr>
        <p:spPr bwMode="auto">
          <a:xfrm>
            <a:off x="1522413" y="5718175"/>
            <a:ext cx="454025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3" name="Rectangle 192"/>
          <p:cNvSpPr>
            <a:spLocks noChangeArrowheads="1"/>
          </p:cNvSpPr>
          <p:nvPr/>
        </p:nvSpPr>
        <p:spPr bwMode="auto">
          <a:xfrm>
            <a:off x="1519238" y="5973763"/>
            <a:ext cx="454025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7716" name="Straight Connector 193"/>
          <p:cNvCxnSpPr>
            <a:cxnSpLocks noChangeShapeType="1"/>
          </p:cNvCxnSpPr>
          <p:nvPr/>
        </p:nvCxnSpPr>
        <p:spPr bwMode="auto">
          <a:xfrm rot="5400000" flipH="1" flipV="1">
            <a:off x="1575594" y="5455444"/>
            <a:ext cx="323850" cy="793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95" name="Rounded Rectangle 194"/>
          <p:cNvSpPr>
            <a:spLocks noChangeArrowheads="1"/>
          </p:cNvSpPr>
          <p:nvPr/>
        </p:nvSpPr>
        <p:spPr bwMode="auto">
          <a:xfrm>
            <a:off x="2263775" y="5632450"/>
            <a:ext cx="679450" cy="69373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4A7EBB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6" name="Rectangle 195"/>
          <p:cNvSpPr>
            <a:spLocks noChangeArrowheads="1"/>
          </p:cNvSpPr>
          <p:nvPr/>
        </p:nvSpPr>
        <p:spPr bwMode="auto">
          <a:xfrm>
            <a:off x="2376488" y="5724525"/>
            <a:ext cx="454025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7" name="Rectangle 196"/>
          <p:cNvSpPr>
            <a:spLocks noChangeArrowheads="1"/>
          </p:cNvSpPr>
          <p:nvPr/>
        </p:nvSpPr>
        <p:spPr bwMode="auto">
          <a:xfrm>
            <a:off x="2373313" y="5980113"/>
            <a:ext cx="454025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8" name="Rounded Rectangle 197"/>
          <p:cNvSpPr>
            <a:spLocks noChangeArrowheads="1"/>
          </p:cNvSpPr>
          <p:nvPr/>
        </p:nvSpPr>
        <p:spPr bwMode="auto">
          <a:xfrm>
            <a:off x="3192463" y="5629275"/>
            <a:ext cx="681037" cy="69373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4A7EBB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9" name="Rectangle 198"/>
          <p:cNvSpPr>
            <a:spLocks noChangeArrowheads="1"/>
          </p:cNvSpPr>
          <p:nvPr/>
        </p:nvSpPr>
        <p:spPr bwMode="auto">
          <a:xfrm>
            <a:off x="3306763" y="5721350"/>
            <a:ext cx="454025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0" name="Rectangle 199"/>
          <p:cNvSpPr>
            <a:spLocks noChangeArrowheads="1"/>
          </p:cNvSpPr>
          <p:nvPr/>
        </p:nvSpPr>
        <p:spPr bwMode="auto">
          <a:xfrm>
            <a:off x="3303588" y="5976938"/>
            <a:ext cx="454025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1" name="Rounded Rectangle 200"/>
          <p:cNvSpPr>
            <a:spLocks noChangeArrowheads="1"/>
          </p:cNvSpPr>
          <p:nvPr/>
        </p:nvSpPr>
        <p:spPr bwMode="auto">
          <a:xfrm>
            <a:off x="3971925" y="5635625"/>
            <a:ext cx="681038" cy="69373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4A7EBB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2" name="Rectangle 201"/>
          <p:cNvSpPr>
            <a:spLocks noChangeArrowheads="1"/>
          </p:cNvSpPr>
          <p:nvPr/>
        </p:nvSpPr>
        <p:spPr bwMode="auto">
          <a:xfrm>
            <a:off x="4086225" y="5726113"/>
            <a:ext cx="452438" cy="182562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3" name="Rectangle 202"/>
          <p:cNvSpPr>
            <a:spLocks noChangeArrowheads="1"/>
          </p:cNvSpPr>
          <p:nvPr/>
        </p:nvSpPr>
        <p:spPr bwMode="auto">
          <a:xfrm>
            <a:off x="4083050" y="5983288"/>
            <a:ext cx="452438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4" name="Rounded Rectangle 203"/>
          <p:cNvSpPr>
            <a:spLocks noChangeArrowheads="1"/>
          </p:cNvSpPr>
          <p:nvPr/>
        </p:nvSpPr>
        <p:spPr bwMode="auto">
          <a:xfrm>
            <a:off x="4902200" y="5632450"/>
            <a:ext cx="681038" cy="69373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4A7EBB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5" name="Rectangle 204"/>
          <p:cNvSpPr>
            <a:spLocks noChangeArrowheads="1"/>
          </p:cNvSpPr>
          <p:nvPr/>
        </p:nvSpPr>
        <p:spPr bwMode="auto">
          <a:xfrm>
            <a:off x="5016500" y="5724525"/>
            <a:ext cx="452438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6" name="Rectangle 205"/>
          <p:cNvSpPr>
            <a:spLocks noChangeArrowheads="1"/>
          </p:cNvSpPr>
          <p:nvPr/>
        </p:nvSpPr>
        <p:spPr bwMode="auto">
          <a:xfrm>
            <a:off x="5013325" y="5980113"/>
            <a:ext cx="452438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7" name="Rounded Rectangle 206"/>
          <p:cNvSpPr>
            <a:spLocks noChangeArrowheads="1"/>
          </p:cNvSpPr>
          <p:nvPr/>
        </p:nvSpPr>
        <p:spPr bwMode="auto">
          <a:xfrm>
            <a:off x="5684838" y="5616575"/>
            <a:ext cx="681037" cy="69373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4A7EBB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8" name="Rectangle 207"/>
          <p:cNvSpPr>
            <a:spLocks noChangeArrowheads="1"/>
          </p:cNvSpPr>
          <p:nvPr/>
        </p:nvSpPr>
        <p:spPr bwMode="auto">
          <a:xfrm>
            <a:off x="5799138" y="5707063"/>
            <a:ext cx="454025" cy="182562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9" name="Rectangle 208"/>
          <p:cNvSpPr>
            <a:spLocks noChangeArrowheads="1"/>
          </p:cNvSpPr>
          <p:nvPr/>
        </p:nvSpPr>
        <p:spPr bwMode="auto">
          <a:xfrm>
            <a:off x="5795963" y="5964238"/>
            <a:ext cx="454025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0" name="Rounded Rectangle 209"/>
          <p:cNvSpPr>
            <a:spLocks noChangeArrowheads="1"/>
          </p:cNvSpPr>
          <p:nvPr/>
        </p:nvSpPr>
        <p:spPr bwMode="auto">
          <a:xfrm>
            <a:off x="6615113" y="5613400"/>
            <a:ext cx="681037" cy="69373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4A7EBB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1" name="Rectangle 210"/>
          <p:cNvSpPr>
            <a:spLocks noChangeArrowheads="1"/>
          </p:cNvSpPr>
          <p:nvPr/>
        </p:nvSpPr>
        <p:spPr bwMode="auto">
          <a:xfrm>
            <a:off x="6729413" y="5703888"/>
            <a:ext cx="452437" cy="182562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2" name="Rectangle 211"/>
          <p:cNvSpPr>
            <a:spLocks noChangeArrowheads="1"/>
          </p:cNvSpPr>
          <p:nvPr/>
        </p:nvSpPr>
        <p:spPr bwMode="auto">
          <a:xfrm>
            <a:off x="6726238" y="5961063"/>
            <a:ext cx="452437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7735" name="Straight Connector 212"/>
          <p:cNvCxnSpPr>
            <a:cxnSpLocks noChangeShapeType="1"/>
          </p:cNvCxnSpPr>
          <p:nvPr/>
        </p:nvCxnSpPr>
        <p:spPr bwMode="auto">
          <a:xfrm rot="5400000" flipH="1" flipV="1">
            <a:off x="2405063" y="5461000"/>
            <a:ext cx="322262" cy="793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7736" name="Straight Connector 213"/>
          <p:cNvCxnSpPr>
            <a:cxnSpLocks noChangeShapeType="1"/>
            <a:stCxn id="198" idx="0"/>
            <a:endCxn id="12" idx="2"/>
          </p:cNvCxnSpPr>
          <p:nvPr/>
        </p:nvCxnSpPr>
        <p:spPr bwMode="auto">
          <a:xfrm rot="5400000" flipH="1" flipV="1">
            <a:off x="3378201" y="5462587"/>
            <a:ext cx="322262" cy="111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7737" name="Straight Connector 216"/>
          <p:cNvCxnSpPr>
            <a:cxnSpLocks noChangeShapeType="1"/>
            <a:stCxn id="201" idx="0"/>
            <a:endCxn id="13" idx="2"/>
          </p:cNvCxnSpPr>
          <p:nvPr/>
        </p:nvCxnSpPr>
        <p:spPr bwMode="auto">
          <a:xfrm rot="16200000" flipV="1">
            <a:off x="4111626" y="5434012"/>
            <a:ext cx="328612" cy="746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27738" name="TextBox 219"/>
          <p:cNvSpPr txBox="1">
            <a:spLocks noChangeArrowheads="1"/>
          </p:cNvSpPr>
          <p:nvPr/>
        </p:nvSpPr>
        <p:spPr bwMode="auto">
          <a:xfrm>
            <a:off x="3581400" y="1447800"/>
            <a:ext cx="803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457200" eaLnBrk="1" hangingPunct="1"/>
            <a:r>
              <a:rPr lang="en-US" sz="3200">
                <a:latin typeface="Calibri" charset="0"/>
              </a:rPr>
              <a:t>K=4</a:t>
            </a:r>
          </a:p>
        </p:txBody>
      </p:sp>
      <p:cxnSp>
        <p:nvCxnSpPr>
          <p:cNvPr id="27739" name="Straight Connector 220"/>
          <p:cNvCxnSpPr>
            <a:cxnSpLocks noChangeShapeType="1"/>
            <a:stCxn id="204" idx="0"/>
            <a:endCxn id="14" idx="2"/>
          </p:cNvCxnSpPr>
          <p:nvPr/>
        </p:nvCxnSpPr>
        <p:spPr bwMode="auto">
          <a:xfrm rot="16200000" flipV="1">
            <a:off x="5050631" y="5441157"/>
            <a:ext cx="325437" cy="571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7740" name="Straight Connector 223"/>
          <p:cNvCxnSpPr>
            <a:cxnSpLocks noChangeShapeType="1"/>
            <a:stCxn id="207" idx="0"/>
            <a:endCxn id="125" idx="2"/>
          </p:cNvCxnSpPr>
          <p:nvPr/>
        </p:nvCxnSpPr>
        <p:spPr bwMode="auto">
          <a:xfrm rot="16200000" flipV="1">
            <a:off x="5860257" y="5450681"/>
            <a:ext cx="309562" cy="222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7741" name="Straight Connector 226"/>
          <p:cNvCxnSpPr>
            <a:cxnSpLocks noChangeShapeType="1"/>
            <a:stCxn id="210" idx="0"/>
            <a:endCxn id="126" idx="2"/>
          </p:cNvCxnSpPr>
          <p:nvPr/>
        </p:nvCxnSpPr>
        <p:spPr bwMode="auto">
          <a:xfrm rot="16200000" flipV="1">
            <a:off x="6800056" y="5457032"/>
            <a:ext cx="306387" cy="63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27742" name="TextBox 233"/>
          <p:cNvSpPr txBox="1">
            <a:spLocks noChangeArrowheads="1"/>
          </p:cNvSpPr>
          <p:nvPr/>
        </p:nvSpPr>
        <p:spPr bwMode="auto">
          <a:xfrm>
            <a:off x="7191375" y="5468938"/>
            <a:ext cx="21780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defTabSz="457200" eaLnBrk="1" hangingPunct="1"/>
            <a:r>
              <a:rPr lang="en-US">
                <a:latin typeface="Calibri" charset="0"/>
              </a:rPr>
              <a:t>Racks of </a:t>
            </a:r>
          </a:p>
          <a:p>
            <a:pPr algn="ctr" defTabSz="457200" eaLnBrk="1" hangingPunct="1"/>
            <a:r>
              <a:rPr lang="en-US">
                <a:latin typeface="Calibri" charset="0"/>
              </a:rPr>
              <a:t>servers</a:t>
            </a:r>
          </a:p>
        </p:txBody>
      </p:sp>
      <p:sp>
        <p:nvSpPr>
          <p:cNvPr id="27743" name="TextBox 234"/>
          <p:cNvSpPr txBox="1">
            <a:spLocks noChangeArrowheads="1"/>
          </p:cNvSpPr>
          <p:nvPr/>
        </p:nvSpPr>
        <p:spPr bwMode="auto">
          <a:xfrm>
            <a:off x="933450" y="2746375"/>
            <a:ext cx="773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457200" eaLnBrk="1" hangingPunct="1"/>
            <a:r>
              <a:rPr lang="en-US" sz="1800">
                <a:latin typeface="Calibri" charset="0"/>
              </a:rPr>
              <a:t>1Gbps</a:t>
            </a:r>
          </a:p>
        </p:txBody>
      </p:sp>
      <p:sp>
        <p:nvSpPr>
          <p:cNvPr id="27744" name="TextBox 235"/>
          <p:cNvSpPr txBox="1">
            <a:spLocks noChangeArrowheads="1"/>
          </p:cNvSpPr>
          <p:nvPr/>
        </p:nvSpPr>
        <p:spPr bwMode="auto">
          <a:xfrm>
            <a:off x="98425" y="4357688"/>
            <a:ext cx="7731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457200" eaLnBrk="1" hangingPunct="1"/>
            <a:r>
              <a:rPr lang="en-US" sz="1800">
                <a:latin typeface="Calibri" charset="0"/>
              </a:rPr>
              <a:t>1Gbps</a:t>
            </a:r>
          </a:p>
        </p:txBody>
      </p:sp>
      <p:sp>
        <p:nvSpPr>
          <p:cNvPr id="7269" name="Freeform 101"/>
          <p:cNvSpPr>
            <a:spLocks/>
          </p:cNvSpPr>
          <p:nvPr/>
        </p:nvSpPr>
        <p:spPr bwMode="auto">
          <a:xfrm>
            <a:off x="533400" y="2209800"/>
            <a:ext cx="4089400" cy="3683000"/>
          </a:xfrm>
          <a:custGeom>
            <a:avLst/>
            <a:gdLst>
              <a:gd name="T0" fmla="*/ 2147483647 w 2576"/>
              <a:gd name="T1" fmla="*/ 2147483647 h 2320"/>
              <a:gd name="T2" fmla="*/ 2147483647 w 2576"/>
              <a:gd name="T3" fmla="*/ 2147483647 h 2320"/>
              <a:gd name="T4" fmla="*/ 2147483647 w 2576"/>
              <a:gd name="T5" fmla="*/ 2147483647 h 2320"/>
              <a:gd name="T6" fmla="*/ 2147483647 w 2576"/>
              <a:gd name="T7" fmla="*/ 2147483647 h 2320"/>
              <a:gd name="T8" fmla="*/ 2147483647 w 2576"/>
              <a:gd name="T9" fmla="*/ 2147483647 h 2320"/>
              <a:gd name="T10" fmla="*/ 2147483647 w 2576"/>
              <a:gd name="T11" fmla="*/ 2147483647 h 23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6"/>
              <a:gd name="T19" fmla="*/ 0 h 2320"/>
              <a:gd name="T20" fmla="*/ 2576 w 2576"/>
              <a:gd name="T21" fmla="*/ 2320 h 23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6" h="2320">
                <a:moveTo>
                  <a:pt x="136" y="2128"/>
                </a:moveTo>
                <a:cubicBezTo>
                  <a:pt x="68" y="1728"/>
                  <a:pt x="0" y="1328"/>
                  <a:pt x="136" y="976"/>
                </a:cubicBezTo>
                <a:cubicBezTo>
                  <a:pt x="272" y="624"/>
                  <a:pt x="584" y="0"/>
                  <a:pt x="952" y="16"/>
                </a:cubicBezTo>
                <a:cubicBezTo>
                  <a:pt x="1320" y="32"/>
                  <a:pt x="2112" y="768"/>
                  <a:pt x="2344" y="1072"/>
                </a:cubicBezTo>
                <a:cubicBezTo>
                  <a:pt x="2576" y="1376"/>
                  <a:pt x="2344" y="1632"/>
                  <a:pt x="2344" y="1840"/>
                </a:cubicBezTo>
                <a:cubicBezTo>
                  <a:pt x="2344" y="2048"/>
                  <a:pt x="2344" y="2184"/>
                  <a:pt x="2344" y="232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" name="Freeform 102"/>
          <p:cNvSpPr>
            <a:spLocks/>
          </p:cNvSpPr>
          <p:nvPr/>
        </p:nvSpPr>
        <p:spPr bwMode="auto">
          <a:xfrm>
            <a:off x="762000" y="2209800"/>
            <a:ext cx="4267200" cy="3810000"/>
          </a:xfrm>
          <a:custGeom>
            <a:avLst/>
            <a:gdLst>
              <a:gd name="T0" fmla="*/ 2147483647 w 2688"/>
              <a:gd name="T1" fmla="*/ 2147483647 h 2400"/>
              <a:gd name="T2" fmla="*/ 2147483647 w 2688"/>
              <a:gd name="T3" fmla="*/ 2147483647 h 2400"/>
              <a:gd name="T4" fmla="*/ 2147483647 w 2688"/>
              <a:gd name="T5" fmla="*/ 2147483647 h 2400"/>
              <a:gd name="T6" fmla="*/ 2147483647 w 2688"/>
              <a:gd name="T7" fmla="*/ 0 h 2400"/>
              <a:gd name="T8" fmla="*/ 2147483647 w 2688"/>
              <a:gd name="T9" fmla="*/ 2147483647 h 2400"/>
              <a:gd name="T10" fmla="*/ 2147483647 w 2688"/>
              <a:gd name="T11" fmla="*/ 2147483647 h 2400"/>
              <a:gd name="T12" fmla="*/ 2147483647 w 2688"/>
              <a:gd name="T13" fmla="*/ 2147483647 h 24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88"/>
              <a:gd name="T22" fmla="*/ 0 h 2400"/>
              <a:gd name="T23" fmla="*/ 2688 w 2688"/>
              <a:gd name="T24" fmla="*/ 2400 h 24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88" h="2400">
                <a:moveTo>
                  <a:pt x="96" y="2256"/>
                </a:moveTo>
                <a:cubicBezTo>
                  <a:pt x="48" y="2072"/>
                  <a:pt x="0" y="1888"/>
                  <a:pt x="96" y="1680"/>
                </a:cubicBezTo>
                <a:cubicBezTo>
                  <a:pt x="192" y="1472"/>
                  <a:pt x="296" y="1288"/>
                  <a:pt x="672" y="1008"/>
                </a:cubicBezTo>
                <a:cubicBezTo>
                  <a:pt x="1048" y="728"/>
                  <a:pt x="2016" y="0"/>
                  <a:pt x="2352" y="0"/>
                </a:cubicBezTo>
                <a:cubicBezTo>
                  <a:pt x="2688" y="0"/>
                  <a:pt x="2688" y="736"/>
                  <a:pt x="2688" y="1008"/>
                </a:cubicBezTo>
                <a:cubicBezTo>
                  <a:pt x="2688" y="1280"/>
                  <a:pt x="2424" y="1400"/>
                  <a:pt x="2352" y="1632"/>
                </a:cubicBezTo>
                <a:cubicBezTo>
                  <a:pt x="2280" y="1864"/>
                  <a:pt x="2268" y="2132"/>
                  <a:pt x="2256" y="240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1" name="Freeform 103"/>
          <p:cNvSpPr>
            <a:spLocks/>
          </p:cNvSpPr>
          <p:nvPr/>
        </p:nvSpPr>
        <p:spPr bwMode="auto">
          <a:xfrm>
            <a:off x="444500" y="2324100"/>
            <a:ext cx="4140200" cy="3619500"/>
          </a:xfrm>
          <a:custGeom>
            <a:avLst/>
            <a:gdLst>
              <a:gd name="T0" fmla="*/ 2147483647 w 2608"/>
              <a:gd name="T1" fmla="*/ 2147483647 h 2280"/>
              <a:gd name="T2" fmla="*/ 2147483647 w 2608"/>
              <a:gd name="T3" fmla="*/ 2147483647 h 2280"/>
              <a:gd name="T4" fmla="*/ 2147483647 w 2608"/>
              <a:gd name="T5" fmla="*/ 2147483647 h 2280"/>
              <a:gd name="T6" fmla="*/ 2147483647 w 2608"/>
              <a:gd name="T7" fmla="*/ 2147483647 h 2280"/>
              <a:gd name="T8" fmla="*/ 2147483647 w 2608"/>
              <a:gd name="T9" fmla="*/ 2147483647 h 2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08"/>
              <a:gd name="T16" fmla="*/ 0 h 2280"/>
              <a:gd name="T17" fmla="*/ 2608 w 2608"/>
              <a:gd name="T18" fmla="*/ 2280 h 22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08" h="2280">
                <a:moveTo>
                  <a:pt x="248" y="2232"/>
                </a:moveTo>
                <a:cubicBezTo>
                  <a:pt x="124" y="1888"/>
                  <a:pt x="0" y="1544"/>
                  <a:pt x="248" y="1176"/>
                </a:cubicBezTo>
                <a:cubicBezTo>
                  <a:pt x="496" y="808"/>
                  <a:pt x="1360" y="48"/>
                  <a:pt x="1736" y="24"/>
                </a:cubicBezTo>
                <a:cubicBezTo>
                  <a:pt x="2112" y="0"/>
                  <a:pt x="2400" y="656"/>
                  <a:pt x="2504" y="1032"/>
                </a:cubicBezTo>
                <a:cubicBezTo>
                  <a:pt x="2608" y="1408"/>
                  <a:pt x="2484" y="1844"/>
                  <a:pt x="2360" y="228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2" name="Freeform 104"/>
          <p:cNvSpPr>
            <a:spLocks/>
          </p:cNvSpPr>
          <p:nvPr/>
        </p:nvSpPr>
        <p:spPr bwMode="auto">
          <a:xfrm>
            <a:off x="838200" y="2247900"/>
            <a:ext cx="5130800" cy="3695700"/>
          </a:xfrm>
          <a:custGeom>
            <a:avLst/>
            <a:gdLst>
              <a:gd name="T0" fmla="*/ 2147483647 w 3232"/>
              <a:gd name="T1" fmla="*/ 2147483647 h 2328"/>
              <a:gd name="T2" fmla="*/ 2147483647 w 3232"/>
              <a:gd name="T3" fmla="*/ 2147483647 h 2328"/>
              <a:gd name="T4" fmla="*/ 2147483647 w 3232"/>
              <a:gd name="T5" fmla="*/ 2147483647 h 2328"/>
              <a:gd name="T6" fmla="*/ 2147483647 w 3232"/>
              <a:gd name="T7" fmla="*/ 2147483647 h 2328"/>
              <a:gd name="T8" fmla="*/ 2147483647 w 3232"/>
              <a:gd name="T9" fmla="*/ 2147483647 h 2328"/>
              <a:gd name="T10" fmla="*/ 2147483647 w 3232"/>
              <a:gd name="T11" fmla="*/ 2147483647 h 2328"/>
              <a:gd name="T12" fmla="*/ 2147483647 w 3232"/>
              <a:gd name="T13" fmla="*/ 2147483647 h 2328"/>
              <a:gd name="T14" fmla="*/ 2147483647 w 3232"/>
              <a:gd name="T15" fmla="*/ 2147483647 h 23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32"/>
              <a:gd name="T25" fmla="*/ 0 h 2328"/>
              <a:gd name="T26" fmla="*/ 3232 w 3232"/>
              <a:gd name="T27" fmla="*/ 2328 h 232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32" h="2328">
                <a:moveTo>
                  <a:pt x="96" y="2184"/>
                </a:moveTo>
                <a:cubicBezTo>
                  <a:pt x="48" y="1976"/>
                  <a:pt x="0" y="1768"/>
                  <a:pt x="240" y="1512"/>
                </a:cubicBezTo>
                <a:cubicBezTo>
                  <a:pt x="480" y="1256"/>
                  <a:pt x="1080" y="896"/>
                  <a:pt x="1536" y="648"/>
                </a:cubicBezTo>
                <a:cubicBezTo>
                  <a:pt x="1992" y="400"/>
                  <a:pt x="2720" y="48"/>
                  <a:pt x="2976" y="24"/>
                </a:cubicBezTo>
                <a:cubicBezTo>
                  <a:pt x="3232" y="0"/>
                  <a:pt x="3112" y="296"/>
                  <a:pt x="3072" y="504"/>
                </a:cubicBezTo>
                <a:cubicBezTo>
                  <a:pt x="3032" y="712"/>
                  <a:pt x="2856" y="1088"/>
                  <a:pt x="2736" y="1272"/>
                </a:cubicBezTo>
                <a:cubicBezTo>
                  <a:pt x="2616" y="1456"/>
                  <a:pt x="2432" y="1432"/>
                  <a:pt x="2352" y="1608"/>
                </a:cubicBezTo>
                <a:cubicBezTo>
                  <a:pt x="2272" y="1784"/>
                  <a:pt x="2264" y="2056"/>
                  <a:pt x="2256" y="232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9" grpId="0" animBg="1"/>
      <p:bldP spid="7270" grpId="0" animBg="1"/>
      <p:bldP spid="7271" grpId="0" animBg="1"/>
      <p:bldP spid="72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Routing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do hosts access different paths?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solution at </a:t>
            </a:r>
            <a:r>
              <a:rPr lang="en-US" b="1" dirty="0" smtClean="0"/>
              <a:t>Layer 2</a:t>
            </a:r>
            <a:endParaRPr lang="en-US" dirty="0" smtClean="0"/>
          </a:p>
          <a:p>
            <a:pPr lvl="1"/>
            <a:r>
              <a:rPr lang="en-US" dirty="0" smtClean="0"/>
              <a:t>Spanning Tree Protocol</a:t>
            </a:r>
          </a:p>
          <a:p>
            <a:pPr lvl="1"/>
            <a:r>
              <a:rPr lang="en-US" dirty="0" smtClean="0"/>
              <a:t>Anything wrong with this?</a:t>
            </a:r>
          </a:p>
          <a:p>
            <a:r>
              <a:rPr lang="en-US" dirty="0" smtClean="0"/>
              <a:t>Say we come up with a proper L2 solution that offers multiple paths</a:t>
            </a:r>
          </a:p>
          <a:p>
            <a:pPr lvl="1"/>
            <a:r>
              <a:rPr lang="en-US" dirty="0" smtClean="0"/>
              <a:t>What about L2 broadcasts? (e.g. ARP)</a:t>
            </a:r>
          </a:p>
          <a:p>
            <a:r>
              <a:rPr lang="en-US" dirty="0" smtClean="0"/>
              <a:t>Layer 2 still might be desirable, though</a:t>
            </a:r>
          </a:p>
          <a:p>
            <a:pPr lvl="1"/>
            <a:r>
              <a:rPr lang="en-US" dirty="0" smtClean="0"/>
              <a:t>Some apps expect servers in the same LAN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Multipath Routing at Layer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Run a link-state routing protocol on the switches (routers) (e.g. OSPF)</a:t>
            </a:r>
          </a:p>
          <a:p>
            <a:pPr lvl="1"/>
            <a:r>
              <a:rPr lang="en-US" dirty="0" smtClean="0"/>
              <a:t>Compute shortest-path to any destination</a:t>
            </a:r>
          </a:p>
          <a:p>
            <a:pPr lvl="1"/>
            <a:r>
              <a:rPr lang="en-US" b="1" dirty="0" smtClean="0"/>
              <a:t>Drawback</a:t>
            </a:r>
            <a:r>
              <a:rPr lang="en-US" dirty="0" smtClean="0"/>
              <a:t>: must use smarter, more expensive switches!</a:t>
            </a:r>
          </a:p>
          <a:p>
            <a:r>
              <a:rPr lang="en-US" b="1" u="sng" dirty="0" smtClean="0"/>
              <a:t>Equal Cost</a:t>
            </a:r>
            <a:r>
              <a:rPr lang="en-US" b="1" dirty="0" smtClean="0"/>
              <a:t> Multipath Routing </a:t>
            </a:r>
            <a:r>
              <a:rPr lang="en-US" dirty="0" smtClean="0"/>
              <a:t>(ECMP):</a:t>
            </a:r>
          </a:p>
          <a:p>
            <a:pPr lvl="1"/>
            <a:r>
              <a:rPr lang="en-US" dirty="0" smtClean="0"/>
              <a:t>When there are multiple shortest paths, pick one “randomly”</a:t>
            </a:r>
          </a:p>
          <a:p>
            <a:pPr lvl="1"/>
            <a:r>
              <a:rPr lang="en-US" dirty="0" smtClean="0"/>
              <a:t>Hash packet header to choose a path</a:t>
            </a:r>
          </a:p>
          <a:p>
            <a:pPr lvl="1"/>
            <a:r>
              <a:rPr lang="en-US" dirty="0" smtClean="0"/>
              <a:t>All packets of the same flow go on the same path</a:t>
            </a:r>
          </a:p>
          <a:p>
            <a:pPr lvl="1">
              <a:buNone/>
            </a:pPr>
            <a:r>
              <a:rPr lang="en-US" b="1" dirty="0" smtClean="0"/>
              <a:t>			</a:t>
            </a:r>
          </a:p>
          <a:p>
            <a:pPr lvl="1">
              <a:buNone/>
            </a:pPr>
            <a:r>
              <a:rPr lang="en-US" sz="3294" b="1" dirty="0" smtClean="0"/>
              <a:t>			Why not use per-packet ECMP?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Novel Layer 2 solutions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TRILL – IETF standard in the making</a:t>
            </a:r>
          </a:p>
          <a:p>
            <a:pPr lvl="1"/>
            <a:r>
              <a:rPr lang="en-US" dirty="0" smtClean="0"/>
              <a:t>Layer 2.5</a:t>
            </a:r>
          </a:p>
          <a:p>
            <a:pPr lvl="1"/>
            <a:r>
              <a:rPr lang="en-US" dirty="0" smtClean="0"/>
              <a:t>Switches are as “Routing Bridges”</a:t>
            </a:r>
          </a:p>
          <a:p>
            <a:pPr lvl="1"/>
            <a:r>
              <a:rPr lang="en-US" dirty="0" smtClean="0"/>
              <a:t>Run IS-IS between them to compute multiple paths</a:t>
            </a:r>
          </a:p>
          <a:p>
            <a:pPr lvl="2"/>
            <a:r>
              <a:rPr lang="en-US" dirty="0" smtClean="0"/>
              <a:t>ECMP to place packets on different flows!</a:t>
            </a:r>
          </a:p>
          <a:p>
            <a:pPr lvl="2"/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Cons</a:t>
            </a:r>
            <a:r>
              <a:rPr lang="en-US" dirty="0" smtClean="0"/>
              <a:t>: switch support still missing today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330200" y="228600"/>
            <a:ext cx="8489950" cy="99218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dirty="0" smtClean="0"/>
              <a:t>VL2 Topology </a:t>
            </a:r>
            <a:r>
              <a:rPr lang="en-US" sz="2400" dirty="0" smtClean="0">
                <a:latin typeface="Gill Sans Light" charset="0"/>
              </a:rPr>
              <a:t>[Greenberg et al,</a:t>
            </a:r>
            <a:r>
              <a:rPr lang="en-US" sz="2400" dirty="0" smtClean="0">
                <a:latin typeface="Gill Sans Light" charset="0"/>
              </a:rPr>
              <a:t> </a:t>
            </a:r>
            <a:r>
              <a:rPr lang="en-US" sz="2400" dirty="0" err="1" smtClean="0">
                <a:latin typeface="Gill Sans Light" charset="0"/>
              </a:rPr>
              <a:t>Sigcomm</a:t>
            </a:r>
            <a:r>
              <a:rPr lang="en-US" sz="2400" dirty="0" smtClean="0">
                <a:latin typeface="Gill Sans Light" charset="0"/>
              </a:rPr>
              <a:t> 2009]</a:t>
            </a:r>
            <a:endParaRPr lang="en-US" dirty="0" smtClean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712913" y="4419600"/>
            <a:ext cx="454025" cy="38893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540000" y="4419600"/>
            <a:ext cx="452438" cy="38893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524250" y="4419600"/>
            <a:ext cx="454025" cy="38893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217988" y="4419600"/>
            <a:ext cx="452437" cy="38893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164138" y="4419600"/>
            <a:ext cx="454025" cy="38893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341438" y="3344863"/>
            <a:ext cx="454025" cy="388937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074988" y="3344863"/>
            <a:ext cx="454025" cy="388937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714875" y="3344863"/>
            <a:ext cx="452438" cy="388937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170238" y="1935163"/>
            <a:ext cx="452437" cy="388937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354513" y="1935163"/>
            <a:ext cx="454025" cy="388937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983288" y="4419600"/>
            <a:ext cx="454025" cy="38893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480175" y="3344863"/>
            <a:ext cx="454025" cy="388937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5" name="Rounded Rectangle 64"/>
          <p:cNvSpPr>
            <a:spLocks noChangeArrowheads="1"/>
          </p:cNvSpPr>
          <p:nvPr/>
        </p:nvSpPr>
        <p:spPr bwMode="auto">
          <a:xfrm>
            <a:off x="1616075" y="5127625"/>
            <a:ext cx="679450" cy="69373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4A7EBB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1728788" y="5219700"/>
            <a:ext cx="454025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1725613" y="5475288"/>
            <a:ext cx="454025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9720" name="Straight Connector 193"/>
          <p:cNvCxnSpPr>
            <a:cxnSpLocks noChangeShapeType="1"/>
          </p:cNvCxnSpPr>
          <p:nvPr/>
        </p:nvCxnSpPr>
        <p:spPr bwMode="auto">
          <a:xfrm rot="5400000" flipH="1" flipV="1">
            <a:off x="1781969" y="4956969"/>
            <a:ext cx="323850" cy="793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69" name="Rounded Rectangle 68"/>
          <p:cNvSpPr>
            <a:spLocks noChangeArrowheads="1"/>
          </p:cNvSpPr>
          <p:nvPr/>
        </p:nvSpPr>
        <p:spPr bwMode="auto">
          <a:xfrm>
            <a:off x="2470150" y="5133975"/>
            <a:ext cx="679450" cy="69373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4A7EBB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2582863" y="5226050"/>
            <a:ext cx="454025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2579688" y="5481638"/>
            <a:ext cx="454025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Rounded Rectangle 71"/>
          <p:cNvSpPr>
            <a:spLocks noChangeArrowheads="1"/>
          </p:cNvSpPr>
          <p:nvPr/>
        </p:nvSpPr>
        <p:spPr bwMode="auto">
          <a:xfrm>
            <a:off x="3398838" y="5130800"/>
            <a:ext cx="681037" cy="69373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4A7EBB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3513138" y="5222875"/>
            <a:ext cx="454025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3509963" y="5478463"/>
            <a:ext cx="454025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5" name="Rounded Rectangle 74"/>
          <p:cNvSpPr>
            <a:spLocks noChangeArrowheads="1"/>
          </p:cNvSpPr>
          <p:nvPr/>
        </p:nvSpPr>
        <p:spPr bwMode="auto">
          <a:xfrm>
            <a:off x="4178300" y="5137150"/>
            <a:ext cx="681038" cy="69373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4A7EBB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4292600" y="5227638"/>
            <a:ext cx="452438" cy="182562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4289425" y="5484813"/>
            <a:ext cx="452438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8" name="Rounded Rectangle 77"/>
          <p:cNvSpPr>
            <a:spLocks noChangeArrowheads="1"/>
          </p:cNvSpPr>
          <p:nvPr/>
        </p:nvSpPr>
        <p:spPr bwMode="auto">
          <a:xfrm>
            <a:off x="5108575" y="5133975"/>
            <a:ext cx="681038" cy="69373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4A7EBB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5222875" y="5226050"/>
            <a:ext cx="452438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5219700" y="5481638"/>
            <a:ext cx="452438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1" name="Rounded Rectangle 80"/>
          <p:cNvSpPr>
            <a:spLocks noChangeArrowheads="1"/>
          </p:cNvSpPr>
          <p:nvPr/>
        </p:nvSpPr>
        <p:spPr bwMode="auto">
          <a:xfrm>
            <a:off x="5891213" y="5118100"/>
            <a:ext cx="681037" cy="69373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4A7EBB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6005513" y="5208588"/>
            <a:ext cx="454025" cy="182562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6002338" y="5465763"/>
            <a:ext cx="454025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9739" name="Straight Connector 212"/>
          <p:cNvCxnSpPr>
            <a:cxnSpLocks noChangeShapeType="1"/>
          </p:cNvCxnSpPr>
          <p:nvPr/>
        </p:nvCxnSpPr>
        <p:spPr bwMode="auto">
          <a:xfrm rot="5400000" flipH="1" flipV="1">
            <a:off x="2611438" y="4962525"/>
            <a:ext cx="322262" cy="793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9740" name="Straight Connector 213"/>
          <p:cNvCxnSpPr>
            <a:cxnSpLocks noChangeShapeType="1"/>
            <a:stCxn id="72" idx="0"/>
            <a:endCxn id="16" idx="2"/>
          </p:cNvCxnSpPr>
          <p:nvPr/>
        </p:nvCxnSpPr>
        <p:spPr bwMode="auto">
          <a:xfrm rot="5400000" flipH="1" flipV="1">
            <a:off x="3584576" y="4964112"/>
            <a:ext cx="322262" cy="111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9741" name="Straight Connector 216"/>
          <p:cNvCxnSpPr>
            <a:cxnSpLocks noChangeShapeType="1"/>
            <a:stCxn id="75" idx="0"/>
            <a:endCxn id="17" idx="2"/>
          </p:cNvCxnSpPr>
          <p:nvPr/>
        </p:nvCxnSpPr>
        <p:spPr bwMode="auto">
          <a:xfrm rot="16200000" flipV="1">
            <a:off x="4318001" y="4935537"/>
            <a:ext cx="328612" cy="746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9742" name="Straight Connector 220"/>
          <p:cNvCxnSpPr>
            <a:cxnSpLocks noChangeShapeType="1"/>
            <a:stCxn id="78" idx="0"/>
            <a:endCxn id="18" idx="2"/>
          </p:cNvCxnSpPr>
          <p:nvPr/>
        </p:nvCxnSpPr>
        <p:spPr bwMode="auto">
          <a:xfrm rot="16200000" flipV="1">
            <a:off x="5257006" y="4942682"/>
            <a:ext cx="325437" cy="571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9743" name="Straight Connector 223"/>
          <p:cNvCxnSpPr>
            <a:cxnSpLocks noChangeShapeType="1"/>
            <a:stCxn id="81" idx="0"/>
            <a:endCxn id="44" idx="2"/>
          </p:cNvCxnSpPr>
          <p:nvPr/>
        </p:nvCxnSpPr>
        <p:spPr bwMode="auto">
          <a:xfrm rot="16200000" flipV="1">
            <a:off x="6066632" y="4952206"/>
            <a:ext cx="309562" cy="222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29745" name="TextBox 234"/>
          <p:cNvSpPr txBox="1">
            <a:spLocks noChangeArrowheads="1"/>
          </p:cNvSpPr>
          <p:nvPr/>
        </p:nvSpPr>
        <p:spPr bwMode="auto">
          <a:xfrm>
            <a:off x="371475" y="2524125"/>
            <a:ext cx="13049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457200" eaLnBrk="1" hangingPunct="1"/>
            <a:r>
              <a:rPr lang="en-US" sz="2800" b="1">
                <a:latin typeface="Calibri" charset="0"/>
              </a:rPr>
              <a:t>10Gbps</a:t>
            </a:r>
          </a:p>
        </p:txBody>
      </p:sp>
      <p:sp>
        <p:nvSpPr>
          <p:cNvPr id="29746" name="TextBox 104"/>
          <p:cNvSpPr txBox="1">
            <a:spLocks noChangeArrowheads="1"/>
          </p:cNvSpPr>
          <p:nvPr/>
        </p:nvSpPr>
        <p:spPr bwMode="auto">
          <a:xfrm>
            <a:off x="7445375" y="5140325"/>
            <a:ext cx="13477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20 hosts</a:t>
            </a:r>
          </a:p>
        </p:txBody>
      </p:sp>
      <p:cxnSp>
        <p:nvCxnSpPr>
          <p:cNvPr id="29747" name="Straight Connector 112"/>
          <p:cNvCxnSpPr>
            <a:cxnSpLocks noChangeShapeType="1"/>
            <a:stCxn id="14" idx="0"/>
            <a:endCxn id="24" idx="2"/>
          </p:cNvCxnSpPr>
          <p:nvPr/>
        </p:nvCxnSpPr>
        <p:spPr bwMode="auto">
          <a:xfrm rot="16200000" flipV="1">
            <a:off x="1411288" y="3890962"/>
            <a:ext cx="685800" cy="371475"/>
          </a:xfrm>
          <a:prstGeom prst="line">
            <a:avLst/>
          </a:prstGeom>
          <a:noFill/>
          <a:ln w="63500">
            <a:solidFill>
              <a:srgbClr val="3366FF"/>
            </a:solidFill>
            <a:round/>
            <a:headEnd/>
            <a:tailEnd/>
          </a:ln>
        </p:spPr>
      </p:cxnSp>
      <p:cxnSp>
        <p:nvCxnSpPr>
          <p:cNvPr id="29748" name="Straight Connector 116"/>
          <p:cNvCxnSpPr>
            <a:cxnSpLocks noChangeShapeType="1"/>
            <a:stCxn id="14" idx="0"/>
            <a:endCxn id="25" idx="2"/>
          </p:cNvCxnSpPr>
          <p:nvPr/>
        </p:nvCxnSpPr>
        <p:spPr bwMode="auto">
          <a:xfrm rot="5400000" flipH="1" flipV="1">
            <a:off x="2278063" y="3395662"/>
            <a:ext cx="685800" cy="1362075"/>
          </a:xfrm>
          <a:prstGeom prst="line">
            <a:avLst/>
          </a:prstGeom>
          <a:noFill/>
          <a:ln w="63500">
            <a:solidFill>
              <a:srgbClr val="3366FF"/>
            </a:solidFill>
            <a:round/>
            <a:headEnd/>
            <a:tailEnd/>
          </a:ln>
        </p:spPr>
      </p:cxnSp>
      <p:cxnSp>
        <p:nvCxnSpPr>
          <p:cNvPr id="29749" name="Straight Connector 120"/>
          <p:cNvCxnSpPr>
            <a:cxnSpLocks noChangeShapeType="1"/>
            <a:stCxn id="24" idx="0"/>
            <a:endCxn id="29" idx="2"/>
          </p:cNvCxnSpPr>
          <p:nvPr/>
        </p:nvCxnSpPr>
        <p:spPr bwMode="auto">
          <a:xfrm rot="5400000" flipH="1" flipV="1">
            <a:off x="1972468" y="1920082"/>
            <a:ext cx="1020763" cy="1828800"/>
          </a:xfrm>
          <a:prstGeom prst="line">
            <a:avLst/>
          </a:prstGeom>
          <a:noFill/>
          <a:ln w="63500">
            <a:solidFill>
              <a:srgbClr val="3366FF"/>
            </a:solidFill>
            <a:round/>
            <a:headEnd/>
            <a:tailEnd/>
          </a:ln>
        </p:spPr>
      </p:cxnSp>
      <p:cxnSp>
        <p:nvCxnSpPr>
          <p:cNvPr id="29750" name="Straight Connector 122"/>
          <p:cNvCxnSpPr>
            <a:cxnSpLocks noChangeShapeType="1"/>
            <a:stCxn id="24" idx="0"/>
            <a:endCxn id="30" idx="2"/>
          </p:cNvCxnSpPr>
          <p:nvPr/>
        </p:nvCxnSpPr>
        <p:spPr bwMode="auto">
          <a:xfrm rot="5400000" flipH="1" flipV="1">
            <a:off x="2564606" y="1327944"/>
            <a:ext cx="1020763" cy="3013075"/>
          </a:xfrm>
          <a:prstGeom prst="line">
            <a:avLst/>
          </a:prstGeom>
          <a:noFill/>
          <a:ln w="63500">
            <a:solidFill>
              <a:srgbClr val="3366FF"/>
            </a:solidFill>
            <a:round/>
            <a:headEnd/>
            <a:tailEnd/>
          </a:ln>
        </p:spPr>
      </p:cxnSp>
      <p:cxnSp>
        <p:nvCxnSpPr>
          <p:cNvPr id="29751" name="Straight Connector 124"/>
          <p:cNvCxnSpPr>
            <a:cxnSpLocks noChangeShapeType="1"/>
            <a:stCxn id="29" idx="2"/>
            <a:endCxn id="25" idx="0"/>
          </p:cNvCxnSpPr>
          <p:nvPr/>
        </p:nvCxnSpPr>
        <p:spPr bwMode="auto">
          <a:xfrm rot="5400000">
            <a:off x="2839243" y="2786857"/>
            <a:ext cx="1020763" cy="95250"/>
          </a:xfrm>
          <a:prstGeom prst="line">
            <a:avLst/>
          </a:prstGeom>
          <a:noFill/>
          <a:ln w="63500">
            <a:solidFill>
              <a:srgbClr val="3366FF"/>
            </a:solidFill>
            <a:round/>
            <a:headEnd/>
            <a:tailEnd/>
          </a:ln>
        </p:spPr>
      </p:cxnSp>
      <p:cxnSp>
        <p:nvCxnSpPr>
          <p:cNvPr id="29752" name="Straight Connector 126"/>
          <p:cNvCxnSpPr>
            <a:cxnSpLocks noChangeShapeType="1"/>
            <a:stCxn id="29" idx="2"/>
            <a:endCxn id="26" idx="0"/>
          </p:cNvCxnSpPr>
          <p:nvPr/>
        </p:nvCxnSpPr>
        <p:spPr bwMode="auto">
          <a:xfrm rot="16200000" flipH="1">
            <a:off x="3659187" y="2062163"/>
            <a:ext cx="1020763" cy="1544638"/>
          </a:xfrm>
          <a:prstGeom prst="line">
            <a:avLst/>
          </a:prstGeom>
          <a:noFill/>
          <a:ln w="63500">
            <a:solidFill>
              <a:srgbClr val="3366FF"/>
            </a:solidFill>
            <a:round/>
            <a:headEnd/>
            <a:tailEnd/>
          </a:ln>
        </p:spPr>
      </p:cxnSp>
      <p:cxnSp>
        <p:nvCxnSpPr>
          <p:cNvPr id="29753" name="Straight Connector 128"/>
          <p:cNvCxnSpPr>
            <a:cxnSpLocks noChangeShapeType="1"/>
            <a:stCxn id="29" idx="2"/>
            <a:endCxn id="46" idx="0"/>
          </p:cNvCxnSpPr>
          <p:nvPr/>
        </p:nvCxnSpPr>
        <p:spPr bwMode="auto">
          <a:xfrm rot="16200000" flipH="1">
            <a:off x="4541837" y="1179513"/>
            <a:ext cx="1020763" cy="3309938"/>
          </a:xfrm>
          <a:prstGeom prst="line">
            <a:avLst/>
          </a:prstGeom>
          <a:noFill/>
          <a:ln w="63500">
            <a:solidFill>
              <a:srgbClr val="3366FF"/>
            </a:solidFill>
            <a:round/>
            <a:headEnd/>
            <a:tailEnd/>
          </a:ln>
        </p:spPr>
      </p:cxnSp>
      <p:cxnSp>
        <p:nvCxnSpPr>
          <p:cNvPr id="29754" name="Straight Connector 130"/>
          <p:cNvCxnSpPr>
            <a:cxnSpLocks noChangeShapeType="1"/>
            <a:stCxn id="30" idx="2"/>
            <a:endCxn id="25" idx="0"/>
          </p:cNvCxnSpPr>
          <p:nvPr/>
        </p:nvCxnSpPr>
        <p:spPr bwMode="auto">
          <a:xfrm rot="5400000">
            <a:off x="3431381" y="2194719"/>
            <a:ext cx="1020763" cy="1279525"/>
          </a:xfrm>
          <a:prstGeom prst="line">
            <a:avLst/>
          </a:prstGeom>
          <a:noFill/>
          <a:ln w="63500">
            <a:solidFill>
              <a:srgbClr val="3366FF"/>
            </a:solidFill>
            <a:round/>
            <a:headEnd/>
            <a:tailEnd/>
          </a:ln>
        </p:spPr>
      </p:cxnSp>
      <p:cxnSp>
        <p:nvCxnSpPr>
          <p:cNvPr id="29755" name="Straight Connector 133"/>
          <p:cNvCxnSpPr>
            <a:cxnSpLocks noChangeShapeType="1"/>
            <a:stCxn id="30" idx="2"/>
            <a:endCxn id="26" idx="0"/>
          </p:cNvCxnSpPr>
          <p:nvPr/>
        </p:nvCxnSpPr>
        <p:spPr bwMode="auto">
          <a:xfrm rot="16200000" flipH="1">
            <a:off x="4251325" y="2654300"/>
            <a:ext cx="1020763" cy="360363"/>
          </a:xfrm>
          <a:prstGeom prst="line">
            <a:avLst/>
          </a:prstGeom>
          <a:noFill/>
          <a:ln w="63500">
            <a:solidFill>
              <a:srgbClr val="3366FF"/>
            </a:solidFill>
            <a:round/>
            <a:headEnd/>
            <a:tailEnd/>
          </a:ln>
        </p:spPr>
      </p:cxnSp>
      <p:cxnSp>
        <p:nvCxnSpPr>
          <p:cNvPr id="29756" name="Straight Connector 135"/>
          <p:cNvCxnSpPr>
            <a:cxnSpLocks noChangeShapeType="1"/>
            <a:stCxn id="30" idx="2"/>
            <a:endCxn id="46" idx="0"/>
          </p:cNvCxnSpPr>
          <p:nvPr/>
        </p:nvCxnSpPr>
        <p:spPr bwMode="auto">
          <a:xfrm rot="16200000" flipH="1">
            <a:off x="5133975" y="1771650"/>
            <a:ext cx="1020763" cy="2125663"/>
          </a:xfrm>
          <a:prstGeom prst="line">
            <a:avLst/>
          </a:prstGeom>
          <a:noFill/>
          <a:ln w="63500">
            <a:solidFill>
              <a:srgbClr val="3366FF"/>
            </a:solidFill>
            <a:round/>
            <a:headEnd/>
            <a:tailEnd/>
          </a:ln>
        </p:spPr>
      </p:cxnSp>
      <p:sp>
        <p:nvSpPr>
          <p:cNvPr id="137" name="Rectangle 136"/>
          <p:cNvSpPr>
            <a:spLocks noChangeArrowheads="1"/>
          </p:cNvSpPr>
          <p:nvPr/>
        </p:nvSpPr>
        <p:spPr bwMode="auto">
          <a:xfrm>
            <a:off x="5715000" y="1981200"/>
            <a:ext cx="454025" cy="38893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8" name="Rectangle 137"/>
          <p:cNvSpPr>
            <a:spLocks noChangeArrowheads="1"/>
          </p:cNvSpPr>
          <p:nvPr/>
        </p:nvSpPr>
        <p:spPr bwMode="auto">
          <a:xfrm>
            <a:off x="1600200" y="1981200"/>
            <a:ext cx="454025" cy="38893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9759" name="Straight Connector 141"/>
          <p:cNvCxnSpPr>
            <a:cxnSpLocks noChangeShapeType="1"/>
            <a:stCxn id="24" idx="0"/>
            <a:endCxn id="138" idx="2"/>
          </p:cNvCxnSpPr>
          <p:nvPr/>
        </p:nvCxnSpPr>
        <p:spPr bwMode="auto">
          <a:xfrm rot="5400000" flipH="1" flipV="1">
            <a:off x="1210469" y="2728119"/>
            <a:ext cx="974725" cy="258763"/>
          </a:xfrm>
          <a:prstGeom prst="line">
            <a:avLst/>
          </a:prstGeom>
          <a:noFill/>
          <a:ln w="63500">
            <a:solidFill>
              <a:srgbClr val="3366FF"/>
            </a:solidFill>
            <a:round/>
            <a:headEnd/>
            <a:tailEnd/>
          </a:ln>
        </p:spPr>
      </p:cxnSp>
      <p:cxnSp>
        <p:nvCxnSpPr>
          <p:cNvPr id="29760" name="Straight Connector 143"/>
          <p:cNvCxnSpPr>
            <a:cxnSpLocks noChangeShapeType="1"/>
            <a:stCxn id="138" idx="2"/>
            <a:endCxn id="25" idx="0"/>
          </p:cNvCxnSpPr>
          <p:nvPr/>
        </p:nvCxnSpPr>
        <p:spPr bwMode="auto">
          <a:xfrm rot="16200000" flipH="1">
            <a:off x="2077244" y="2120107"/>
            <a:ext cx="974725" cy="1474787"/>
          </a:xfrm>
          <a:prstGeom prst="line">
            <a:avLst/>
          </a:prstGeom>
          <a:noFill/>
          <a:ln w="63500">
            <a:solidFill>
              <a:srgbClr val="3366FF"/>
            </a:solidFill>
            <a:round/>
            <a:headEnd/>
            <a:tailEnd/>
          </a:ln>
        </p:spPr>
      </p:cxnSp>
      <p:cxnSp>
        <p:nvCxnSpPr>
          <p:cNvPr id="29761" name="Straight Connector 145"/>
          <p:cNvCxnSpPr>
            <a:cxnSpLocks noChangeShapeType="1"/>
            <a:stCxn id="137" idx="2"/>
            <a:endCxn id="26" idx="0"/>
          </p:cNvCxnSpPr>
          <p:nvPr/>
        </p:nvCxnSpPr>
        <p:spPr bwMode="auto">
          <a:xfrm rot="5400000">
            <a:off x="4954588" y="2357438"/>
            <a:ext cx="974725" cy="1000125"/>
          </a:xfrm>
          <a:prstGeom prst="line">
            <a:avLst/>
          </a:prstGeom>
          <a:noFill/>
          <a:ln w="63500">
            <a:solidFill>
              <a:srgbClr val="3366FF"/>
            </a:solidFill>
            <a:round/>
            <a:headEnd/>
            <a:tailEnd/>
          </a:ln>
        </p:spPr>
      </p:cxnSp>
      <p:cxnSp>
        <p:nvCxnSpPr>
          <p:cNvPr id="29762" name="Straight Connector 147"/>
          <p:cNvCxnSpPr>
            <a:cxnSpLocks noChangeShapeType="1"/>
            <a:endCxn id="46" idx="0"/>
          </p:cNvCxnSpPr>
          <p:nvPr/>
        </p:nvCxnSpPr>
        <p:spPr bwMode="auto">
          <a:xfrm rot="16200000" flipH="1">
            <a:off x="5872162" y="2509838"/>
            <a:ext cx="906463" cy="763588"/>
          </a:xfrm>
          <a:prstGeom prst="line">
            <a:avLst/>
          </a:prstGeom>
          <a:noFill/>
          <a:ln w="63500">
            <a:solidFill>
              <a:srgbClr val="3366FF"/>
            </a:solidFill>
            <a:round/>
            <a:headEnd/>
            <a:tailEnd/>
          </a:ln>
        </p:spPr>
      </p:cxnSp>
      <p:sp>
        <p:nvSpPr>
          <p:cNvPr id="29763" name="TextBox 234"/>
          <p:cNvSpPr txBox="1">
            <a:spLocks noChangeArrowheads="1"/>
          </p:cNvSpPr>
          <p:nvPr/>
        </p:nvSpPr>
        <p:spPr bwMode="auto">
          <a:xfrm>
            <a:off x="381000" y="3743325"/>
            <a:ext cx="13049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457200" eaLnBrk="1" hangingPunct="1"/>
            <a:r>
              <a:rPr lang="en-US" sz="2800" b="1">
                <a:latin typeface="Calibri" charset="0"/>
              </a:rPr>
              <a:t>10Gbps</a:t>
            </a:r>
          </a:p>
        </p:txBody>
      </p:sp>
      <p:sp>
        <p:nvSpPr>
          <p:cNvPr id="29764" name="TextBox 150"/>
          <p:cNvSpPr txBox="1">
            <a:spLocks noChangeArrowheads="1"/>
          </p:cNvSpPr>
          <p:nvPr/>
        </p:nvSpPr>
        <p:spPr bwMode="auto">
          <a:xfrm>
            <a:off x="3733800" y="3657600"/>
            <a:ext cx="6461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b="1"/>
              <a:t>…</a:t>
            </a:r>
          </a:p>
        </p:txBody>
      </p:sp>
      <p:cxnSp>
        <p:nvCxnSpPr>
          <p:cNvPr id="29765" name="Straight Connector 152"/>
          <p:cNvCxnSpPr>
            <a:cxnSpLocks noChangeShapeType="1"/>
            <a:stCxn id="44" idx="0"/>
            <a:endCxn id="26" idx="2"/>
          </p:cNvCxnSpPr>
          <p:nvPr/>
        </p:nvCxnSpPr>
        <p:spPr bwMode="auto">
          <a:xfrm rot="16200000" flipV="1">
            <a:off x="5233194" y="3442494"/>
            <a:ext cx="685800" cy="1268412"/>
          </a:xfrm>
          <a:prstGeom prst="line">
            <a:avLst/>
          </a:prstGeom>
          <a:noFill/>
          <a:ln w="63500">
            <a:solidFill>
              <a:srgbClr val="3366FF"/>
            </a:solidFill>
            <a:round/>
            <a:headEnd/>
            <a:tailEnd/>
          </a:ln>
        </p:spPr>
      </p:cxnSp>
      <p:cxnSp>
        <p:nvCxnSpPr>
          <p:cNvPr id="29766" name="Straight Connector 154"/>
          <p:cNvCxnSpPr>
            <a:cxnSpLocks noChangeShapeType="1"/>
            <a:stCxn id="44" idx="0"/>
            <a:endCxn id="46" idx="2"/>
          </p:cNvCxnSpPr>
          <p:nvPr/>
        </p:nvCxnSpPr>
        <p:spPr bwMode="auto">
          <a:xfrm rot="5400000" flipH="1" flipV="1">
            <a:off x="6115844" y="3828256"/>
            <a:ext cx="685800" cy="496888"/>
          </a:xfrm>
          <a:prstGeom prst="line">
            <a:avLst/>
          </a:prstGeom>
          <a:noFill/>
          <a:ln w="63500">
            <a:solidFill>
              <a:srgbClr val="3366FF"/>
            </a:solidFill>
            <a:round/>
            <a:headEnd/>
            <a:tailEnd/>
          </a:ln>
        </p:spPr>
      </p:cxnSp>
      <p:sp>
        <p:nvSpPr>
          <p:cNvPr id="168" name="Freeform 167"/>
          <p:cNvSpPr>
            <a:spLocks noChangeArrowheads="1"/>
          </p:cNvSpPr>
          <p:nvPr/>
        </p:nvSpPr>
        <p:spPr bwMode="auto">
          <a:xfrm>
            <a:off x="1273175" y="2276475"/>
            <a:ext cx="5143500" cy="3081338"/>
          </a:xfrm>
          <a:custGeom>
            <a:avLst/>
            <a:gdLst>
              <a:gd name="T0" fmla="*/ 704547 w 5143500"/>
              <a:gd name="T1" fmla="*/ 2857570 h 3081262"/>
              <a:gd name="T2" fmla="*/ 686405 w 5143500"/>
              <a:gd name="T3" fmla="*/ 2186268 h 3081262"/>
              <a:gd name="T4" fmla="*/ 232833 w 5143500"/>
              <a:gd name="T5" fmla="*/ 1206530 h 3081262"/>
              <a:gd name="T6" fmla="*/ 2083405 w 5143500"/>
              <a:gd name="T7" fmla="*/ 9071 h 3081262"/>
              <a:gd name="T8" fmla="*/ 3716262 w 5143500"/>
              <a:gd name="T9" fmla="*/ 1260959 h 3081262"/>
              <a:gd name="T10" fmla="*/ 4931833 w 5143500"/>
              <a:gd name="T11" fmla="*/ 2149981 h 3081262"/>
              <a:gd name="T12" fmla="*/ 4986262 w 5143500"/>
              <a:gd name="T13" fmla="*/ 2948287 h 3081262"/>
              <a:gd name="T14" fmla="*/ 5004405 w 5143500"/>
              <a:gd name="T15" fmla="*/ 2948287 h 3081262"/>
              <a:gd name="T16" fmla="*/ 5004405 w 5143500"/>
              <a:gd name="T17" fmla="*/ 2948287 h 308126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43500"/>
              <a:gd name="T28" fmla="*/ 0 h 3081262"/>
              <a:gd name="T29" fmla="*/ 5143500 w 5143500"/>
              <a:gd name="T30" fmla="*/ 3081262 h 308126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43500" h="3081262">
                <a:moveTo>
                  <a:pt x="704547" y="2857500"/>
                </a:moveTo>
                <a:cubicBezTo>
                  <a:pt x="734785" y="2659440"/>
                  <a:pt x="765024" y="2461381"/>
                  <a:pt x="686405" y="2186214"/>
                </a:cubicBezTo>
                <a:cubicBezTo>
                  <a:pt x="607786" y="1911047"/>
                  <a:pt x="0" y="1569357"/>
                  <a:pt x="232833" y="1206500"/>
                </a:cubicBezTo>
                <a:cubicBezTo>
                  <a:pt x="465666" y="843643"/>
                  <a:pt x="1502834" y="0"/>
                  <a:pt x="2083405" y="9071"/>
                </a:cubicBezTo>
                <a:cubicBezTo>
                  <a:pt x="2663976" y="18142"/>
                  <a:pt x="3241524" y="904119"/>
                  <a:pt x="3716262" y="1260928"/>
                </a:cubicBezTo>
                <a:cubicBezTo>
                  <a:pt x="4191000" y="1617738"/>
                  <a:pt x="4720166" y="1868714"/>
                  <a:pt x="4931833" y="2149928"/>
                </a:cubicBezTo>
                <a:cubicBezTo>
                  <a:pt x="5143500" y="2431142"/>
                  <a:pt x="4974167" y="2815166"/>
                  <a:pt x="4986262" y="2948214"/>
                </a:cubicBezTo>
                <a:cubicBezTo>
                  <a:pt x="4998357" y="3081262"/>
                  <a:pt x="5004405" y="2948214"/>
                  <a:pt x="5004405" y="2948214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69" name="Freeform 168"/>
          <p:cNvSpPr>
            <a:spLocks noChangeArrowheads="1"/>
          </p:cNvSpPr>
          <p:nvPr/>
        </p:nvSpPr>
        <p:spPr bwMode="auto">
          <a:xfrm>
            <a:off x="1714500" y="2195513"/>
            <a:ext cx="5357813" cy="3084512"/>
          </a:xfrm>
          <a:custGeom>
            <a:avLst/>
            <a:gdLst>
              <a:gd name="T0" fmla="*/ 208628 w 5358190"/>
              <a:gd name="T1" fmla="*/ 2975647 h 3084286"/>
              <a:gd name="T2" fmla="*/ 226770 w 5358190"/>
              <a:gd name="T3" fmla="*/ 2286169 h 3084286"/>
              <a:gd name="T4" fmla="*/ 1569247 w 5358190"/>
              <a:gd name="T5" fmla="*/ 1542257 h 3084286"/>
              <a:gd name="T6" fmla="*/ 2821016 w 5358190"/>
              <a:gd name="T7" fmla="*/ 54433 h 3084286"/>
              <a:gd name="T8" fmla="*/ 5088713 w 5358190"/>
              <a:gd name="T9" fmla="*/ 1215661 h 3084286"/>
              <a:gd name="T10" fmla="*/ 4435617 w 5358190"/>
              <a:gd name="T11" fmla="*/ 2286169 h 3084286"/>
              <a:gd name="T12" fmla="*/ 4508183 w 5358190"/>
              <a:gd name="T13" fmla="*/ 3084512 h 30842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358190"/>
              <a:gd name="T22" fmla="*/ 0 h 3084286"/>
              <a:gd name="T23" fmla="*/ 5358190 w 5358190"/>
              <a:gd name="T24" fmla="*/ 3084286 h 30842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358190" h="3084286">
                <a:moveTo>
                  <a:pt x="208643" y="2975429"/>
                </a:moveTo>
                <a:cubicBezTo>
                  <a:pt x="104321" y="2750155"/>
                  <a:pt x="0" y="2524882"/>
                  <a:pt x="226786" y="2286001"/>
                </a:cubicBezTo>
                <a:cubicBezTo>
                  <a:pt x="453572" y="2047120"/>
                  <a:pt x="1136952" y="1914073"/>
                  <a:pt x="1569357" y="1542144"/>
                </a:cubicBezTo>
                <a:cubicBezTo>
                  <a:pt x="2001762" y="1170215"/>
                  <a:pt x="2234595" y="108858"/>
                  <a:pt x="2821214" y="54429"/>
                </a:cubicBezTo>
                <a:cubicBezTo>
                  <a:pt x="3407833" y="0"/>
                  <a:pt x="4819952" y="843643"/>
                  <a:pt x="5089071" y="1215572"/>
                </a:cubicBezTo>
                <a:cubicBezTo>
                  <a:pt x="5358190" y="1587501"/>
                  <a:pt x="4532691" y="1974549"/>
                  <a:pt x="4435929" y="2286001"/>
                </a:cubicBezTo>
                <a:cubicBezTo>
                  <a:pt x="4339167" y="2597453"/>
                  <a:pt x="4508500" y="3084286"/>
                  <a:pt x="4508500" y="3084286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  <p:bldP spid="16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ECMP routing</a:t>
            </a:r>
          </a:p>
          <a:p>
            <a:r>
              <a:rPr lang="en-US" dirty="0" smtClean="0"/>
              <a:t>All-to-all traffic matrix</a:t>
            </a:r>
          </a:p>
          <a:p>
            <a:pPr lvl="1"/>
            <a:r>
              <a:rPr lang="en-US" dirty="0" smtClean="0"/>
              <a:t>Every host sends to every other host – every host link is fully utilized, network runs at 100% (both VL2 and </a:t>
            </a:r>
            <a:r>
              <a:rPr lang="en-US" dirty="0" err="1" smtClean="0"/>
              <a:t>FatTree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Many-to-one traffic: limited by the host NIC.</a:t>
            </a:r>
          </a:p>
          <a:p>
            <a:r>
              <a:rPr lang="en-US" dirty="0" smtClean="0"/>
              <a:t>Permutation traffic matrix </a:t>
            </a:r>
          </a:p>
          <a:p>
            <a:pPr lvl="1"/>
            <a:r>
              <a:rPr lang="en-US" dirty="0" smtClean="0"/>
              <a:t>Every host sends to/receives from a single other host a long running TCP connection</a:t>
            </a:r>
          </a:p>
          <a:p>
            <a:pPr lvl="1"/>
            <a:r>
              <a:rPr lang="en-US" dirty="0" smtClean="0"/>
              <a:t>Average network utilization </a:t>
            </a:r>
            <a:r>
              <a:rPr lang="en-US" dirty="0" err="1" smtClean="0"/>
              <a:t>FatTree</a:t>
            </a:r>
            <a:r>
              <a:rPr lang="en-US" dirty="0" smtClean="0"/>
              <a:t>: 40% VL2: 80%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Single-path TCP collisions reduce throughput</a:t>
            </a:r>
          </a:p>
        </p:txBody>
      </p:sp>
      <p:pic>
        <p:nvPicPr>
          <p:cNvPr id="25603" name="Picture 13" descr="fairness-tcp-ideal.eps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71600"/>
            <a:ext cx="7239000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between </a:t>
            </a:r>
            <a:r>
              <a:rPr lang="en-US" dirty="0" err="1" smtClean="0"/>
              <a:t>FatTree</a:t>
            </a:r>
            <a:r>
              <a:rPr lang="en-US" dirty="0" smtClean="0"/>
              <a:t> and VL2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630938"/>
          <a:ext cx="8229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FatTree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VL2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Full-bisection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Switches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Commodity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Top-end (20 </a:t>
                      </a:r>
                      <a:r>
                        <a:rPr lang="en-US" dirty="0" err="1" smtClean="0"/>
                        <a:t>Gige</a:t>
                      </a:r>
                      <a:r>
                        <a:rPr lang="en-US" baseline="0" dirty="0" smtClean="0"/>
                        <a:t> ports, 2 10Gige ports)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Routing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ECMP (with problems)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ECMP seems enough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Cabling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Tons of cables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Much Simpler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165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Jellyfish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 err="1" smtClean="0"/>
              <a:t>Singla</a:t>
            </a:r>
            <a:r>
              <a:rPr lang="en-US" dirty="0" smtClean="0"/>
              <a:t> et. Al, NSDI 2012]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Facebook</a:t>
            </a:r>
            <a:r>
              <a:rPr lang="en-US" dirty="0" smtClean="0"/>
              <a:t> adding capacity “daily”</a:t>
            </a:r>
          </a:p>
          <a:p>
            <a:r>
              <a:rPr lang="en-US" dirty="0" smtClean="0"/>
              <a:t>Easy to add servers, but what about the network?</a:t>
            </a:r>
          </a:p>
          <a:p>
            <a:r>
              <a:rPr lang="en-US" dirty="0" smtClean="0"/>
              <a:t>Structured topologies constrain expansion</a:t>
            </a:r>
          </a:p>
          <a:p>
            <a:pPr lvl="1"/>
            <a:r>
              <a:rPr lang="en-US" dirty="0" smtClean="0"/>
              <a:t>3k^2/4 servers for K-port Fat Tree</a:t>
            </a:r>
          </a:p>
          <a:p>
            <a:pPr lvl="1"/>
            <a:r>
              <a:rPr lang="en-US" dirty="0" smtClean="0"/>
              <a:t>24 ports – 3456 servers</a:t>
            </a:r>
          </a:p>
          <a:p>
            <a:pPr lvl="1"/>
            <a:r>
              <a:rPr lang="en-US" dirty="0" smtClean="0"/>
              <a:t>32 ports – 8192 servers</a:t>
            </a:r>
          </a:p>
          <a:p>
            <a:pPr lvl="1"/>
            <a:r>
              <a:rPr lang="en-US" dirty="0" smtClean="0"/>
              <a:t>48 ports – 27648 servers</a:t>
            </a:r>
          </a:p>
          <a:p>
            <a:r>
              <a:rPr lang="en-US" dirty="0" smtClean="0"/>
              <a:t>Workarounds: </a:t>
            </a:r>
          </a:p>
          <a:p>
            <a:pPr lvl="1"/>
            <a:r>
              <a:rPr lang="en-US" dirty="0" smtClean="0"/>
              <a:t>Leave ports free for later or oversubscribe network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Datacenter apps have </a:t>
            </a:r>
            <a:r>
              <a:rPr lang="en-US" dirty="0" smtClean="0"/>
              <a:t>dense </a:t>
            </a:r>
            <a:r>
              <a:rPr lang="en-US" dirty="0" smtClean="0"/>
              <a:t>traffic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Map-reduce jobs – shuffle phase</a:t>
            </a:r>
          </a:p>
          <a:p>
            <a:pPr lvl="1"/>
            <a:r>
              <a:rPr lang="en-US" dirty="0" err="1" smtClean="0"/>
              <a:t>Mappers</a:t>
            </a:r>
            <a:r>
              <a:rPr lang="en-US" dirty="0" smtClean="0"/>
              <a:t> finish</a:t>
            </a:r>
          </a:p>
          <a:p>
            <a:pPr lvl="1"/>
            <a:r>
              <a:rPr lang="en-US" dirty="0" smtClean="0"/>
              <a:t>Reducers must contact every </a:t>
            </a:r>
            <a:r>
              <a:rPr lang="en-US" dirty="0" err="1" smtClean="0"/>
              <a:t>mapper</a:t>
            </a:r>
            <a:r>
              <a:rPr lang="en-US" dirty="0" smtClean="0"/>
              <a:t> and download data</a:t>
            </a:r>
          </a:p>
          <a:p>
            <a:pPr lvl="1"/>
            <a:r>
              <a:rPr lang="en-US" dirty="0" smtClean="0"/>
              <a:t>All-to-all </a:t>
            </a:r>
            <a:r>
              <a:rPr lang="en-US" dirty="0" smtClean="0"/>
              <a:t>communication!</a:t>
            </a:r>
          </a:p>
          <a:p>
            <a:r>
              <a:rPr lang="en-US" dirty="0" smtClean="0"/>
              <a:t>One-to-many – scatter-gather workloads – web search, etc.</a:t>
            </a:r>
          </a:p>
          <a:p>
            <a:r>
              <a:rPr lang="en-US" dirty="0" smtClean="0"/>
              <a:t>One-to-one – </a:t>
            </a:r>
            <a:r>
              <a:rPr lang="en-US" dirty="0" err="1" smtClean="0"/>
              <a:t>filesystem</a:t>
            </a:r>
            <a:r>
              <a:rPr lang="en-US" dirty="0" smtClean="0"/>
              <a:t> reads/writes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Jellyfish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Key Idea: forget about structure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Screen shot 2012-10-15 at 13.58.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39" y="1417638"/>
            <a:ext cx="7745341" cy="49092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Jellyfish example</a:t>
            </a:r>
            <a:endParaRPr lang="en-US" dirty="0"/>
          </a:p>
        </p:txBody>
      </p:sp>
      <p:pic>
        <p:nvPicPr>
          <p:cNvPr id="4" name="Content Placeholder 3" descr="Screen shot 2012-10-15 at 13.59.23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4667" r="-24667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Jellyfish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4L port switch connects to</a:t>
            </a:r>
          </a:p>
          <a:p>
            <a:pPr lvl="1"/>
            <a:r>
              <a:rPr lang="en-US" dirty="0" smtClean="0"/>
              <a:t>L hosts</a:t>
            </a:r>
          </a:p>
          <a:p>
            <a:pPr lvl="1"/>
            <a:r>
              <a:rPr lang="en-US" dirty="0" smtClean="0"/>
              <a:t>3L other random switches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Jellyfish</a:t>
            </a:r>
            <a:endParaRPr lang="en-US" dirty="0"/>
          </a:p>
        </p:txBody>
      </p:sp>
      <p:pic>
        <p:nvPicPr>
          <p:cNvPr id="4" name="Content Placeholder 3" descr="Screen shot 2012-10-15 at 14.21.25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629" r="-3629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Jellyfish Performance</a:t>
            </a:r>
            <a:endParaRPr lang="en-US" dirty="0"/>
          </a:p>
        </p:txBody>
      </p:sp>
      <p:pic>
        <p:nvPicPr>
          <p:cNvPr id="4" name="Content Placeholder 3" descr="Screen shot 2012-10-15 at 14.22.22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770" b="-177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Jellyfish better than </a:t>
            </a:r>
            <a:r>
              <a:rPr lang="en-US" dirty="0" err="1" smtClean="0"/>
              <a:t>FatTree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Intuition</a:t>
            </a:r>
          </a:p>
          <a:p>
            <a:pPr lvl="1"/>
            <a:r>
              <a:rPr lang="en-US" dirty="0" smtClean="0"/>
              <a:t>Say we fully utilize all available links in the network</a:t>
            </a:r>
          </a:p>
          <a:p>
            <a:pPr lvl="1"/>
            <a:r>
              <a:rPr lang="en-US" dirty="0" smtClean="0"/>
              <a:t>N – number of flows getting 1Gbps throughput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20080" y="3957738"/>
          <a:ext cx="7450627" cy="1179236"/>
        </p:xfrm>
        <a:graphic>
          <a:graphicData uri="http://schemas.openxmlformats.org/presentationml/2006/ole">
            <p:oleObj spid="_x0000_s59394" name="Equation" r:id="rId3" imgW="3530600" imgH="558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Jellyfish has smaller mean path length</a:t>
            </a:r>
            <a:endParaRPr lang="en-US" dirty="0"/>
          </a:p>
        </p:txBody>
      </p:sp>
      <p:pic>
        <p:nvPicPr>
          <p:cNvPr id="4" name="Content Placeholder 3" descr="Screen shot 2012-10-15 at 14.27.44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177" r="-3177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in Jellyfish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ECMP still work?</a:t>
            </a:r>
          </a:p>
          <a:p>
            <a:r>
              <a:rPr lang="en-US" dirty="0" smtClean="0"/>
              <a:t>Use K-shortest paths instead </a:t>
            </a:r>
          </a:p>
          <a:p>
            <a:pPr lvl="1"/>
            <a:r>
              <a:rPr lang="en-US" dirty="0" smtClean="0"/>
              <a:t>Much more difficult to implement!</a:t>
            </a:r>
          </a:p>
          <a:p>
            <a:pPr lvl="1"/>
            <a:r>
              <a:rPr lang="en-US" dirty="0" err="1" smtClean="0"/>
              <a:t>OpenFlow</a:t>
            </a:r>
            <a:r>
              <a:rPr lang="en-US" dirty="0" smtClean="0"/>
              <a:t> (next week), Spain, MPLS-TE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433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Thinking differently: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err="1" smtClean="0"/>
              <a:t>BCube</a:t>
            </a:r>
            <a:r>
              <a:rPr lang="en-US" dirty="0" smtClean="0"/>
              <a:t> datacenter network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Bcube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Key Idea</a:t>
            </a:r>
            <a:r>
              <a:rPr lang="en-US" dirty="0" smtClean="0"/>
              <a:t>: Have servers </a:t>
            </a:r>
            <a:r>
              <a:rPr lang="en-US" b="1" dirty="0" smtClean="0"/>
              <a:t>forward</a:t>
            </a:r>
            <a:r>
              <a:rPr lang="en-US" dirty="0" smtClean="0"/>
              <a:t> packets on behalf of other servers</a:t>
            </a:r>
          </a:p>
          <a:p>
            <a:r>
              <a:rPr lang="en-US" dirty="0" smtClean="0"/>
              <a:t>We can use very cheap, dumb switches</a:t>
            </a:r>
          </a:p>
          <a:p>
            <a:r>
              <a:rPr lang="en-US" dirty="0" err="1" smtClean="0"/>
              <a:t>Bcube</a:t>
            </a:r>
            <a:r>
              <a:rPr lang="en-US" dirty="0" smtClean="0"/>
              <a:t> (</a:t>
            </a:r>
            <a:r>
              <a:rPr lang="en-US" dirty="0" err="1" smtClean="0"/>
              <a:t>n,k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n</a:t>
            </a:r>
            <a:r>
              <a:rPr lang="en-US" dirty="0" smtClean="0"/>
              <a:t>-port switches and k+1 </a:t>
            </a:r>
            <a:r>
              <a:rPr lang="en-US" b="1" dirty="0" smtClean="0"/>
              <a:t>levels</a:t>
            </a:r>
          </a:p>
          <a:p>
            <a:pPr lvl="1"/>
            <a:r>
              <a:rPr lang="en-US" dirty="0" smtClean="0"/>
              <a:t>Each server has </a:t>
            </a:r>
            <a:r>
              <a:rPr lang="en-US" b="1" dirty="0" smtClean="0"/>
              <a:t>k+1 </a:t>
            </a:r>
            <a:r>
              <a:rPr lang="en-US" dirty="0" smtClean="0"/>
              <a:t>ports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Flexibility is Important in Data Centers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1964450"/>
            <a:ext cx="8489950" cy="38798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Apps distributed across </a:t>
            </a:r>
            <a:r>
              <a:rPr lang="en-US" b="1" dirty="0"/>
              <a:t>thousands </a:t>
            </a:r>
            <a:r>
              <a:rPr lang="en-US" dirty="0"/>
              <a:t>of machines.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Flexibility</a:t>
            </a:r>
            <a:r>
              <a:rPr lang="en-US" dirty="0"/>
              <a:t>: want any machine to be able to play any role.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dirty="0"/>
              <a:t>But: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Traditional data center topologies are tree based.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Don’t cope well with non-local traffic patterns.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ounded Rectangle 156"/>
          <p:cNvSpPr>
            <a:spLocks noChangeArrowheads="1"/>
          </p:cNvSpPr>
          <p:nvPr/>
        </p:nvSpPr>
        <p:spPr bwMode="auto">
          <a:xfrm>
            <a:off x="1066800" y="4953000"/>
            <a:ext cx="1676400" cy="381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4A7EBB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750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dirty="0" err="1" smtClean="0"/>
              <a:t>BCube</a:t>
            </a:r>
            <a:r>
              <a:rPr lang="en-US" dirty="0" smtClean="0"/>
              <a:t> Topology </a:t>
            </a:r>
            <a:r>
              <a:rPr lang="en-US" sz="2400" dirty="0" smtClean="0">
                <a:latin typeface="Gill Sans Light" charset="0"/>
              </a:rPr>
              <a:t>[</a:t>
            </a:r>
            <a:r>
              <a:rPr lang="en-US" sz="2400" dirty="0" err="1" smtClean="0">
                <a:latin typeface="Gill Sans Light" charset="0"/>
              </a:rPr>
              <a:t>Guo</a:t>
            </a:r>
            <a:r>
              <a:rPr lang="en-US" sz="2400" dirty="0" smtClean="0">
                <a:latin typeface="Gill Sans Light" charset="0"/>
              </a:rPr>
              <a:t> et al, </a:t>
            </a:r>
            <a:r>
              <a:rPr lang="en-US" sz="2400" dirty="0" err="1" smtClean="0">
                <a:latin typeface="Gill Sans Light" charset="0"/>
              </a:rPr>
              <a:t>Sigcomm</a:t>
            </a:r>
            <a:r>
              <a:rPr lang="en-US" sz="2400" dirty="0" smtClean="0">
                <a:latin typeface="Gill Sans Light" charset="0"/>
              </a:rPr>
              <a:t> 2009]</a:t>
            </a:r>
            <a:endParaRPr lang="en-US" dirty="0" smtClean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722438" y="3810000"/>
            <a:ext cx="454025" cy="38893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2065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5875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685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3495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1775" name="Straight Connector 91"/>
          <p:cNvCxnSpPr>
            <a:cxnSpLocks noChangeShapeType="1"/>
            <a:stCxn id="20" idx="0"/>
            <a:endCxn id="11" idx="2"/>
          </p:cNvCxnSpPr>
          <p:nvPr/>
        </p:nvCxnSpPr>
        <p:spPr bwMode="auto">
          <a:xfrm rot="5400000" flipH="1" flipV="1">
            <a:off x="1238250" y="4325938"/>
            <a:ext cx="838200" cy="584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76" name="Straight Connector 93"/>
          <p:cNvCxnSpPr>
            <a:cxnSpLocks noChangeShapeType="1"/>
            <a:stCxn id="21" idx="0"/>
            <a:endCxn id="11" idx="2"/>
          </p:cNvCxnSpPr>
          <p:nvPr/>
        </p:nvCxnSpPr>
        <p:spPr bwMode="auto">
          <a:xfrm rot="5400000" flipH="1" flipV="1">
            <a:off x="1428750" y="4516438"/>
            <a:ext cx="838200" cy="203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77" name="Straight Connector 95"/>
          <p:cNvCxnSpPr>
            <a:cxnSpLocks noChangeShapeType="1"/>
            <a:stCxn id="24" idx="0"/>
            <a:endCxn id="11" idx="2"/>
          </p:cNvCxnSpPr>
          <p:nvPr/>
        </p:nvCxnSpPr>
        <p:spPr bwMode="auto">
          <a:xfrm rot="16200000" flipV="1">
            <a:off x="1619250" y="4529138"/>
            <a:ext cx="838200" cy="177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78" name="Straight Connector 97"/>
          <p:cNvCxnSpPr>
            <a:cxnSpLocks noChangeShapeType="1"/>
            <a:stCxn id="25" idx="0"/>
            <a:endCxn id="11" idx="2"/>
          </p:cNvCxnSpPr>
          <p:nvPr/>
        </p:nvCxnSpPr>
        <p:spPr bwMode="auto">
          <a:xfrm rot="16200000" flipV="1">
            <a:off x="1809750" y="4338638"/>
            <a:ext cx="838200" cy="558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31807" name="TextBox 155"/>
          <p:cNvSpPr txBox="1">
            <a:spLocks noChangeArrowheads="1"/>
          </p:cNvSpPr>
          <p:nvPr/>
        </p:nvSpPr>
        <p:spPr bwMode="auto">
          <a:xfrm>
            <a:off x="3429000" y="1752600"/>
            <a:ext cx="12744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BCube</a:t>
            </a:r>
            <a:r>
              <a:rPr lang="en-US" dirty="0"/>
              <a:t> (</a:t>
            </a:r>
            <a:r>
              <a:rPr lang="en-US" dirty="0" smtClean="0"/>
              <a:t>4,0)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ounded Rectangle 159"/>
          <p:cNvSpPr>
            <a:spLocks noChangeArrowheads="1"/>
          </p:cNvSpPr>
          <p:nvPr/>
        </p:nvSpPr>
        <p:spPr bwMode="auto">
          <a:xfrm>
            <a:off x="6324600" y="4953000"/>
            <a:ext cx="1676400" cy="381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4A7EBB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9" name="Rounded Rectangle 158"/>
          <p:cNvSpPr>
            <a:spLocks noChangeArrowheads="1"/>
          </p:cNvSpPr>
          <p:nvPr/>
        </p:nvSpPr>
        <p:spPr bwMode="auto">
          <a:xfrm>
            <a:off x="4572000" y="4953000"/>
            <a:ext cx="1676400" cy="381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4A7EBB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8" name="Rounded Rectangle 157"/>
          <p:cNvSpPr>
            <a:spLocks noChangeArrowheads="1"/>
          </p:cNvSpPr>
          <p:nvPr/>
        </p:nvSpPr>
        <p:spPr bwMode="auto">
          <a:xfrm>
            <a:off x="2819400" y="4953000"/>
            <a:ext cx="1676400" cy="381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4A7EBB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7" name="Rounded Rectangle 156"/>
          <p:cNvSpPr>
            <a:spLocks noChangeArrowheads="1"/>
          </p:cNvSpPr>
          <p:nvPr/>
        </p:nvSpPr>
        <p:spPr bwMode="auto">
          <a:xfrm>
            <a:off x="1066800" y="4953000"/>
            <a:ext cx="1676400" cy="381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4A7EBB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750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dirty="0" err="1" smtClean="0"/>
              <a:t>BCube</a:t>
            </a:r>
            <a:r>
              <a:rPr lang="en-US" dirty="0" smtClean="0"/>
              <a:t> Topology </a:t>
            </a:r>
            <a:r>
              <a:rPr lang="en-US" sz="2400" dirty="0" smtClean="0">
                <a:latin typeface="Gill Sans Light" charset="0"/>
              </a:rPr>
              <a:t>[</a:t>
            </a:r>
            <a:r>
              <a:rPr lang="en-US" sz="2400" dirty="0" err="1" smtClean="0">
                <a:latin typeface="Gill Sans Light" charset="0"/>
              </a:rPr>
              <a:t>Guo</a:t>
            </a:r>
            <a:r>
              <a:rPr lang="en-US" sz="2400" dirty="0" smtClean="0">
                <a:latin typeface="Gill Sans Light" charset="0"/>
              </a:rPr>
              <a:t> et al, </a:t>
            </a:r>
            <a:r>
              <a:rPr lang="en-US" sz="2400" dirty="0" err="1" smtClean="0">
                <a:latin typeface="Gill Sans Light" charset="0"/>
              </a:rPr>
              <a:t>Sigcomm</a:t>
            </a:r>
            <a:r>
              <a:rPr lang="en-US" sz="2400" dirty="0" smtClean="0">
                <a:latin typeface="Gill Sans Light" charset="0"/>
              </a:rPr>
              <a:t> 2009]</a:t>
            </a:r>
            <a:endParaRPr lang="en-US" dirty="0" smtClean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722438" y="3810000"/>
            <a:ext cx="454025" cy="38893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455988" y="3810000"/>
            <a:ext cx="454025" cy="38893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095875" y="3810000"/>
            <a:ext cx="452438" cy="38893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861175" y="3810000"/>
            <a:ext cx="454025" cy="38893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2065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5875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685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3495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29718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33528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37338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41148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46355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50165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53975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57785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63881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67691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71501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75311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1775" name="Straight Connector 91"/>
          <p:cNvCxnSpPr>
            <a:cxnSpLocks noChangeShapeType="1"/>
            <a:stCxn id="20" idx="0"/>
            <a:endCxn id="11" idx="2"/>
          </p:cNvCxnSpPr>
          <p:nvPr/>
        </p:nvCxnSpPr>
        <p:spPr bwMode="auto">
          <a:xfrm rot="5400000" flipH="1" flipV="1">
            <a:off x="1238250" y="4325938"/>
            <a:ext cx="838200" cy="584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76" name="Straight Connector 93"/>
          <p:cNvCxnSpPr>
            <a:cxnSpLocks noChangeShapeType="1"/>
            <a:stCxn id="21" idx="0"/>
            <a:endCxn id="11" idx="2"/>
          </p:cNvCxnSpPr>
          <p:nvPr/>
        </p:nvCxnSpPr>
        <p:spPr bwMode="auto">
          <a:xfrm rot="5400000" flipH="1" flipV="1">
            <a:off x="1428750" y="4516438"/>
            <a:ext cx="838200" cy="203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77" name="Straight Connector 95"/>
          <p:cNvCxnSpPr>
            <a:cxnSpLocks noChangeShapeType="1"/>
            <a:stCxn id="24" idx="0"/>
            <a:endCxn id="11" idx="2"/>
          </p:cNvCxnSpPr>
          <p:nvPr/>
        </p:nvCxnSpPr>
        <p:spPr bwMode="auto">
          <a:xfrm rot="16200000" flipV="1">
            <a:off x="1619250" y="4529138"/>
            <a:ext cx="838200" cy="177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78" name="Straight Connector 97"/>
          <p:cNvCxnSpPr>
            <a:cxnSpLocks noChangeShapeType="1"/>
            <a:stCxn id="25" idx="0"/>
            <a:endCxn id="11" idx="2"/>
          </p:cNvCxnSpPr>
          <p:nvPr/>
        </p:nvCxnSpPr>
        <p:spPr bwMode="auto">
          <a:xfrm rot="16200000" flipV="1">
            <a:off x="1809750" y="4338638"/>
            <a:ext cx="838200" cy="558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79" name="Straight Connector 99"/>
          <p:cNvCxnSpPr>
            <a:cxnSpLocks noChangeShapeType="1"/>
            <a:stCxn id="77" idx="0"/>
            <a:endCxn id="12" idx="2"/>
          </p:cNvCxnSpPr>
          <p:nvPr/>
        </p:nvCxnSpPr>
        <p:spPr bwMode="auto">
          <a:xfrm rot="5400000" flipH="1" flipV="1">
            <a:off x="2987675" y="4341813"/>
            <a:ext cx="838200" cy="5524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80" name="Straight Connector 101"/>
          <p:cNvCxnSpPr>
            <a:cxnSpLocks noChangeShapeType="1"/>
            <a:stCxn id="78" idx="0"/>
            <a:endCxn id="12" idx="2"/>
          </p:cNvCxnSpPr>
          <p:nvPr/>
        </p:nvCxnSpPr>
        <p:spPr bwMode="auto">
          <a:xfrm rot="5400000" flipH="1" flipV="1">
            <a:off x="3178175" y="4532313"/>
            <a:ext cx="838200" cy="1714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81" name="Straight Connector 103"/>
          <p:cNvCxnSpPr>
            <a:cxnSpLocks noChangeShapeType="1"/>
            <a:stCxn id="79" idx="0"/>
            <a:endCxn id="12" idx="2"/>
          </p:cNvCxnSpPr>
          <p:nvPr/>
        </p:nvCxnSpPr>
        <p:spPr bwMode="auto">
          <a:xfrm rot="16200000" flipV="1">
            <a:off x="3368675" y="4513263"/>
            <a:ext cx="838200" cy="2095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82" name="Straight Connector 105"/>
          <p:cNvCxnSpPr>
            <a:cxnSpLocks noChangeShapeType="1"/>
            <a:stCxn id="80" idx="0"/>
            <a:endCxn id="12" idx="2"/>
          </p:cNvCxnSpPr>
          <p:nvPr/>
        </p:nvCxnSpPr>
        <p:spPr bwMode="auto">
          <a:xfrm rot="16200000" flipV="1">
            <a:off x="3559175" y="4322763"/>
            <a:ext cx="838200" cy="5905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83" name="Straight Connector 108"/>
          <p:cNvCxnSpPr>
            <a:cxnSpLocks noChangeShapeType="1"/>
            <a:stCxn id="81" idx="0"/>
            <a:endCxn id="13" idx="2"/>
          </p:cNvCxnSpPr>
          <p:nvPr/>
        </p:nvCxnSpPr>
        <p:spPr bwMode="auto">
          <a:xfrm rot="5400000" flipH="1" flipV="1">
            <a:off x="4638675" y="4354513"/>
            <a:ext cx="838200" cy="5270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84" name="Straight Connector 110"/>
          <p:cNvCxnSpPr>
            <a:cxnSpLocks noChangeShapeType="1"/>
            <a:stCxn id="82" idx="0"/>
            <a:endCxn id="13" idx="2"/>
          </p:cNvCxnSpPr>
          <p:nvPr/>
        </p:nvCxnSpPr>
        <p:spPr bwMode="auto">
          <a:xfrm rot="5400000" flipH="1" flipV="1">
            <a:off x="4829175" y="4545013"/>
            <a:ext cx="838200" cy="1460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85" name="Straight Connector 112"/>
          <p:cNvCxnSpPr>
            <a:cxnSpLocks noChangeShapeType="1"/>
            <a:stCxn id="83" idx="0"/>
            <a:endCxn id="13" idx="2"/>
          </p:cNvCxnSpPr>
          <p:nvPr/>
        </p:nvCxnSpPr>
        <p:spPr bwMode="auto">
          <a:xfrm rot="16200000" flipV="1">
            <a:off x="5020469" y="4501357"/>
            <a:ext cx="838200" cy="23336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86" name="Straight Connector 114"/>
          <p:cNvCxnSpPr>
            <a:cxnSpLocks noChangeShapeType="1"/>
            <a:stCxn id="84" idx="0"/>
            <a:endCxn id="13" idx="2"/>
          </p:cNvCxnSpPr>
          <p:nvPr/>
        </p:nvCxnSpPr>
        <p:spPr bwMode="auto">
          <a:xfrm rot="16200000" flipV="1">
            <a:off x="5210969" y="4310857"/>
            <a:ext cx="838200" cy="61436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87" name="Straight Connector 116"/>
          <p:cNvCxnSpPr>
            <a:cxnSpLocks noChangeShapeType="1"/>
            <a:stCxn id="85" idx="0"/>
            <a:endCxn id="18" idx="2"/>
          </p:cNvCxnSpPr>
          <p:nvPr/>
        </p:nvCxnSpPr>
        <p:spPr bwMode="auto">
          <a:xfrm rot="5400000" flipH="1" flipV="1">
            <a:off x="6398419" y="4347369"/>
            <a:ext cx="838200" cy="54133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88" name="Straight Connector 118"/>
          <p:cNvCxnSpPr>
            <a:cxnSpLocks noChangeShapeType="1"/>
            <a:stCxn id="86" idx="0"/>
            <a:endCxn id="18" idx="2"/>
          </p:cNvCxnSpPr>
          <p:nvPr/>
        </p:nvCxnSpPr>
        <p:spPr bwMode="auto">
          <a:xfrm rot="5400000" flipH="1" flipV="1">
            <a:off x="6588919" y="4537869"/>
            <a:ext cx="838200" cy="16033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89" name="Straight Connector 120"/>
          <p:cNvCxnSpPr>
            <a:cxnSpLocks noChangeShapeType="1"/>
            <a:stCxn id="87" idx="0"/>
            <a:endCxn id="18" idx="2"/>
          </p:cNvCxnSpPr>
          <p:nvPr/>
        </p:nvCxnSpPr>
        <p:spPr bwMode="auto">
          <a:xfrm rot="16200000" flipV="1">
            <a:off x="6779419" y="4507707"/>
            <a:ext cx="838200" cy="22066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90" name="Straight Connector 122"/>
          <p:cNvCxnSpPr>
            <a:cxnSpLocks noChangeShapeType="1"/>
            <a:stCxn id="88" idx="0"/>
            <a:endCxn id="18" idx="2"/>
          </p:cNvCxnSpPr>
          <p:nvPr/>
        </p:nvCxnSpPr>
        <p:spPr bwMode="auto">
          <a:xfrm rot="16200000" flipV="1">
            <a:off x="6969919" y="4317207"/>
            <a:ext cx="838200" cy="60166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31807" name="TextBox 155"/>
          <p:cNvSpPr txBox="1">
            <a:spLocks noChangeArrowheads="1"/>
          </p:cNvSpPr>
          <p:nvPr/>
        </p:nvSpPr>
        <p:spPr bwMode="auto">
          <a:xfrm>
            <a:off x="3429000" y="1752600"/>
            <a:ext cx="1844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BCube (4,1)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ounded Rectangle 159"/>
          <p:cNvSpPr>
            <a:spLocks noChangeArrowheads="1"/>
          </p:cNvSpPr>
          <p:nvPr/>
        </p:nvSpPr>
        <p:spPr bwMode="auto">
          <a:xfrm>
            <a:off x="6324600" y="4953000"/>
            <a:ext cx="1676400" cy="381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4A7EBB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9" name="Rounded Rectangle 158"/>
          <p:cNvSpPr>
            <a:spLocks noChangeArrowheads="1"/>
          </p:cNvSpPr>
          <p:nvPr/>
        </p:nvSpPr>
        <p:spPr bwMode="auto">
          <a:xfrm>
            <a:off x="4572000" y="4953000"/>
            <a:ext cx="1676400" cy="381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4A7EBB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8" name="Rounded Rectangle 157"/>
          <p:cNvSpPr>
            <a:spLocks noChangeArrowheads="1"/>
          </p:cNvSpPr>
          <p:nvPr/>
        </p:nvSpPr>
        <p:spPr bwMode="auto">
          <a:xfrm>
            <a:off x="2819400" y="4953000"/>
            <a:ext cx="1676400" cy="381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4A7EBB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7" name="Rounded Rectangle 156"/>
          <p:cNvSpPr>
            <a:spLocks noChangeArrowheads="1"/>
          </p:cNvSpPr>
          <p:nvPr/>
        </p:nvSpPr>
        <p:spPr bwMode="auto">
          <a:xfrm>
            <a:off x="1066800" y="4953000"/>
            <a:ext cx="1676400" cy="381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4A7EBB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750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dirty="0" err="1" smtClean="0"/>
              <a:t>BCube</a:t>
            </a:r>
            <a:r>
              <a:rPr lang="en-US" dirty="0" smtClean="0"/>
              <a:t> Topology </a:t>
            </a:r>
            <a:r>
              <a:rPr lang="en-US" sz="2400" dirty="0" smtClean="0">
                <a:latin typeface="Gill Sans Light" charset="0"/>
              </a:rPr>
              <a:t>[</a:t>
            </a:r>
            <a:r>
              <a:rPr lang="en-US" sz="2400" dirty="0" err="1" smtClean="0">
                <a:latin typeface="Gill Sans Light" charset="0"/>
              </a:rPr>
              <a:t>Guo</a:t>
            </a:r>
            <a:r>
              <a:rPr lang="en-US" sz="2400" dirty="0" smtClean="0">
                <a:latin typeface="Gill Sans Light" charset="0"/>
              </a:rPr>
              <a:t> et al, </a:t>
            </a:r>
            <a:r>
              <a:rPr lang="en-US" sz="2400" dirty="0" err="1" smtClean="0">
                <a:latin typeface="Gill Sans Light" charset="0"/>
              </a:rPr>
              <a:t>Sigcomm</a:t>
            </a:r>
            <a:r>
              <a:rPr lang="en-US" sz="2400" dirty="0" smtClean="0">
                <a:latin typeface="Gill Sans Light" charset="0"/>
              </a:rPr>
              <a:t> 2009]</a:t>
            </a:r>
            <a:endParaRPr lang="en-US" dirty="0" smtClean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722438" y="3810000"/>
            <a:ext cx="454025" cy="38893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455988" y="3810000"/>
            <a:ext cx="454025" cy="38893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095875" y="3810000"/>
            <a:ext cx="452438" cy="38893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861175" y="3810000"/>
            <a:ext cx="454025" cy="38893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2065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5875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685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3495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1752600" y="2667000"/>
            <a:ext cx="454025" cy="38893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29718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33528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37338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41148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46355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50165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53975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57785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63881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67691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71501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75311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1775" name="Straight Connector 91"/>
          <p:cNvCxnSpPr>
            <a:cxnSpLocks noChangeShapeType="1"/>
            <a:stCxn id="20" idx="0"/>
            <a:endCxn id="11" idx="2"/>
          </p:cNvCxnSpPr>
          <p:nvPr/>
        </p:nvCxnSpPr>
        <p:spPr bwMode="auto">
          <a:xfrm rot="5400000" flipH="1" flipV="1">
            <a:off x="1238250" y="4325938"/>
            <a:ext cx="838200" cy="584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76" name="Straight Connector 93"/>
          <p:cNvCxnSpPr>
            <a:cxnSpLocks noChangeShapeType="1"/>
            <a:stCxn id="21" idx="0"/>
            <a:endCxn id="11" idx="2"/>
          </p:cNvCxnSpPr>
          <p:nvPr/>
        </p:nvCxnSpPr>
        <p:spPr bwMode="auto">
          <a:xfrm rot="5400000" flipH="1" flipV="1">
            <a:off x="1428750" y="4516438"/>
            <a:ext cx="838200" cy="203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77" name="Straight Connector 95"/>
          <p:cNvCxnSpPr>
            <a:cxnSpLocks noChangeShapeType="1"/>
            <a:stCxn id="24" idx="0"/>
            <a:endCxn id="11" idx="2"/>
          </p:cNvCxnSpPr>
          <p:nvPr/>
        </p:nvCxnSpPr>
        <p:spPr bwMode="auto">
          <a:xfrm rot="16200000" flipV="1">
            <a:off x="1619250" y="4529138"/>
            <a:ext cx="838200" cy="177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78" name="Straight Connector 97"/>
          <p:cNvCxnSpPr>
            <a:cxnSpLocks noChangeShapeType="1"/>
            <a:stCxn id="25" idx="0"/>
            <a:endCxn id="11" idx="2"/>
          </p:cNvCxnSpPr>
          <p:nvPr/>
        </p:nvCxnSpPr>
        <p:spPr bwMode="auto">
          <a:xfrm rot="16200000" flipV="1">
            <a:off x="1809750" y="4338638"/>
            <a:ext cx="838200" cy="558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79" name="Straight Connector 99"/>
          <p:cNvCxnSpPr>
            <a:cxnSpLocks noChangeShapeType="1"/>
            <a:stCxn id="77" idx="0"/>
            <a:endCxn id="12" idx="2"/>
          </p:cNvCxnSpPr>
          <p:nvPr/>
        </p:nvCxnSpPr>
        <p:spPr bwMode="auto">
          <a:xfrm rot="5400000" flipH="1" flipV="1">
            <a:off x="2987675" y="4341813"/>
            <a:ext cx="838200" cy="5524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80" name="Straight Connector 101"/>
          <p:cNvCxnSpPr>
            <a:cxnSpLocks noChangeShapeType="1"/>
            <a:stCxn id="78" idx="0"/>
            <a:endCxn id="12" idx="2"/>
          </p:cNvCxnSpPr>
          <p:nvPr/>
        </p:nvCxnSpPr>
        <p:spPr bwMode="auto">
          <a:xfrm rot="5400000" flipH="1" flipV="1">
            <a:off x="3178175" y="4532313"/>
            <a:ext cx="838200" cy="1714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81" name="Straight Connector 103"/>
          <p:cNvCxnSpPr>
            <a:cxnSpLocks noChangeShapeType="1"/>
            <a:stCxn id="79" idx="0"/>
            <a:endCxn id="12" idx="2"/>
          </p:cNvCxnSpPr>
          <p:nvPr/>
        </p:nvCxnSpPr>
        <p:spPr bwMode="auto">
          <a:xfrm rot="16200000" flipV="1">
            <a:off x="3368675" y="4513263"/>
            <a:ext cx="838200" cy="2095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82" name="Straight Connector 105"/>
          <p:cNvCxnSpPr>
            <a:cxnSpLocks noChangeShapeType="1"/>
            <a:stCxn id="80" idx="0"/>
            <a:endCxn id="12" idx="2"/>
          </p:cNvCxnSpPr>
          <p:nvPr/>
        </p:nvCxnSpPr>
        <p:spPr bwMode="auto">
          <a:xfrm rot="16200000" flipV="1">
            <a:off x="3559175" y="4322763"/>
            <a:ext cx="838200" cy="5905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83" name="Straight Connector 108"/>
          <p:cNvCxnSpPr>
            <a:cxnSpLocks noChangeShapeType="1"/>
            <a:stCxn id="81" idx="0"/>
            <a:endCxn id="13" idx="2"/>
          </p:cNvCxnSpPr>
          <p:nvPr/>
        </p:nvCxnSpPr>
        <p:spPr bwMode="auto">
          <a:xfrm rot="5400000" flipH="1" flipV="1">
            <a:off x="4638675" y="4354513"/>
            <a:ext cx="838200" cy="5270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84" name="Straight Connector 110"/>
          <p:cNvCxnSpPr>
            <a:cxnSpLocks noChangeShapeType="1"/>
            <a:stCxn id="82" idx="0"/>
            <a:endCxn id="13" idx="2"/>
          </p:cNvCxnSpPr>
          <p:nvPr/>
        </p:nvCxnSpPr>
        <p:spPr bwMode="auto">
          <a:xfrm rot="5400000" flipH="1" flipV="1">
            <a:off x="4829175" y="4545013"/>
            <a:ext cx="838200" cy="1460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85" name="Straight Connector 112"/>
          <p:cNvCxnSpPr>
            <a:cxnSpLocks noChangeShapeType="1"/>
            <a:stCxn id="83" idx="0"/>
            <a:endCxn id="13" idx="2"/>
          </p:cNvCxnSpPr>
          <p:nvPr/>
        </p:nvCxnSpPr>
        <p:spPr bwMode="auto">
          <a:xfrm rot="16200000" flipV="1">
            <a:off x="5020469" y="4501357"/>
            <a:ext cx="838200" cy="23336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86" name="Straight Connector 114"/>
          <p:cNvCxnSpPr>
            <a:cxnSpLocks noChangeShapeType="1"/>
            <a:stCxn id="84" idx="0"/>
            <a:endCxn id="13" idx="2"/>
          </p:cNvCxnSpPr>
          <p:nvPr/>
        </p:nvCxnSpPr>
        <p:spPr bwMode="auto">
          <a:xfrm rot="16200000" flipV="1">
            <a:off x="5210969" y="4310857"/>
            <a:ext cx="838200" cy="61436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87" name="Straight Connector 116"/>
          <p:cNvCxnSpPr>
            <a:cxnSpLocks noChangeShapeType="1"/>
            <a:stCxn id="85" idx="0"/>
            <a:endCxn id="18" idx="2"/>
          </p:cNvCxnSpPr>
          <p:nvPr/>
        </p:nvCxnSpPr>
        <p:spPr bwMode="auto">
          <a:xfrm rot="5400000" flipH="1" flipV="1">
            <a:off x="6398419" y="4347369"/>
            <a:ext cx="838200" cy="54133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88" name="Straight Connector 118"/>
          <p:cNvCxnSpPr>
            <a:cxnSpLocks noChangeShapeType="1"/>
            <a:stCxn id="86" idx="0"/>
            <a:endCxn id="18" idx="2"/>
          </p:cNvCxnSpPr>
          <p:nvPr/>
        </p:nvCxnSpPr>
        <p:spPr bwMode="auto">
          <a:xfrm rot="5400000" flipH="1" flipV="1">
            <a:off x="6588919" y="4537869"/>
            <a:ext cx="838200" cy="16033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89" name="Straight Connector 120"/>
          <p:cNvCxnSpPr>
            <a:cxnSpLocks noChangeShapeType="1"/>
            <a:stCxn id="87" idx="0"/>
            <a:endCxn id="18" idx="2"/>
          </p:cNvCxnSpPr>
          <p:nvPr/>
        </p:nvCxnSpPr>
        <p:spPr bwMode="auto">
          <a:xfrm rot="16200000" flipV="1">
            <a:off x="6779419" y="4507707"/>
            <a:ext cx="838200" cy="22066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90" name="Straight Connector 122"/>
          <p:cNvCxnSpPr>
            <a:cxnSpLocks noChangeShapeType="1"/>
            <a:stCxn id="88" idx="0"/>
            <a:endCxn id="18" idx="2"/>
          </p:cNvCxnSpPr>
          <p:nvPr/>
        </p:nvCxnSpPr>
        <p:spPr bwMode="auto">
          <a:xfrm rot="16200000" flipV="1">
            <a:off x="6969919" y="4317207"/>
            <a:ext cx="838200" cy="60166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91" name="Straight Connector 124"/>
          <p:cNvCxnSpPr>
            <a:cxnSpLocks noChangeShapeType="1"/>
            <a:stCxn id="20" idx="0"/>
            <a:endCxn id="64" idx="2"/>
          </p:cNvCxnSpPr>
          <p:nvPr/>
        </p:nvCxnSpPr>
        <p:spPr bwMode="auto">
          <a:xfrm rot="5400000" flipH="1" flipV="1">
            <a:off x="681832" y="3739356"/>
            <a:ext cx="1981200" cy="61436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92" name="Straight Connector 126"/>
          <p:cNvCxnSpPr>
            <a:cxnSpLocks noChangeShapeType="1"/>
            <a:stCxn id="64" idx="2"/>
            <a:endCxn id="77" idx="0"/>
          </p:cNvCxnSpPr>
          <p:nvPr/>
        </p:nvCxnSpPr>
        <p:spPr bwMode="auto">
          <a:xfrm rot="16200000" flipH="1">
            <a:off x="1564482" y="3471069"/>
            <a:ext cx="1981200" cy="115093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93" name="Straight Connector 128"/>
          <p:cNvCxnSpPr>
            <a:cxnSpLocks noChangeShapeType="1"/>
            <a:stCxn id="64" idx="2"/>
            <a:endCxn id="81" idx="0"/>
          </p:cNvCxnSpPr>
          <p:nvPr/>
        </p:nvCxnSpPr>
        <p:spPr bwMode="auto">
          <a:xfrm rot="16200000" flipH="1">
            <a:off x="2396332" y="2639219"/>
            <a:ext cx="1981200" cy="281463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94" name="Straight Connector 130"/>
          <p:cNvCxnSpPr>
            <a:cxnSpLocks noChangeShapeType="1"/>
            <a:stCxn id="64" idx="2"/>
            <a:endCxn id="85" idx="0"/>
          </p:cNvCxnSpPr>
          <p:nvPr/>
        </p:nvCxnSpPr>
        <p:spPr bwMode="auto">
          <a:xfrm rot="16200000" flipH="1">
            <a:off x="3272632" y="1762919"/>
            <a:ext cx="1981200" cy="456723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31807" name="TextBox 155"/>
          <p:cNvSpPr txBox="1">
            <a:spLocks noChangeArrowheads="1"/>
          </p:cNvSpPr>
          <p:nvPr/>
        </p:nvSpPr>
        <p:spPr bwMode="auto">
          <a:xfrm>
            <a:off x="3429000" y="1752600"/>
            <a:ext cx="1844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BCube (4,1)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ounded Rectangle 159"/>
          <p:cNvSpPr>
            <a:spLocks noChangeArrowheads="1"/>
          </p:cNvSpPr>
          <p:nvPr/>
        </p:nvSpPr>
        <p:spPr bwMode="auto">
          <a:xfrm>
            <a:off x="6324600" y="4953000"/>
            <a:ext cx="1676400" cy="381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4A7EBB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9" name="Rounded Rectangle 158"/>
          <p:cNvSpPr>
            <a:spLocks noChangeArrowheads="1"/>
          </p:cNvSpPr>
          <p:nvPr/>
        </p:nvSpPr>
        <p:spPr bwMode="auto">
          <a:xfrm>
            <a:off x="4572000" y="4953000"/>
            <a:ext cx="1676400" cy="381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4A7EBB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8" name="Rounded Rectangle 157"/>
          <p:cNvSpPr>
            <a:spLocks noChangeArrowheads="1"/>
          </p:cNvSpPr>
          <p:nvPr/>
        </p:nvSpPr>
        <p:spPr bwMode="auto">
          <a:xfrm>
            <a:off x="2819400" y="4953000"/>
            <a:ext cx="1676400" cy="381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4A7EBB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7" name="Rounded Rectangle 156"/>
          <p:cNvSpPr>
            <a:spLocks noChangeArrowheads="1"/>
          </p:cNvSpPr>
          <p:nvPr/>
        </p:nvSpPr>
        <p:spPr bwMode="auto">
          <a:xfrm>
            <a:off x="1066800" y="4953000"/>
            <a:ext cx="1676400" cy="381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4A7EBB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750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dirty="0" err="1" smtClean="0"/>
              <a:t>BCube</a:t>
            </a:r>
            <a:r>
              <a:rPr lang="en-US" dirty="0" smtClean="0"/>
              <a:t> Topology </a:t>
            </a:r>
            <a:r>
              <a:rPr lang="en-US" sz="2400" dirty="0" smtClean="0">
                <a:latin typeface="Gill Sans Light" charset="0"/>
              </a:rPr>
              <a:t>[</a:t>
            </a:r>
            <a:r>
              <a:rPr lang="en-US" sz="2400" dirty="0" err="1" smtClean="0">
                <a:latin typeface="Gill Sans Light" charset="0"/>
              </a:rPr>
              <a:t>Guo</a:t>
            </a:r>
            <a:r>
              <a:rPr lang="en-US" sz="2400" dirty="0" smtClean="0">
                <a:latin typeface="Gill Sans Light" charset="0"/>
              </a:rPr>
              <a:t> et al, </a:t>
            </a:r>
            <a:r>
              <a:rPr lang="en-US" sz="2400" dirty="0" err="1" smtClean="0">
                <a:latin typeface="Gill Sans Light" charset="0"/>
              </a:rPr>
              <a:t>Sigcomm</a:t>
            </a:r>
            <a:r>
              <a:rPr lang="en-US" sz="2400" dirty="0" smtClean="0">
                <a:latin typeface="Gill Sans Light" charset="0"/>
              </a:rPr>
              <a:t> 2009]</a:t>
            </a:r>
            <a:endParaRPr lang="en-US" dirty="0" smtClean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722438" y="3810000"/>
            <a:ext cx="454025" cy="38893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455988" y="3810000"/>
            <a:ext cx="454025" cy="38893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095875" y="3810000"/>
            <a:ext cx="452438" cy="38893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429000" y="2674938"/>
            <a:ext cx="452438" cy="388937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861175" y="3810000"/>
            <a:ext cx="454025" cy="38893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2065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5875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685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3495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1752600" y="2667000"/>
            <a:ext cx="454025" cy="38893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29718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33528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37338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41148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46355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50165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53975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57785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63881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67691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71501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75311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1775" name="Straight Connector 91"/>
          <p:cNvCxnSpPr>
            <a:cxnSpLocks noChangeShapeType="1"/>
            <a:stCxn id="20" idx="0"/>
            <a:endCxn id="11" idx="2"/>
          </p:cNvCxnSpPr>
          <p:nvPr/>
        </p:nvCxnSpPr>
        <p:spPr bwMode="auto">
          <a:xfrm rot="5400000" flipH="1" flipV="1">
            <a:off x="1238250" y="4325938"/>
            <a:ext cx="838200" cy="584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76" name="Straight Connector 93"/>
          <p:cNvCxnSpPr>
            <a:cxnSpLocks noChangeShapeType="1"/>
            <a:stCxn id="21" idx="0"/>
            <a:endCxn id="11" idx="2"/>
          </p:cNvCxnSpPr>
          <p:nvPr/>
        </p:nvCxnSpPr>
        <p:spPr bwMode="auto">
          <a:xfrm rot="5400000" flipH="1" flipV="1">
            <a:off x="1428750" y="4516438"/>
            <a:ext cx="838200" cy="203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77" name="Straight Connector 95"/>
          <p:cNvCxnSpPr>
            <a:cxnSpLocks noChangeShapeType="1"/>
            <a:stCxn id="24" idx="0"/>
            <a:endCxn id="11" idx="2"/>
          </p:cNvCxnSpPr>
          <p:nvPr/>
        </p:nvCxnSpPr>
        <p:spPr bwMode="auto">
          <a:xfrm rot="16200000" flipV="1">
            <a:off x="1619250" y="4529138"/>
            <a:ext cx="838200" cy="177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78" name="Straight Connector 97"/>
          <p:cNvCxnSpPr>
            <a:cxnSpLocks noChangeShapeType="1"/>
            <a:stCxn id="25" idx="0"/>
            <a:endCxn id="11" idx="2"/>
          </p:cNvCxnSpPr>
          <p:nvPr/>
        </p:nvCxnSpPr>
        <p:spPr bwMode="auto">
          <a:xfrm rot="16200000" flipV="1">
            <a:off x="1809750" y="4338638"/>
            <a:ext cx="838200" cy="558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79" name="Straight Connector 99"/>
          <p:cNvCxnSpPr>
            <a:cxnSpLocks noChangeShapeType="1"/>
            <a:stCxn id="77" idx="0"/>
            <a:endCxn id="12" idx="2"/>
          </p:cNvCxnSpPr>
          <p:nvPr/>
        </p:nvCxnSpPr>
        <p:spPr bwMode="auto">
          <a:xfrm rot="5400000" flipH="1" flipV="1">
            <a:off x="2987675" y="4341813"/>
            <a:ext cx="838200" cy="5524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80" name="Straight Connector 101"/>
          <p:cNvCxnSpPr>
            <a:cxnSpLocks noChangeShapeType="1"/>
            <a:stCxn id="78" idx="0"/>
            <a:endCxn id="12" idx="2"/>
          </p:cNvCxnSpPr>
          <p:nvPr/>
        </p:nvCxnSpPr>
        <p:spPr bwMode="auto">
          <a:xfrm rot="5400000" flipH="1" flipV="1">
            <a:off x="3178175" y="4532313"/>
            <a:ext cx="838200" cy="1714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81" name="Straight Connector 103"/>
          <p:cNvCxnSpPr>
            <a:cxnSpLocks noChangeShapeType="1"/>
            <a:stCxn id="79" idx="0"/>
            <a:endCxn id="12" idx="2"/>
          </p:cNvCxnSpPr>
          <p:nvPr/>
        </p:nvCxnSpPr>
        <p:spPr bwMode="auto">
          <a:xfrm rot="16200000" flipV="1">
            <a:off x="3368675" y="4513263"/>
            <a:ext cx="838200" cy="2095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82" name="Straight Connector 105"/>
          <p:cNvCxnSpPr>
            <a:cxnSpLocks noChangeShapeType="1"/>
            <a:stCxn id="80" idx="0"/>
            <a:endCxn id="12" idx="2"/>
          </p:cNvCxnSpPr>
          <p:nvPr/>
        </p:nvCxnSpPr>
        <p:spPr bwMode="auto">
          <a:xfrm rot="16200000" flipV="1">
            <a:off x="3559175" y="4322763"/>
            <a:ext cx="838200" cy="5905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83" name="Straight Connector 108"/>
          <p:cNvCxnSpPr>
            <a:cxnSpLocks noChangeShapeType="1"/>
            <a:stCxn id="81" idx="0"/>
            <a:endCxn id="13" idx="2"/>
          </p:cNvCxnSpPr>
          <p:nvPr/>
        </p:nvCxnSpPr>
        <p:spPr bwMode="auto">
          <a:xfrm rot="5400000" flipH="1" flipV="1">
            <a:off x="4638675" y="4354513"/>
            <a:ext cx="838200" cy="5270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84" name="Straight Connector 110"/>
          <p:cNvCxnSpPr>
            <a:cxnSpLocks noChangeShapeType="1"/>
            <a:stCxn id="82" idx="0"/>
            <a:endCxn id="13" idx="2"/>
          </p:cNvCxnSpPr>
          <p:nvPr/>
        </p:nvCxnSpPr>
        <p:spPr bwMode="auto">
          <a:xfrm rot="5400000" flipH="1" flipV="1">
            <a:off x="4829175" y="4545013"/>
            <a:ext cx="838200" cy="1460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85" name="Straight Connector 112"/>
          <p:cNvCxnSpPr>
            <a:cxnSpLocks noChangeShapeType="1"/>
            <a:stCxn id="83" idx="0"/>
            <a:endCxn id="13" idx="2"/>
          </p:cNvCxnSpPr>
          <p:nvPr/>
        </p:nvCxnSpPr>
        <p:spPr bwMode="auto">
          <a:xfrm rot="16200000" flipV="1">
            <a:off x="5020469" y="4501357"/>
            <a:ext cx="838200" cy="23336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86" name="Straight Connector 114"/>
          <p:cNvCxnSpPr>
            <a:cxnSpLocks noChangeShapeType="1"/>
            <a:stCxn id="84" idx="0"/>
            <a:endCxn id="13" idx="2"/>
          </p:cNvCxnSpPr>
          <p:nvPr/>
        </p:nvCxnSpPr>
        <p:spPr bwMode="auto">
          <a:xfrm rot="16200000" flipV="1">
            <a:off x="5210969" y="4310857"/>
            <a:ext cx="838200" cy="61436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87" name="Straight Connector 116"/>
          <p:cNvCxnSpPr>
            <a:cxnSpLocks noChangeShapeType="1"/>
            <a:stCxn id="85" idx="0"/>
            <a:endCxn id="18" idx="2"/>
          </p:cNvCxnSpPr>
          <p:nvPr/>
        </p:nvCxnSpPr>
        <p:spPr bwMode="auto">
          <a:xfrm rot="5400000" flipH="1" flipV="1">
            <a:off x="6398419" y="4347369"/>
            <a:ext cx="838200" cy="54133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88" name="Straight Connector 118"/>
          <p:cNvCxnSpPr>
            <a:cxnSpLocks noChangeShapeType="1"/>
            <a:stCxn id="86" idx="0"/>
            <a:endCxn id="18" idx="2"/>
          </p:cNvCxnSpPr>
          <p:nvPr/>
        </p:nvCxnSpPr>
        <p:spPr bwMode="auto">
          <a:xfrm rot="5400000" flipH="1" flipV="1">
            <a:off x="6588919" y="4537869"/>
            <a:ext cx="838200" cy="16033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89" name="Straight Connector 120"/>
          <p:cNvCxnSpPr>
            <a:cxnSpLocks noChangeShapeType="1"/>
            <a:stCxn id="87" idx="0"/>
            <a:endCxn id="18" idx="2"/>
          </p:cNvCxnSpPr>
          <p:nvPr/>
        </p:nvCxnSpPr>
        <p:spPr bwMode="auto">
          <a:xfrm rot="16200000" flipV="1">
            <a:off x="6779419" y="4507707"/>
            <a:ext cx="838200" cy="22066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90" name="Straight Connector 122"/>
          <p:cNvCxnSpPr>
            <a:cxnSpLocks noChangeShapeType="1"/>
            <a:stCxn id="88" idx="0"/>
            <a:endCxn id="18" idx="2"/>
          </p:cNvCxnSpPr>
          <p:nvPr/>
        </p:nvCxnSpPr>
        <p:spPr bwMode="auto">
          <a:xfrm rot="16200000" flipV="1">
            <a:off x="6969919" y="4317207"/>
            <a:ext cx="838200" cy="60166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91" name="Straight Connector 124"/>
          <p:cNvCxnSpPr>
            <a:cxnSpLocks noChangeShapeType="1"/>
            <a:stCxn id="20" idx="0"/>
            <a:endCxn id="64" idx="2"/>
          </p:cNvCxnSpPr>
          <p:nvPr/>
        </p:nvCxnSpPr>
        <p:spPr bwMode="auto">
          <a:xfrm rot="5400000" flipH="1" flipV="1">
            <a:off x="681832" y="3739356"/>
            <a:ext cx="1981200" cy="61436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92" name="Straight Connector 126"/>
          <p:cNvCxnSpPr>
            <a:cxnSpLocks noChangeShapeType="1"/>
            <a:stCxn id="64" idx="2"/>
            <a:endCxn id="77" idx="0"/>
          </p:cNvCxnSpPr>
          <p:nvPr/>
        </p:nvCxnSpPr>
        <p:spPr bwMode="auto">
          <a:xfrm rot="16200000" flipH="1">
            <a:off x="1564482" y="3471069"/>
            <a:ext cx="1981200" cy="115093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93" name="Straight Connector 128"/>
          <p:cNvCxnSpPr>
            <a:cxnSpLocks noChangeShapeType="1"/>
            <a:stCxn id="64" idx="2"/>
            <a:endCxn id="81" idx="0"/>
          </p:cNvCxnSpPr>
          <p:nvPr/>
        </p:nvCxnSpPr>
        <p:spPr bwMode="auto">
          <a:xfrm rot="16200000" flipH="1">
            <a:off x="2396332" y="2639219"/>
            <a:ext cx="1981200" cy="281463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94" name="Straight Connector 130"/>
          <p:cNvCxnSpPr>
            <a:cxnSpLocks noChangeShapeType="1"/>
            <a:stCxn id="64" idx="2"/>
            <a:endCxn id="85" idx="0"/>
          </p:cNvCxnSpPr>
          <p:nvPr/>
        </p:nvCxnSpPr>
        <p:spPr bwMode="auto">
          <a:xfrm rot="16200000" flipH="1">
            <a:off x="3272632" y="1762919"/>
            <a:ext cx="1981200" cy="456723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95" name="Straight Connector 132"/>
          <p:cNvCxnSpPr>
            <a:cxnSpLocks noChangeShapeType="1"/>
            <a:stCxn id="14" idx="2"/>
            <a:endCxn id="21" idx="0"/>
          </p:cNvCxnSpPr>
          <p:nvPr/>
        </p:nvCxnSpPr>
        <p:spPr bwMode="auto">
          <a:xfrm rot="5400000">
            <a:off x="1714500" y="3095625"/>
            <a:ext cx="1973263" cy="190976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96" name="Straight Connector 134"/>
          <p:cNvCxnSpPr>
            <a:cxnSpLocks noChangeShapeType="1"/>
            <a:stCxn id="14" idx="2"/>
            <a:endCxn id="78" idx="0"/>
          </p:cNvCxnSpPr>
          <p:nvPr/>
        </p:nvCxnSpPr>
        <p:spPr bwMode="auto">
          <a:xfrm rot="5400000">
            <a:off x="2597150" y="3978275"/>
            <a:ext cx="1973263" cy="14446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97" name="Straight Connector 136"/>
          <p:cNvCxnSpPr>
            <a:cxnSpLocks noChangeShapeType="1"/>
            <a:stCxn id="14" idx="2"/>
            <a:endCxn id="82" idx="0"/>
          </p:cNvCxnSpPr>
          <p:nvPr/>
        </p:nvCxnSpPr>
        <p:spPr bwMode="auto">
          <a:xfrm rot="16200000" flipH="1">
            <a:off x="3429000" y="3290888"/>
            <a:ext cx="1973263" cy="151923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98" name="Straight Connector 138"/>
          <p:cNvCxnSpPr>
            <a:cxnSpLocks noChangeShapeType="1"/>
            <a:stCxn id="14" idx="2"/>
            <a:endCxn id="86" idx="0"/>
          </p:cNvCxnSpPr>
          <p:nvPr/>
        </p:nvCxnSpPr>
        <p:spPr bwMode="auto">
          <a:xfrm rot="16200000" flipH="1">
            <a:off x="4305300" y="2414588"/>
            <a:ext cx="1973263" cy="327183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31807" name="TextBox 155"/>
          <p:cNvSpPr txBox="1">
            <a:spLocks noChangeArrowheads="1"/>
          </p:cNvSpPr>
          <p:nvPr/>
        </p:nvSpPr>
        <p:spPr bwMode="auto">
          <a:xfrm>
            <a:off x="3429000" y="1752600"/>
            <a:ext cx="1844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BCube (4,1)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ounded Rectangle 159"/>
          <p:cNvSpPr>
            <a:spLocks noChangeArrowheads="1"/>
          </p:cNvSpPr>
          <p:nvPr/>
        </p:nvSpPr>
        <p:spPr bwMode="auto">
          <a:xfrm>
            <a:off x="6324600" y="4953000"/>
            <a:ext cx="1676400" cy="381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4A7EBB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9" name="Rounded Rectangle 158"/>
          <p:cNvSpPr>
            <a:spLocks noChangeArrowheads="1"/>
          </p:cNvSpPr>
          <p:nvPr/>
        </p:nvSpPr>
        <p:spPr bwMode="auto">
          <a:xfrm>
            <a:off x="4572000" y="4953000"/>
            <a:ext cx="1676400" cy="381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4A7EBB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8" name="Rounded Rectangle 157"/>
          <p:cNvSpPr>
            <a:spLocks noChangeArrowheads="1"/>
          </p:cNvSpPr>
          <p:nvPr/>
        </p:nvSpPr>
        <p:spPr bwMode="auto">
          <a:xfrm>
            <a:off x="2819400" y="4953000"/>
            <a:ext cx="1676400" cy="381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4A7EBB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7" name="Rounded Rectangle 156"/>
          <p:cNvSpPr>
            <a:spLocks noChangeArrowheads="1"/>
          </p:cNvSpPr>
          <p:nvPr/>
        </p:nvSpPr>
        <p:spPr bwMode="auto">
          <a:xfrm>
            <a:off x="1066800" y="4953000"/>
            <a:ext cx="1676400" cy="381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4A7EBB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750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dirty="0" err="1" smtClean="0"/>
              <a:t>BCube</a:t>
            </a:r>
            <a:r>
              <a:rPr lang="en-US" dirty="0" smtClean="0"/>
              <a:t> Topology </a:t>
            </a:r>
            <a:r>
              <a:rPr lang="en-US" sz="2400" dirty="0" smtClean="0">
                <a:latin typeface="Gill Sans Light" charset="0"/>
              </a:rPr>
              <a:t>[</a:t>
            </a:r>
            <a:r>
              <a:rPr lang="en-US" sz="2400" dirty="0" err="1" smtClean="0">
                <a:latin typeface="Gill Sans Light" charset="0"/>
              </a:rPr>
              <a:t>Guo</a:t>
            </a:r>
            <a:r>
              <a:rPr lang="en-US" sz="2400" dirty="0" smtClean="0">
                <a:latin typeface="Gill Sans Light" charset="0"/>
              </a:rPr>
              <a:t> et al, </a:t>
            </a:r>
            <a:r>
              <a:rPr lang="en-US" sz="2400" dirty="0" err="1" smtClean="0">
                <a:latin typeface="Gill Sans Light" charset="0"/>
              </a:rPr>
              <a:t>Sigcomm</a:t>
            </a:r>
            <a:r>
              <a:rPr lang="en-US" sz="2400" dirty="0" smtClean="0">
                <a:latin typeface="Gill Sans Light" charset="0"/>
              </a:rPr>
              <a:t> 2009]</a:t>
            </a:r>
            <a:endParaRPr lang="en-US" dirty="0" smtClean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722438" y="3810000"/>
            <a:ext cx="454025" cy="38893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455988" y="3810000"/>
            <a:ext cx="454025" cy="38893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095875" y="3810000"/>
            <a:ext cx="452438" cy="38893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429000" y="2674938"/>
            <a:ext cx="452438" cy="388937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108575" y="2674938"/>
            <a:ext cx="454025" cy="388937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861175" y="3810000"/>
            <a:ext cx="454025" cy="38893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2065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5875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685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3495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6861175" y="2667000"/>
            <a:ext cx="454025" cy="38893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1752600" y="2667000"/>
            <a:ext cx="454025" cy="38893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29718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33528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37338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41148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46355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50165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53975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57785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63881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67691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71501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75311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1775" name="Straight Connector 91"/>
          <p:cNvCxnSpPr>
            <a:cxnSpLocks noChangeShapeType="1"/>
            <a:stCxn id="20" idx="0"/>
            <a:endCxn id="11" idx="2"/>
          </p:cNvCxnSpPr>
          <p:nvPr/>
        </p:nvCxnSpPr>
        <p:spPr bwMode="auto">
          <a:xfrm rot="5400000" flipH="1" flipV="1">
            <a:off x="1238250" y="4325938"/>
            <a:ext cx="838200" cy="584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76" name="Straight Connector 93"/>
          <p:cNvCxnSpPr>
            <a:cxnSpLocks noChangeShapeType="1"/>
            <a:stCxn id="21" idx="0"/>
            <a:endCxn id="11" idx="2"/>
          </p:cNvCxnSpPr>
          <p:nvPr/>
        </p:nvCxnSpPr>
        <p:spPr bwMode="auto">
          <a:xfrm rot="5400000" flipH="1" flipV="1">
            <a:off x="1428750" y="4516438"/>
            <a:ext cx="838200" cy="203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77" name="Straight Connector 95"/>
          <p:cNvCxnSpPr>
            <a:cxnSpLocks noChangeShapeType="1"/>
            <a:stCxn id="24" idx="0"/>
            <a:endCxn id="11" idx="2"/>
          </p:cNvCxnSpPr>
          <p:nvPr/>
        </p:nvCxnSpPr>
        <p:spPr bwMode="auto">
          <a:xfrm rot="16200000" flipV="1">
            <a:off x="1619250" y="4529138"/>
            <a:ext cx="838200" cy="177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78" name="Straight Connector 97"/>
          <p:cNvCxnSpPr>
            <a:cxnSpLocks noChangeShapeType="1"/>
            <a:stCxn id="25" idx="0"/>
            <a:endCxn id="11" idx="2"/>
          </p:cNvCxnSpPr>
          <p:nvPr/>
        </p:nvCxnSpPr>
        <p:spPr bwMode="auto">
          <a:xfrm rot="16200000" flipV="1">
            <a:off x="1809750" y="4338638"/>
            <a:ext cx="838200" cy="558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79" name="Straight Connector 99"/>
          <p:cNvCxnSpPr>
            <a:cxnSpLocks noChangeShapeType="1"/>
            <a:stCxn id="77" idx="0"/>
            <a:endCxn id="12" idx="2"/>
          </p:cNvCxnSpPr>
          <p:nvPr/>
        </p:nvCxnSpPr>
        <p:spPr bwMode="auto">
          <a:xfrm rot="5400000" flipH="1" flipV="1">
            <a:off x="2987675" y="4341813"/>
            <a:ext cx="838200" cy="5524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80" name="Straight Connector 101"/>
          <p:cNvCxnSpPr>
            <a:cxnSpLocks noChangeShapeType="1"/>
            <a:stCxn id="78" idx="0"/>
            <a:endCxn id="12" idx="2"/>
          </p:cNvCxnSpPr>
          <p:nvPr/>
        </p:nvCxnSpPr>
        <p:spPr bwMode="auto">
          <a:xfrm rot="5400000" flipH="1" flipV="1">
            <a:off x="3178175" y="4532313"/>
            <a:ext cx="838200" cy="1714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81" name="Straight Connector 103"/>
          <p:cNvCxnSpPr>
            <a:cxnSpLocks noChangeShapeType="1"/>
            <a:stCxn id="79" idx="0"/>
            <a:endCxn id="12" idx="2"/>
          </p:cNvCxnSpPr>
          <p:nvPr/>
        </p:nvCxnSpPr>
        <p:spPr bwMode="auto">
          <a:xfrm rot="16200000" flipV="1">
            <a:off x="3368675" y="4513263"/>
            <a:ext cx="838200" cy="2095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82" name="Straight Connector 105"/>
          <p:cNvCxnSpPr>
            <a:cxnSpLocks noChangeShapeType="1"/>
            <a:stCxn id="80" idx="0"/>
            <a:endCxn id="12" idx="2"/>
          </p:cNvCxnSpPr>
          <p:nvPr/>
        </p:nvCxnSpPr>
        <p:spPr bwMode="auto">
          <a:xfrm rot="16200000" flipV="1">
            <a:off x="3559175" y="4322763"/>
            <a:ext cx="838200" cy="5905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83" name="Straight Connector 108"/>
          <p:cNvCxnSpPr>
            <a:cxnSpLocks noChangeShapeType="1"/>
            <a:stCxn id="81" idx="0"/>
            <a:endCxn id="13" idx="2"/>
          </p:cNvCxnSpPr>
          <p:nvPr/>
        </p:nvCxnSpPr>
        <p:spPr bwMode="auto">
          <a:xfrm rot="5400000" flipH="1" flipV="1">
            <a:off x="4638675" y="4354513"/>
            <a:ext cx="838200" cy="5270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84" name="Straight Connector 110"/>
          <p:cNvCxnSpPr>
            <a:cxnSpLocks noChangeShapeType="1"/>
            <a:stCxn id="82" idx="0"/>
            <a:endCxn id="13" idx="2"/>
          </p:cNvCxnSpPr>
          <p:nvPr/>
        </p:nvCxnSpPr>
        <p:spPr bwMode="auto">
          <a:xfrm rot="5400000" flipH="1" flipV="1">
            <a:off x="4829175" y="4545013"/>
            <a:ext cx="838200" cy="1460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85" name="Straight Connector 112"/>
          <p:cNvCxnSpPr>
            <a:cxnSpLocks noChangeShapeType="1"/>
            <a:stCxn id="83" idx="0"/>
            <a:endCxn id="13" idx="2"/>
          </p:cNvCxnSpPr>
          <p:nvPr/>
        </p:nvCxnSpPr>
        <p:spPr bwMode="auto">
          <a:xfrm rot="16200000" flipV="1">
            <a:off x="5020469" y="4501357"/>
            <a:ext cx="838200" cy="23336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86" name="Straight Connector 114"/>
          <p:cNvCxnSpPr>
            <a:cxnSpLocks noChangeShapeType="1"/>
            <a:stCxn id="84" idx="0"/>
            <a:endCxn id="13" idx="2"/>
          </p:cNvCxnSpPr>
          <p:nvPr/>
        </p:nvCxnSpPr>
        <p:spPr bwMode="auto">
          <a:xfrm rot="16200000" flipV="1">
            <a:off x="5210969" y="4310857"/>
            <a:ext cx="838200" cy="61436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87" name="Straight Connector 116"/>
          <p:cNvCxnSpPr>
            <a:cxnSpLocks noChangeShapeType="1"/>
            <a:stCxn id="85" idx="0"/>
            <a:endCxn id="18" idx="2"/>
          </p:cNvCxnSpPr>
          <p:nvPr/>
        </p:nvCxnSpPr>
        <p:spPr bwMode="auto">
          <a:xfrm rot="5400000" flipH="1" flipV="1">
            <a:off x="6398419" y="4347369"/>
            <a:ext cx="838200" cy="54133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88" name="Straight Connector 118"/>
          <p:cNvCxnSpPr>
            <a:cxnSpLocks noChangeShapeType="1"/>
            <a:stCxn id="86" idx="0"/>
            <a:endCxn id="18" idx="2"/>
          </p:cNvCxnSpPr>
          <p:nvPr/>
        </p:nvCxnSpPr>
        <p:spPr bwMode="auto">
          <a:xfrm rot="5400000" flipH="1" flipV="1">
            <a:off x="6588919" y="4537869"/>
            <a:ext cx="838200" cy="16033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89" name="Straight Connector 120"/>
          <p:cNvCxnSpPr>
            <a:cxnSpLocks noChangeShapeType="1"/>
            <a:stCxn id="87" idx="0"/>
            <a:endCxn id="18" idx="2"/>
          </p:cNvCxnSpPr>
          <p:nvPr/>
        </p:nvCxnSpPr>
        <p:spPr bwMode="auto">
          <a:xfrm rot="16200000" flipV="1">
            <a:off x="6779419" y="4507707"/>
            <a:ext cx="838200" cy="22066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90" name="Straight Connector 122"/>
          <p:cNvCxnSpPr>
            <a:cxnSpLocks noChangeShapeType="1"/>
            <a:stCxn id="88" idx="0"/>
            <a:endCxn id="18" idx="2"/>
          </p:cNvCxnSpPr>
          <p:nvPr/>
        </p:nvCxnSpPr>
        <p:spPr bwMode="auto">
          <a:xfrm rot="16200000" flipV="1">
            <a:off x="6969919" y="4317207"/>
            <a:ext cx="838200" cy="60166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91" name="Straight Connector 124"/>
          <p:cNvCxnSpPr>
            <a:cxnSpLocks noChangeShapeType="1"/>
            <a:stCxn id="20" idx="0"/>
            <a:endCxn id="64" idx="2"/>
          </p:cNvCxnSpPr>
          <p:nvPr/>
        </p:nvCxnSpPr>
        <p:spPr bwMode="auto">
          <a:xfrm rot="5400000" flipH="1" flipV="1">
            <a:off x="681832" y="3739356"/>
            <a:ext cx="1981200" cy="61436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92" name="Straight Connector 126"/>
          <p:cNvCxnSpPr>
            <a:cxnSpLocks noChangeShapeType="1"/>
            <a:stCxn id="64" idx="2"/>
            <a:endCxn id="77" idx="0"/>
          </p:cNvCxnSpPr>
          <p:nvPr/>
        </p:nvCxnSpPr>
        <p:spPr bwMode="auto">
          <a:xfrm rot="16200000" flipH="1">
            <a:off x="1564482" y="3471069"/>
            <a:ext cx="1981200" cy="115093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93" name="Straight Connector 128"/>
          <p:cNvCxnSpPr>
            <a:cxnSpLocks noChangeShapeType="1"/>
            <a:stCxn id="64" idx="2"/>
            <a:endCxn id="81" idx="0"/>
          </p:cNvCxnSpPr>
          <p:nvPr/>
        </p:nvCxnSpPr>
        <p:spPr bwMode="auto">
          <a:xfrm rot="16200000" flipH="1">
            <a:off x="2396332" y="2639219"/>
            <a:ext cx="1981200" cy="281463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94" name="Straight Connector 130"/>
          <p:cNvCxnSpPr>
            <a:cxnSpLocks noChangeShapeType="1"/>
            <a:stCxn id="64" idx="2"/>
            <a:endCxn id="85" idx="0"/>
          </p:cNvCxnSpPr>
          <p:nvPr/>
        </p:nvCxnSpPr>
        <p:spPr bwMode="auto">
          <a:xfrm rot="16200000" flipH="1">
            <a:off x="3272632" y="1762919"/>
            <a:ext cx="1981200" cy="456723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95" name="Straight Connector 132"/>
          <p:cNvCxnSpPr>
            <a:cxnSpLocks noChangeShapeType="1"/>
            <a:stCxn id="14" idx="2"/>
            <a:endCxn id="21" idx="0"/>
          </p:cNvCxnSpPr>
          <p:nvPr/>
        </p:nvCxnSpPr>
        <p:spPr bwMode="auto">
          <a:xfrm rot="5400000">
            <a:off x="1714500" y="3095625"/>
            <a:ext cx="1973263" cy="190976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96" name="Straight Connector 134"/>
          <p:cNvCxnSpPr>
            <a:cxnSpLocks noChangeShapeType="1"/>
            <a:stCxn id="14" idx="2"/>
            <a:endCxn id="78" idx="0"/>
          </p:cNvCxnSpPr>
          <p:nvPr/>
        </p:nvCxnSpPr>
        <p:spPr bwMode="auto">
          <a:xfrm rot="5400000">
            <a:off x="2597150" y="3978275"/>
            <a:ext cx="1973263" cy="14446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97" name="Straight Connector 136"/>
          <p:cNvCxnSpPr>
            <a:cxnSpLocks noChangeShapeType="1"/>
            <a:stCxn id="14" idx="2"/>
            <a:endCxn id="82" idx="0"/>
          </p:cNvCxnSpPr>
          <p:nvPr/>
        </p:nvCxnSpPr>
        <p:spPr bwMode="auto">
          <a:xfrm rot="16200000" flipH="1">
            <a:off x="3429000" y="3290888"/>
            <a:ext cx="1973263" cy="151923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98" name="Straight Connector 138"/>
          <p:cNvCxnSpPr>
            <a:cxnSpLocks noChangeShapeType="1"/>
            <a:stCxn id="14" idx="2"/>
            <a:endCxn id="86" idx="0"/>
          </p:cNvCxnSpPr>
          <p:nvPr/>
        </p:nvCxnSpPr>
        <p:spPr bwMode="auto">
          <a:xfrm rot="16200000" flipH="1">
            <a:off x="4305300" y="2414588"/>
            <a:ext cx="1973263" cy="327183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99" name="Straight Connector 140"/>
          <p:cNvCxnSpPr>
            <a:cxnSpLocks noChangeShapeType="1"/>
            <a:stCxn id="15" idx="2"/>
          </p:cNvCxnSpPr>
          <p:nvPr/>
        </p:nvCxnSpPr>
        <p:spPr bwMode="auto">
          <a:xfrm rot="5400000">
            <a:off x="2866231" y="2559844"/>
            <a:ext cx="1965325" cy="29733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800" name="Straight Connector 142"/>
          <p:cNvCxnSpPr>
            <a:cxnSpLocks noChangeShapeType="1"/>
            <a:stCxn id="15" idx="2"/>
            <a:endCxn id="79" idx="0"/>
          </p:cNvCxnSpPr>
          <p:nvPr/>
        </p:nvCxnSpPr>
        <p:spPr bwMode="auto">
          <a:xfrm rot="5400000">
            <a:off x="3627437" y="3328988"/>
            <a:ext cx="1973263" cy="144303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801" name="Straight Connector 144"/>
          <p:cNvCxnSpPr>
            <a:cxnSpLocks noChangeShapeType="1"/>
            <a:stCxn id="15" idx="2"/>
            <a:endCxn id="83" idx="0"/>
          </p:cNvCxnSpPr>
          <p:nvPr/>
        </p:nvCxnSpPr>
        <p:spPr bwMode="auto">
          <a:xfrm rot="16200000" flipH="1">
            <a:off x="4459287" y="3940176"/>
            <a:ext cx="1973263" cy="22066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802" name="Straight Connector 146"/>
          <p:cNvCxnSpPr>
            <a:cxnSpLocks noChangeShapeType="1"/>
            <a:stCxn id="15" idx="2"/>
            <a:endCxn id="87" idx="0"/>
          </p:cNvCxnSpPr>
          <p:nvPr/>
        </p:nvCxnSpPr>
        <p:spPr bwMode="auto">
          <a:xfrm rot="16200000" flipH="1">
            <a:off x="5335587" y="3063876"/>
            <a:ext cx="1973263" cy="197326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803" name="Straight Connector 148"/>
          <p:cNvCxnSpPr>
            <a:cxnSpLocks noChangeShapeType="1"/>
            <a:stCxn id="63" idx="2"/>
            <a:endCxn id="25" idx="0"/>
          </p:cNvCxnSpPr>
          <p:nvPr/>
        </p:nvCxnSpPr>
        <p:spPr bwMode="auto">
          <a:xfrm rot="5400000">
            <a:off x="3807619" y="1756569"/>
            <a:ext cx="1981200" cy="457993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804" name="Straight Connector 150"/>
          <p:cNvCxnSpPr>
            <a:cxnSpLocks noChangeShapeType="1"/>
            <a:stCxn id="63" idx="2"/>
            <a:endCxn id="80" idx="0"/>
          </p:cNvCxnSpPr>
          <p:nvPr/>
        </p:nvCxnSpPr>
        <p:spPr bwMode="auto">
          <a:xfrm rot="5400000">
            <a:off x="4690269" y="2639219"/>
            <a:ext cx="1981200" cy="281463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805" name="Straight Connector 152"/>
          <p:cNvCxnSpPr>
            <a:cxnSpLocks noChangeShapeType="1"/>
            <a:stCxn id="63" idx="2"/>
            <a:endCxn id="84" idx="0"/>
          </p:cNvCxnSpPr>
          <p:nvPr/>
        </p:nvCxnSpPr>
        <p:spPr bwMode="auto">
          <a:xfrm rot="5400000">
            <a:off x="5522119" y="3471069"/>
            <a:ext cx="1981200" cy="115093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806" name="Straight Connector 154"/>
          <p:cNvCxnSpPr>
            <a:cxnSpLocks noChangeShapeType="1"/>
            <a:stCxn id="63" idx="2"/>
            <a:endCxn id="88" idx="0"/>
          </p:cNvCxnSpPr>
          <p:nvPr/>
        </p:nvCxnSpPr>
        <p:spPr bwMode="auto">
          <a:xfrm rot="16200000" flipH="1">
            <a:off x="6398419" y="3745707"/>
            <a:ext cx="1981200" cy="60166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31807" name="TextBox 155"/>
          <p:cNvSpPr txBox="1">
            <a:spLocks noChangeArrowheads="1"/>
          </p:cNvSpPr>
          <p:nvPr/>
        </p:nvSpPr>
        <p:spPr bwMode="auto">
          <a:xfrm>
            <a:off x="3429000" y="1752600"/>
            <a:ext cx="1844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BCube (4,1)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ounded Rectangle 159"/>
          <p:cNvSpPr>
            <a:spLocks noChangeArrowheads="1"/>
          </p:cNvSpPr>
          <p:nvPr/>
        </p:nvSpPr>
        <p:spPr bwMode="auto">
          <a:xfrm>
            <a:off x="6324600" y="4953000"/>
            <a:ext cx="1676400" cy="381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4A7EBB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9" name="Rounded Rectangle 158"/>
          <p:cNvSpPr>
            <a:spLocks noChangeArrowheads="1"/>
          </p:cNvSpPr>
          <p:nvPr/>
        </p:nvSpPr>
        <p:spPr bwMode="auto">
          <a:xfrm>
            <a:off x="4572000" y="4953000"/>
            <a:ext cx="1676400" cy="381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4A7EBB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8" name="Rounded Rectangle 157"/>
          <p:cNvSpPr>
            <a:spLocks noChangeArrowheads="1"/>
          </p:cNvSpPr>
          <p:nvPr/>
        </p:nvSpPr>
        <p:spPr bwMode="auto">
          <a:xfrm>
            <a:off x="2819400" y="4953000"/>
            <a:ext cx="1676400" cy="381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4A7EBB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7" name="Rounded Rectangle 156"/>
          <p:cNvSpPr>
            <a:spLocks noChangeArrowheads="1"/>
          </p:cNvSpPr>
          <p:nvPr/>
        </p:nvSpPr>
        <p:spPr bwMode="auto">
          <a:xfrm>
            <a:off x="1066800" y="4953000"/>
            <a:ext cx="1676400" cy="381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4A7EBB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750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dirty="0" err="1" smtClean="0"/>
              <a:t>BCube</a:t>
            </a:r>
            <a:r>
              <a:rPr lang="en-US" dirty="0" smtClean="0"/>
              <a:t> Topology </a:t>
            </a:r>
            <a:r>
              <a:rPr lang="en-US" sz="2400" dirty="0" smtClean="0">
                <a:latin typeface="Gill Sans Light" charset="0"/>
              </a:rPr>
              <a:t>[</a:t>
            </a:r>
            <a:r>
              <a:rPr lang="en-US" sz="2400" dirty="0" err="1" smtClean="0">
                <a:latin typeface="Gill Sans Light" charset="0"/>
              </a:rPr>
              <a:t>Guo</a:t>
            </a:r>
            <a:r>
              <a:rPr lang="en-US" sz="2400" dirty="0" smtClean="0">
                <a:latin typeface="Gill Sans Light" charset="0"/>
              </a:rPr>
              <a:t> et al, </a:t>
            </a:r>
            <a:r>
              <a:rPr lang="en-US" sz="2400" dirty="0" err="1" smtClean="0">
                <a:latin typeface="Gill Sans Light" charset="0"/>
              </a:rPr>
              <a:t>Sigcomm</a:t>
            </a:r>
            <a:r>
              <a:rPr lang="en-US" sz="2400" dirty="0" smtClean="0">
                <a:latin typeface="Gill Sans Light" charset="0"/>
              </a:rPr>
              <a:t> 2009]</a:t>
            </a:r>
            <a:endParaRPr lang="en-US" dirty="0" smtClean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722438" y="3810000"/>
            <a:ext cx="454025" cy="38893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455988" y="3810000"/>
            <a:ext cx="454025" cy="38893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095875" y="3810000"/>
            <a:ext cx="452438" cy="38893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429000" y="2674938"/>
            <a:ext cx="452438" cy="388937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108575" y="2674938"/>
            <a:ext cx="454025" cy="388937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861175" y="3810000"/>
            <a:ext cx="454025" cy="38893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2065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5875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685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3495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6861175" y="2667000"/>
            <a:ext cx="454025" cy="38893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1752600" y="2667000"/>
            <a:ext cx="454025" cy="38893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29718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33528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37338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41148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46355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50165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53975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57785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63881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67691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71501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7531100" y="5037138"/>
            <a:ext cx="317500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1775" name="Straight Connector 91"/>
          <p:cNvCxnSpPr>
            <a:cxnSpLocks noChangeShapeType="1"/>
            <a:stCxn id="20" idx="0"/>
            <a:endCxn id="11" idx="2"/>
          </p:cNvCxnSpPr>
          <p:nvPr/>
        </p:nvCxnSpPr>
        <p:spPr bwMode="auto">
          <a:xfrm rot="5400000" flipH="1" flipV="1">
            <a:off x="1238250" y="4325938"/>
            <a:ext cx="838200" cy="584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76" name="Straight Connector 93"/>
          <p:cNvCxnSpPr>
            <a:cxnSpLocks noChangeShapeType="1"/>
            <a:stCxn id="21" idx="0"/>
            <a:endCxn id="11" idx="2"/>
          </p:cNvCxnSpPr>
          <p:nvPr/>
        </p:nvCxnSpPr>
        <p:spPr bwMode="auto">
          <a:xfrm rot="5400000" flipH="1" flipV="1">
            <a:off x="1428750" y="4516438"/>
            <a:ext cx="838200" cy="203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77" name="Straight Connector 95"/>
          <p:cNvCxnSpPr>
            <a:cxnSpLocks noChangeShapeType="1"/>
            <a:stCxn id="24" idx="0"/>
            <a:endCxn id="11" idx="2"/>
          </p:cNvCxnSpPr>
          <p:nvPr/>
        </p:nvCxnSpPr>
        <p:spPr bwMode="auto">
          <a:xfrm rot="16200000" flipV="1">
            <a:off x="1619250" y="4529138"/>
            <a:ext cx="838200" cy="177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78" name="Straight Connector 97"/>
          <p:cNvCxnSpPr>
            <a:cxnSpLocks noChangeShapeType="1"/>
            <a:stCxn id="25" idx="0"/>
            <a:endCxn id="11" idx="2"/>
          </p:cNvCxnSpPr>
          <p:nvPr/>
        </p:nvCxnSpPr>
        <p:spPr bwMode="auto">
          <a:xfrm rot="16200000" flipV="1">
            <a:off x="1809750" y="4338638"/>
            <a:ext cx="838200" cy="558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79" name="Straight Connector 99"/>
          <p:cNvCxnSpPr>
            <a:cxnSpLocks noChangeShapeType="1"/>
            <a:stCxn id="77" idx="0"/>
            <a:endCxn id="12" idx="2"/>
          </p:cNvCxnSpPr>
          <p:nvPr/>
        </p:nvCxnSpPr>
        <p:spPr bwMode="auto">
          <a:xfrm rot="5400000" flipH="1" flipV="1">
            <a:off x="2987675" y="4341813"/>
            <a:ext cx="838200" cy="5524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80" name="Straight Connector 101"/>
          <p:cNvCxnSpPr>
            <a:cxnSpLocks noChangeShapeType="1"/>
            <a:stCxn id="78" idx="0"/>
            <a:endCxn id="12" idx="2"/>
          </p:cNvCxnSpPr>
          <p:nvPr/>
        </p:nvCxnSpPr>
        <p:spPr bwMode="auto">
          <a:xfrm rot="5400000" flipH="1" flipV="1">
            <a:off x="3178175" y="4532313"/>
            <a:ext cx="838200" cy="1714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81" name="Straight Connector 103"/>
          <p:cNvCxnSpPr>
            <a:cxnSpLocks noChangeShapeType="1"/>
            <a:stCxn id="79" idx="0"/>
            <a:endCxn id="12" idx="2"/>
          </p:cNvCxnSpPr>
          <p:nvPr/>
        </p:nvCxnSpPr>
        <p:spPr bwMode="auto">
          <a:xfrm rot="16200000" flipV="1">
            <a:off x="3368675" y="4513263"/>
            <a:ext cx="838200" cy="2095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82" name="Straight Connector 105"/>
          <p:cNvCxnSpPr>
            <a:cxnSpLocks noChangeShapeType="1"/>
            <a:stCxn id="80" idx="0"/>
            <a:endCxn id="12" idx="2"/>
          </p:cNvCxnSpPr>
          <p:nvPr/>
        </p:nvCxnSpPr>
        <p:spPr bwMode="auto">
          <a:xfrm rot="16200000" flipV="1">
            <a:off x="3559175" y="4322763"/>
            <a:ext cx="838200" cy="5905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83" name="Straight Connector 108"/>
          <p:cNvCxnSpPr>
            <a:cxnSpLocks noChangeShapeType="1"/>
            <a:stCxn id="81" idx="0"/>
            <a:endCxn id="13" idx="2"/>
          </p:cNvCxnSpPr>
          <p:nvPr/>
        </p:nvCxnSpPr>
        <p:spPr bwMode="auto">
          <a:xfrm rot="5400000" flipH="1" flipV="1">
            <a:off x="4638675" y="4354513"/>
            <a:ext cx="838200" cy="5270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84" name="Straight Connector 110"/>
          <p:cNvCxnSpPr>
            <a:cxnSpLocks noChangeShapeType="1"/>
            <a:stCxn id="82" idx="0"/>
            <a:endCxn id="13" idx="2"/>
          </p:cNvCxnSpPr>
          <p:nvPr/>
        </p:nvCxnSpPr>
        <p:spPr bwMode="auto">
          <a:xfrm rot="5400000" flipH="1" flipV="1">
            <a:off x="4829175" y="4545013"/>
            <a:ext cx="838200" cy="1460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85" name="Straight Connector 112"/>
          <p:cNvCxnSpPr>
            <a:cxnSpLocks noChangeShapeType="1"/>
            <a:stCxn id="83" idx="0"/>
            <a:endCxn id="13" idx="2"/>
          </p:cNvCxnSpPr>
          <p:nvPr/>
        </p:nvCxnSpPr>
        <p:spPr bwMode="auto">
          <a:xfrm rot="16200000" flipV="1">
            <a:off x="5020469" y="4501357"/>
            <a:ext cx="838200" cy="23336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86" name="Straight Connector 114"/>
          <p:cNvCxnSpPr>
            <a:cxnSpLocks noChangeShapeType="1"/>
            <a:stCxn id="84" idx="0"/>
            <a:endCxn id="13" idx="2"/>
          </p:cNvCxnSpPr>
          <p:nvPr/>
        </p:nvCxnSpPr>
        <p:spPr bwMode="auto">
          <a:xfrm rot="16200000" flipV="1">
            <a:off x="5210969" y="4310857"/>
            <a:ext cx="838200" cy="61436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87" name="Straight Connector 116"/>
          <p:cNvCxnSpPr>
            <a:cxnSpLocks noChangeShapeType="1"/>
            <a:stCxn id="85" idx="0"/>
            <a:endCxn id="18" idx="2"/>
          </p:cNvCxnSpPr>
          <p:nvPr/>
        </p:nvCxnSpPr>
        <p:spPr bwMode="auto">
          <a:xfrm rot="5400000" flipH="1" flipV="1">
            <a:off x="6398419" y="4347369"/>
            <a:ext cx="838200" cy="54133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88" name="Straight Connector 118"/>
          <p:cNvCxnSpPr>
            <a:cxnSpLocks noChangeShapeType="1"/>
            <a:stCxn id="86" idx="0"/>
            <a:endCxn id="18" idx="2"/>
          </p:cNvCxnSpPr>
          <p:nvPr/>
        </p:nvCxnSpPr>
        <p:spPr bwMode="auto">
          <a:xfrm rot="5400000" flipH="1" flipV="1">
            <a:off x="6588919" y="4537869"/>
            <a:ext cx="838200" cy="16033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89" name="Straight Connector 120"/>
          <p:cNvCxnSpPr>
            <a:cxnSpLocks noChangeShapeType="1"/>
            <a:stCxn id="87" idx="0"/>
            <a:endCxn id="18" idx="2"/>
          </p:cNvCxnSpPr>
          <p:nvPr/>
        </p:nvCxnSpPr>
        <p:spPr bwMode="auto">
          <a:xfrm rot="16200000" flipV="1">
            <a:off x="6779419" y="4507707"/>
            <a:ext cx="838200" cy="22066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90" name="Straight Connector 122"/>
          <p:cNvCxnSpPr>
            <a:cxnSpLocks noChangeShapeType="1"/>
            <a:stCxn id="88" idx="0"/>
            <a:endCxn id="18" idx="2"/>
          </p:cNvCxnSpPr>
          <p:nvPr/>
        </p:nvCxnSpPr>
        <p:spPr bwMode="auto">
          <a:xfrm rot="16200000" flipV="1">
            <a:off x="6969919" y="4317207"/>
            <a:ext cx="838200" cy="60166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91" name="Straight Connector 124"/>
          <p:cNvCxnSpPr>
            <a:cxnSpLocks noChangeShapeType="1"/>
            <a:stCxn id="20" idx="0"/>
            <a:endCxn id="64" idx="2"/>
          </p:cNvCxnSpPr>
          <p:nvPr/>
        </p:nvCxnSpPr>
        <p:spPr bwMode="auto">
          <a:xfrm rot="5400000" flipH="1" flipV="1">
            <a:off x="681832" y="3739356"/>
            <a:ext cx="1981200" cy="61436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92" name="Straight Connector 126"/>
          <p:cNvCxnSpPr>
            <a:cxnSpLocks noChangeShapeType="1"/>
            <a:stCxn id="64" idx="2"/>
            <a:endCxn id="77" idx="0"/>
          </p:cNvCxnSpPr>
          <p:nvPr/>
        </p:nvCxnSpPr>
        <p:spPr bwMode="auto">
          <a:xfrm rot="16200000" flipH="1">
            <a:off x="1564482" y="3471069"/>
            <a:ext cx="1981200" cy="115093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93" name="Straight Connector 128"/>
          <p:cNvCxnSpPr>
            <a:cxnSpLocks noChangeShapeType="1"/>
            <a:stCxn id="64" idx="2"/>
            <a:endCxn id="81" idx="0"/>
          </p:cNvCxnSpPr>
          <p:nvPr/>
        </p:nvCxnSpPr>
        <p:spPr bwMode="auto">
          <a:xfrm rot="16200000" flipH="1">
            <a:off x="2396332" y="2639219"/>
            <a:ext cx="1981200" cy="281463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94" name="Straight Connector 130"/>
          <p:cNvCxnSpPr>
            <a:cxnSpLocks noChangeShapeType="1"/>
            <a:stCxn id="64" idx="2"/>
            <a:endCxn id="85" idx="0"/>
          </p:cNvCxnSpPr>
          <p:nvPr/>
        </p:nvCxnSpPr>
        <p:spPr bwMode="auto">
          <a:xfrm rot="16200000" flipH="1">
            <a:off x="3272632" y="1762919"/>
            <a:ext cx="1981200" cy="456723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95" name="Straight Connector 132"/>
          <p:cNvCxnSpPr>
            <a:cxnSpLocks noChangeShapeType="1"/>
            <a:stCxn id="14" idx="2"/>
            <a:endCxn id="21" idx="0"/>
          </p:cNvCxnSpPr>
          <p:nvPr/>
        </p:nvCxnSpPr>
        <p:spPr bwMode="auto">
          <a:xfrm rot="5400000">
            <a:off x="1714500" y="3095625"/>
            <a:ext cx="1973263" cy="190976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96" name="Straight Connector 134"/>
          <p:cNvCxnSpPr>
            <a:cxnSpLocks noChangeShapeType="1"/>
            <a:stCxn id="14" idx="2"/>
            <a:endCxn id="78" idx="0"/>
          </p:cNvCxnSpPr>
          <p:nvPr/>
        </p:nvCxnSpPr>
        <p:spPr bwMode="auto">
          <a:xfrm rot="5400000">
            <a:off x="2597150" y="3978275"/>
            <a:ext cx="1973263" cy="14446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97" name="Straight Connector 136"/>
          <p:cNvCxnSpPr>
            <a:cxnSpLocks noChangeShapeType="1"/>
            <a:stCxn id="14" idx="2"/>
            <a:endCxn id="82" idx="0"/>
          </p:cNvCxnSpPr>
          <p:nvPr/>
        </p:nvCxnSpPr>
        <p:spPr bwMode="auto">
          <a:xfrm rot="16200000" flipH="1">
            <a:off x="3429000" y="3290888"/>
            <a:ext cx="1973263" cy="151923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98" name="Straight Connector 138"/>
          <p:cNvCxnSpPr>
            <a:cxnSpLocks noChangeShapeType="1"/>
            <a:stCxn id="14" idx="2"/>
            <a:endCxn id="86" idx="0"/>
          </p:cNvCxnSpPr>
          <p:nvPr/>
        </p:nvCxnSpPr>
        <p:spPr bwMode="auto">
          <a:xfrm rot="16200000" flipH="1">
            <a:off x="4305300" y="2414588"/>
            <a:ext cx="1973263" cy="327183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799" name="Straight Connector 140"/>
          <p:cNvCxnSpPr>
            <a:cxnSpLocks noChangeShapeType="1"/>
            <a:stCxn id="15" idx="2"/>
          </p:cNvCxnSpPr>
          <p:nvPr/>
        </p:nvCxnSpPr>
        <p:spPr bwMode="auto">
          <a:xfrm rot="5400000">
            <a:off x="2866231" y="2559844"/>
            <a:ext cx="1965325" cy="29733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800" name="Straight Connector 142"/>
          <p:cNvCxnSpPr>
            <a:cxnSpLocks noChangeShapeType="1"/>
            <a:stCxn id="15" idx="2"/>
            <a:endCxn id="79" idx="0"/>
          </p:cNvCxnSpPr>
          <p:nvPr/>
        </p:nvCxnSpPr>
        <p:spPr bwMode="auto">
          <a:xfrm rot="5400000">
            <a:off x="3627437" y="3328988"/>
            <a:ext cx="1973263" cy="144303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801" name="Straight Connector 144"/>
          <p:cNvCxnSpPr>
            <a:cxnSpLocks noChangeShapeType="1"/>
            <a:stCxn id="15" idx="2"/>
            <a:endCxn id="83" idx="0"/>
          </p:cNvCxnSpPr>
          <p:nvPr/>
        </p:nvCxnSpPr>
        <p:spPr bwMode="auto">
          <a:xfrm rot="16200000" flipH="1">
            <a:off x="4459287" y="3940176"/>
            <a:ext cx="1973263" cy="22066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802" name="Straight Connector 146"/>
          <p:cNvCxnSpPr>
            <a:cxnSpLocks noChangeShapeType="1"/>
            <a:stCxn id="15" idx="2"/>
            <a:endCxn id="87" idx="0"/>
          </p:cNvCxnSpPr>
          <p:nvPr/>
        </p:nvCxnSpPr>
        <p:spPr bwMode="auto">
          <a:xfrm rot="16200000" flipH="1">
            <a:off x="5335587" y="3063876"/>
            <a:ext cx="1973263" cy="197326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803" name="Straight Connector 148"/>
          <p:cNvCxnSpPr>
            <a:cxnSpLocks noChangeShapeType="1"/>
            <a:stCxn id="63" idx="2"/>
            <a:endCxn id="25" idx="0"/>
          </p:cNvCxnSpPr>
          <p:nvPr/>
        </p:nvCxnSpPr>
        <p:spPr bwMode="auto">
          <a:xfrm rot="5400000">
            <a:off x="3807619" y="1756569"/>
            <a:ext cx="1981200" cy="457993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804" name="Straight Connector 150"/>
          <p:cNvCxnSpPr>
            <a:cxnSpLocks noChangeShapeType="1"/>
            <a:stCxn id="63" idx="2"/>
            <a:endCxn id="80" idx="0"/>
          </p:cNvCxnSpPr>
          <p:nvPr/>
        </p:nvCxnSpPr>
        <p:spPr bwMode="auto">
          <a:xfrm rot="5400000">
            <a:off x="4690269" y="2639219"/>
            <a:ext cx="1981200" cy="281463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805" name="Straight Connector 152"/>
          <p:cNvCxnSpPr>
            <a:cxnSpLocks noChangeShapeType="1"/>
            <a:stCxn id="63" idx="2"/>
            <a:endCxn id="84" idx="0"/>
          </p:cNvCxnSpPr>
          <p:nvPr/>
        </p:nvCxnSpPr>
        <p:spPr bwMode="auto">
          <a:xfrm rot="5400000">
            <a:off x="5522119" y="3471069"/>
            <a:ext cx="1981200" cy="115093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31806" name="Straight Connector 154"/>
          <p:cNvCxnSpPr>
            <a:cxnSpLocks noChangeShapeType="1"/>
            <a:stCxn id="63" idx="2"/>
            <a:endCxn id="88" idx="0"/>
          </p:cNvCxnSpPr>
          <p:nvPr/>
        </p:nvCxnSpPr>
        <p:spPr bwMode="auto">
          <a:xfrm rot="16200000" flipH="1">
            <a:off x="6398419" y="3745707"/>
            <a:ext cx="1981200" cy="60166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31807" name="TextBox 155"/>
          <p:cNvSpPr txBox="1">
            <a:spLocks noChangeArrowheads="1"/>
          </p:cNvSpPr>
          <p:nvPr/>
        </p:nvSpPr>
        <p:spPr bwMode="auto">
          <a:xfrm>
            <a:off x="3429000" y="1752600"/>
            <a:ext cx="1844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BCube (4,1)</a:t>
            </a:r>
          </a:p>
        </p:txBody>
      </p:sp>
      <p:grpSp>
        <p:nvGrpSpPr>
          <p:cNvPr id="2" name="Group 173"/>
          <p:cNvGrpSpPr>
            <a:grpSpLocks/>
          </p:cNvGrpSpPr>
          <p:nvPr/>
        </p:nvGrpSpPr>
        <p:grpSpPr bwMode="auto">
          <a:xfrm>
            <a:off x="1371600" y="3048000"/>
            <a:ext cx="6324600" cy="1981200"/>
            <a:chOff x="1517491" y="5029199"/>
            <a:chExt cx="6324599" cy="1981201"/>
          </a:xfrm>
        </p:grpSpPr>
        <p:cxnSp>
          <p:nvCxnSpPr>
            <p:cNvPr id="31814" name="Straight Connector 169"/>
            <p:cNvCxnSpPr>
              <a:cxnSpLocks noChangeShapeType="1"/>
            </p:cNvCxnSpPr>
            <p:nvPr/>
          </p:nvCxnSpPr>
          <p:spPr bwMode="auto">
            <a:xfrm rot="5400000" flipH="1" flipV="1">
              <a:off x="1390571" y="6299119"/>
              <a:ext cx="838200" cy="58436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31815" name="Straight Connector 170"/>
            <p:cNvCxnSpPr>
              <a:cxnSpLocks noChangeShapeType="1"/>
            </p:cNvCxnSpPr>
            <p:nvPr/>
          </p:nvCxnSpPr>
          <p:spPr bwMode="auto">
            <a:xfrm rot="16200000" flipV="1">
              <a:off x="1962071" y="6311979"/>
              <a:ext cx="838200" cy="5586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31816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59940" y="3729751"/>
              <a:ext cx="1981200" cy="458009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31817" name="Straight Connector 172"/>
            <p:cNvCxnSpPr>
              <a:cxnSpLocks noChangeShapeType="1"/>
            </p:cNvCxnSpPr>
            <p:nvPr/>
          </p:nvCxnSpPr>
          <p:spPr bwMode="auto">
            <a:xfrm rot="16200000" flipH="1">
              <a:off x="6550739" y="5719047"/>
              <a:ext cx="1981200" cy="60150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3" name="Group 178"/>
          <p:cNvGrpSpPr>
            <a:grpSpLocks/>
          </p:cNvGrpSpPr>
          <p:nvPr/>
        </p:nvGrpSpPr>
        <p:grpSpPr bwMode="auto">
          <a:xfrm>
            <a:off x="1371600" y="3048000"/>
            <a:ext cx="6324600" cy="1981200"/>
            <a:chOff x="1517491" y="5181599"/>
            <a:chExt cx="6324600" cy="1981201"/>
          </a:xfrm>
        </p:grpSpPr>
        <p:cxnSp>
          <p:nvCxnSpPr>
            <p:cNvPr id="31810" name="Straight Connector 174"/>
            <p:cNvCxnSpPr>
              <a:cxnSpLocks noChangeShapeType="1"/>
            </p:cNvCxnSpPr>
            <p:nvPr/>
          </p:nvCxnSpPr>
          <p:spPr bwMode="auto">
            <a:xfrm rot="5400000" flipH="1" flipV="1">
              <a:off x="6550739" y="6472951"/>
              <a:ext cx="838200" cy="54149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31811" name="Straight Connector 175"/>
            <p:cNvCxnSpPr>
              <a:cxnSpLocks noChangeShapeType="1"/>
            </p:cNvCxnSpPr>
            <p:nvPr/>
          </p:nvCxnSpPr>
          <p:spPr bwMode="auto">
            <a:xfrm rot="16200000" flipV="1">
              <a:off x="7122240" y="6442947"/>
              <a:ext cx="838200" cy="60150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31812" name="Straight Connector 176"/>
            <p:cNvCxnSpPr>
              <a:cxnSpLocks noChangeShapeType="1"/>
            </p:cNvCxnSpPr>
            <p:nvPr/>
          </p:nvCxnSpPr>
          <p:spPr bwMode="auto">
            <a:xfrm rot="5400000" flipH="1" flipV="1">
              <a:off x="834152" y="5864938"/>
              <a:ext cx="1981200" cy="61452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31813" name="Straight Connector 177"/>
            <p:cNvCxnSpPr>
              <a:cxnSpLocks noChangeShapeType="1"/>
            </p:cNvCxnSpPr>
            <p:nvPr/>
          </p:nvCxnSpPr>
          <p:spPr bwMode="auto">
            <a:xfrm rot="16200000" flipH="1">
              <a:off x="3424952" y="3888660"/>
              <a:ext cx="1981200" cy="456707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BCube</a:t>
            </a:r>
            <a:r>
              <a:rPr lang="en-US" dirty="0" smtClean="0"/>
              <a:t>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 of servers: N</a:t>
            </a:r>
            <a:r>
              <a:rPr lang="en-US" baseline="30000" dirty="0" smtClean="0"/>
              <a:t>K+1</a:t>
            </a:r>
          </a:p>
          <a:p>
            <a:r>
              <a:rPr lang="en-US" dirty="0" smtClean="0"/>
              <a:t>Maximum path length: K+1</a:t>
            </a:r>
          </a:p>
          <a:p>
            <a:r>
              <a:rPr lang="en-US" dirty="0" smtClean="0"/>
              <a:t>K+1 parallel paths between any two servers</a:t>
            </a:r>
          </a:p>
          <a:p>
            <a:r>
              <a:rPr lang="en-US" dirty="0" smtClean="0"/>
              <a:t>Is </a:t>
            </a:r>
            <a:r>
              <a:rPr lang="en-US" dirty="0" err="1" smtClean="0"/>
              <a:t>Bcube</a:t>
            </a:r>
            <a:r>
              <a:rPr lang="en-US" dirty="0" smtClean="0"/>
              <a:t> better than </a:t>
            </a:r>
            <a:r>
              <a:rPr lang="en-US" dirty="0" err="1" smtClean="0"/>
              <a:t>FatTree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It depends on the traffic pattern</a:t>
            </a:r>
          </a:p>
          <a:p>
            <a:pPr lvl="1"/>
            <a:r>
              <a:rPr lang="en-US" dirty="0" smtClean="0"/>
              <a:t>K+1 times better for many-to-one, one-to-one traffic patterns</a:t>
            </a:r>
          </a:p>
          <a:p>
            <a:pPr lvl="1"/>
            <a:r>
              <a:rPr lang="en-US" dirty="0" smtClean="0"/>
              <a:t>Same as </a:t>
            </a:r>
            <a:r>
              <a:rPr lang="en-US" dirty="0" err="1" smtClean="0"/>
              <a:t>FatTree</a:t>
            </a:r>
            <a:r>
              <a:rPr lang="en-US" dirty="0" smtClean="0"/>
              <a:t> for all-to-all, permutation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Bcube</a:t>
            </a:r>
            <a:r>
              <a:rPr lang="en-US" dirty="0" smtClean="0"/>
              <a:t> Routing</a:t>
            </a:r>
            <a:endParaRPr lang="en-US" dirty="0"/>
          </a:p>
        </p:txBody>
      </p:sp>
      <p:pic>
        <p:nvPicPr>
          <p:cNvPr id="4" name="Content Placeholder 3" descr="Screen shot 2012-10-15 at 22.28.53.png"/>
          <p:cNvPicPr>
            <a:picLocks noGrp="1" noChangeAspect="1"/>
          </p:cNvPicPr>
          <p:nvPr>
            <p:ph idx="1"/>
          </p:nvPr>
        </p:nvPicPr>
        <p:blipFill>
          <a:blip r:embed="rId2"/>
          <a:srcRect t="-5784" b="-578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</a:t>
            </a:r>
            <a:r>
              <a:rPr lang="en-US" dirty="0" err="1" smtClean="0"/>
              <a:t>BCube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implement routing?</a:t>
            </a:r>
          </a:p>
          <a:p>
            <a:pPr lvl="1"/>
            <a:r>
              <a:rPr lang="en-US" dirty="0" err="1" smtClean="0"/>
              <a:t>Bcube</a:t>
            </a:r>
            <a:r>
              <a:rPr lang="en-US" dirty="0" smtClean="0"/>
              <a:t> source routing</a:t>
            </a:r>
          </a:p>
          <a:p>
            <a:r>
              <a:rPr lang="en-US" dirty="0" smtClean="0"/>
              <a:t>How do we pick a path for each flow?</a:t>
            </a:r>
          </a:p>
          <a:p>
            <a:pPr lvl="1"/>
            <a:r>
              <a:rPr lang="en-US" dirty="0" smtClean="0"/>
              <a:t>Probe all paths briefly then select best path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49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Which topologies are used in practice?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Traditional Data Center Topology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68538" y="2786063"/>
            <a:ext cx="452437" cy="388937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00500" y="1811338"/>
            <a:ext cx="454025" cy="388937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00500" y="2786063"/>
            <a:ext cx="454025" cy="388937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40388" y="2786063"/>
            <a:ext cx="454025" cy="388937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814513" y="3897313"/>
            <a:ext cx="454025" cy="388937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720975" y="3897313"/>
            <a:ext cx="454025" cy="388937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548063" y="3897313"/>
            <a:ext cx="452437" cy="388937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32313" y="3897313"/>
            <a:ext cx="454025" cy="388937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303838" y="3897313"/>
            <a:ext cx="452437" cy="388937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72200" y="3897313"/>
            <a:ext cx="454025" cy="388937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5613" name="Straight Connector 15"/>
          <p:cNvCxnSpPr>
            <a:cxnSpLocks noChangeShapeType="1"/>
            <a:stCxn id="5" idx="0"/>
            <a:endCxn id="6" idx="2"/>
          </p:cNvCxnSpPr>
          <p:nvPr/>
        </p:nvCxnSpPr>
        <p:spPr bwMode="auto">
          <a:xfrm rot="5400000" flipH="1" flipV="1">
            <a:off x="3067844" y="1626394"/>
            <a:ext cx="585788" cy="17335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5614" name="Straight Connector 17"/>
          <p:cNvCxnSpPr>
            <a:cxnSpLocks noChangeShapeType="1"/>
            <a:stCxn id="7" idx="0"/>
            <a:endCxn id="6" idx="2"/>
          </p:cNvCxnSpPr>
          <p:nvPr/>
        </p:nvCxnSpPr>
        <p:spPr bwMode="auto">
          <a:xfrm rot="5400000" flipH="1" flipV="1">
            <a:off x="3935413" y="2492375"/>
            <a:ext cx="585788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5615" name="Straight Connector 19"/>
          <p:cNvCxnSpPr>
            <a:cxnSpLocks noChangeShapeType="1"/>
            <a:stCxn id="8" idx="0"/>
            <a:endCxn id="6" idx="2"/>
          </p:cNvCxnSpPr>
          <p:nvPr/>
        </p:nvCxnSpPr>
        <p:spPr bwMode="auto">
          <a:xfrm rot="16200000" flipV="1">
            <a:off x="4754563" y="1673225"/>
            <a:ext cx="585788" cy="16398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5616" name="Straight Connector 21"/>
          <p:cNvCxnSpPr>
            <a:cxnSpLocks noChangeShapeType="1"/>
            <a:stCxn id="13" idx="0"/>
            <a:endCxn id="8" idx="2"/>
          </p:cNvCxnSpPr>
          <p:nvPr/>
        </p:nvCxnSpPr>
        <p:spPr bwMode="auto">
          <a:xfrm rot="5400000" flipH="1" flipV="1">
            <a:off x="5337968" y="3367882"/>
            <a:ext cx="722313" cy="3365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5617" name="Straight Connector 23"/>
          <p:cNvCxnSpPr>
            <a:cxnSpLocks noChangeShapeType="1"/>
            <a:stCxn id="14" idx="0"/>
            <a:endCxn id="8" idx="2"/>
          </p:cNvCxnSpPr>
          <p:nvPr/>
        </p:nvCxnSpPr>
        <p:spPr bwMode="auto">
          <a:xfrm rot="16200000" flipV="1">
            <a:off x="5772150" y="3270250"/>
            <a:ext cx="722313" cy="5318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5618" name="Straight Connector 25"/>
          <p:cNvCxnSpPr>
            <a:cxnSpLocks noChangeShapeType="1"/>
            <a:stCxn id="11" idx="0"/>
            <a:endCxn id="7" idx="2"/>
          </p:cNvCxnSpPr>
          <p:nvPr/>
        </p:nvCxnSpPr>
        <p:spPr bwMode="auto">
          <a:xfrm rot="5400000" flipH="1" flipV="1">
            <a:off x="3640137" y="3309938"/>
            <a:ext cx="722313" cy="45243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5619" name="Straight Connector 27"/>
          <p:cNvCxnSpPr>
            <a:cxnSpLocks noChangeShapeType="1"/>
            <a:stCxn id="12" idx="0"/>
          </p:cNvCxnSpPr>
          <p:nvPr/>
        </p:nvCxnSpPr>
        <p:spPr bwMode="auto">
          <a:xfrm rot="16200000" flipV="1">
            <a:off x="4133056" y="3271044"/>
            <a:ext cx="722313" cy="5302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5620" name="Straight Connector 29"/>
          <p:cNvCxnSpPr>
            <a:cxnSpLocks noChangeShapeType="1"/>
            <a:stCxn id="9" idx="0"/>
            <a:endCxn id="5" idx="2"/>
          </p:cNvCxnSpPr>
          <p:nvPr/>
        </p:nvCxnSpPr>
        <p:spPr bwMode="auto">
          <a:xfrm rot="5400000" flipH="1" flipV="1">
            <a:off x="1906587" y="3309938"/>
            <a:ext cx="722313" cy="45243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5621" name="Straight Connector 31"/>
          <p:cNvCxnSpPr>
            <a:cxnSpLocks noChangeShapeType="1"/>
            <a:stCxn id="10" idx="0"/>
            <a:endCxn id="5" idx="2"/>
          </p:cNvCxnSpPr>
          <p:nvPr/>
        </p:nvCxnSpPr>
        <p:spPr bwMode="auto">
          <a:xfrm rot="16200000" flipV="1">
            <a:off x="2359819" y="3309144"/>
            <a:ext cx="722313" cy="4540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33" name="Rounded Rectangle 32"/>
          <p:cNvSpPr>
            <a:spLocks noChangeArrowheads="1"/>
          </p:cNvSpPr>
          <p:nvPr/>
        </p:nvSpPr>
        <p:spPr bwMode="auto">
          <a:xfrm>
            <a:off x="1674813" y="4510088"/>
            <a:ext cx="681037" cy="1489075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9525">
            <a:solidFill>
              <a:srgbClr val="4A7EBB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787525" y="4600575"/>
            <a:ext cx="454025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785938" y="4856163"/>
            <a:ext cx="452437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787525" y="5138738"/>
            <a:ext cx="454025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795463" y="5410200"/>
            <a:ext cx="452437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798638" y="5692775"/>
            <a:ext cx="452437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5628" name="Straight Connector 39"/>
          <p:cNvCxnSpPr>
            <a:cxnSpLocks noChangeShapeType="1"/>
            <a:stCxn id="33" idx="0"/>
            <a:endCxn id="9" idx="2"/>
          </p:cNvCxnSpPr>
          <p:nvPr/>
        </p:nvCxnSpPr>
        <p:spPr bwMode="auto">
          <a:xfrm rot="5400000" flipH="1" flipV="1">
            <a:off x="1916113" y="4384675"/>
            <a:ext cx="223838" cy="269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41" name="Rounded Rectangle 40"/>
          <p:cNvSpPr>
            <a:spLocks noChangeArrowheads="1"/>
          </p:cNvSpPr>
          <p:nvPr/>
        </p:nvSpPr>
        <p:spPr bwMode="auto">
          <a:xfrm>
            <a:off x="2608263" y="4510088"/>
            <a:ext cx="679450" cy="1489075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9525">
            <a:solidFill>
              <a:srgbClr val="4A7EBB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720975" y="4600575"/>
            <a:ext cx="454025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717800" y="4856163"/>
            <a:ext cx="454025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720975" y="5138738"/>
            <a:ext cx="454025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727325" y="5410200"/>
            <a:ext cx="454025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730500" y="5692775"/>
            <a:ext cx="454025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7" name="Rounded Rectangle 46"/>
          <p:cNvSpPr>
            <a:spLocks noChangeArrowheads="1"/>
          </p:cNvSpPr>
          <p:nvPr/>
        </p:nvSpPr>
        <p:spPr bwMode="auto">
          <a:xfrm>
            <a:off x="3436938" y="4510088"/>
            <a:ext cx="681037" cy="1489075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9525">
            <a:solidFill>
              <a:srgbClr val="4A7EBB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3551238" y="4600575"/>
            <a:ext cx="452437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3548063" y="4856163"/>
            <a:ext cx="452437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3551238" y="5138738"/>
            <a:ext cx="452437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3557588" y="5410200"/>
            <a:ext cx="454025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3560763" y="5692775"/>
            <a:ext cx="454025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Rounded Rectangle 58"/>
          <p:cNvSpPr>
            <a:spLocks noChangeArrowheads="1"/>
          </p:cNvSpPr>
          <p:nvPr/>
        </p:nvSpPr>
        <p:spPr bwMode="auto">
          <a:xfrm>
            <a:off x="6067425" y="4510088"/>
            <a:ext cx="681038" cy="1489075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9525">
            <a:solidFill>
              <a:srgbClr val="4A7EBB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6181725" y="4600575"/>
            <a:ext cx="454025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6178550" y="4856163"/>
            <a:ext cx="454025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181725" y="5138738"/>
            <a:ext cx="454025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6188075" y="5410200"/>
            <a:ext cx="454025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6191250" y="5692775"/>
            <a:ext cx="454025" cy="180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647" name="TextBox 64"/>
          <p:cNvSpPr txBox="1">
            <a:spLocks noChangeArrowheads="1"/>
          </p:cNvSpPr>
          <p:nvPr/>
        </p:nvSpPr>
        <p:spPr bwMode="auto">
          <a:xfrm>
            <a:off x="4768850" y="4989513"/>
            <a:ext cx="581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457200" eaLnBrk="1" hangingPunct="1"/>
            <a:r>
              <a:rPr lang="en-US" sz="4400" b="1">
                <a:latin typeface="Calibri" charset="0"/>
              </a:rPr>
              <a:t>…</a:t>
            </a:r>
          </a:p>
        </p:txBody>
      </p:sp>
      <p:sp>
        <p:nvSpPr>
          <p:cNvPr id="25648" name="TextBox 65"/>
          <p:cNvSpPr txBox="1">
            <a:spLocks noChangeArrowheads="1"/>
          </p:cNvSpPr>
          <p:nvPr/>
        </p:nvSpPr>
        <p:spPr bwMode="auto">
          <a:xfrm>
            <a:off x="6764338" y="4806950"/>
            <a:ext cx="21780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defTabSz="457200" eaLnBrk="1" hangingPunct="1"/>
            <a:r>
              <a:rPr lang="en-US">
                <a:latin typeface="Calibri" charset="0"/>
              </a:rPr>
              <a:t>Racks of </a:t>
            </a:r>
          </a:p>
          <a:p>
            <a:pPr algn="ctr" defTabSz="457200" eaLnBrk="1" hangingPunct="1"/>
            <a:r>
              <a:rPr lang="en-US">
                <a:latin typeface="Calibri" charset="0"/>
              </a:rPr>
              <a:t>servers</a:t>
            </a:r>
          </a:p>
        </p:txBody>
      </p:sp>
      <p:sp>
        <p:nvSpPr>
          <p:cNvPr id="25649" name="TextBox 66"/>
          <p:cNvSpPr txBox="1">
            <a:spLocks noChangeArrowheads="1"/>
          </p:cNvSpPr>
          <p:nvPr/>
        </p:nvSpPr>
        <p:spPr bwMode="auto">
          <a:xfrm>
            <a:off x="6440488" y="3663950"/>
            <a:ext cx="27749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defTabSz="457200" eaLnBrk="1" hangingPunct="1"/>
            <a:r>
              <a:rPr lang="en-US">
                <a:latin typeface="Calibri" charset="0"/>
              </a:rPr>
              <a:t>Top of Rack </a:t>
            </a:r>
          </a:p>
          <a:p>
            <a:pPr algn="ctr" defTabSz="457200" eaLnBrk="1" hangingPunct="1"/>
            <a:r>
              <a:rPr lang="en-US">
                <a:latin typeface="Calibri" charset="0"/>
              </a:rPr>
              <a:t>Switches</a:t>
            </a:r>
          </a:p>
        </p:txBody>
      </p:sp>
      <p:sp>
        <p:nvSpPr>
          <p:cNvPr id="25650" name="TextBox 67"/>
          <p:cNvSpPr txBox="1">
            <a:spLocks noChangeArrowheads="1"/>
          </p:cNvSpPr>
          <p:nvPr/>
        </p:nvSpPr>
        <p:spPr bwMode="auto">
          <a:xfrm>
            <a:off x="6696075" y="2571750"/>
            <a:ext cx="22225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defTabSz="457200" eaLnBrk="1" hangingPunct="1"/>
            <a:r>
              <a:rPr lang="en-US">
                <a:latin typeface="Calibri" charset="0"/>
              </a:rPr>
              <a:t>Aggregation Switches</a:t>
            </a:r>
          </a:p>
        </p:txBody>
      </p:sp>
      <p:sp>
        <p:nvSpPr>
          <p:cNvPr id="25651" name="TextBox 68"/>
          <p:cNvSpPr txBox="1">
            <a:spLocks noChangeArrowheads="1"/>
          </p:cNvSpPr>
          <p:nvPr/>
        </p:nvSpPr>
        <p:spPr bwMode="auto">
          <a:xfrm>
            <a:off x="6956425" y="1754188"/>
            <a:ext cx="165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457200" eaLnBrk="1" hangingPunct="1"/>
            <a:r>
              <a:rPr lang="en-US">
                <a:latin typeface="Calibri" charset="0"/>
              </a:rPr>
              <a:t>Core Switch</a:t>
            </a:r>
          </a:p>
        </p:txBody>
      </p:sp>
      <p:cxnSp>
        <p:nvCxnSpPr>
          <p:cNvPr id="25652" name="Straight Connector 70"/>
          <p:cNvCxnSpPr>
            <a:cxnSpLocks noChangeShapeType="1"/>
            <a:stCxn id="41" idx="0"/>
            <a:endCxn id="10" idx="2"/>
          </p:cNvCxnSpPr>
          <p:nvPr/>
        </p:nvCxnSpPr>
        <p:spPr bwMode="auto">
          <a:xfrm rot="5400000" flipH="1" flipV="1">
            <a:off x="2836863" y="4397375"/>
            <a:ext cx="223838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5653" name="Straight Connector 72"/>
          <p:cNvCxnSpPr>
            <a:cxnSpLocks noChangeShapeType="1"/>
            <a:stCxn id="47" idx="0"/>
            <a:endCxn id="11" idx="2"/>
          </p:cNvCxnSpPr>
          <p:nvPr/>
        </p:nvCxnSpPr>
        <p:spPr bwMode="auto">
          <a:xfrm rot="16200000" flipV="1">
            <a:off x="3664744" y="4396581"/>
            <a:ext cx="223838" cy="317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25654" name="Straight Connector 74"/>
          <p:cNvCxnSpPr>
            <a:cxnSpLocks noChangeShapeType="1"/>
            <a:stCxn id="59" idx="0"/>
            <a:endCxn id="14" idx="2"/>
          </p:cNvCxnSpPr>
          <p:nvPr/>
        </p:nvCxnSpPr>
        <p:spPr bwMode="auto">
          <a:xfrm rot="16200000" flipV="1">
            <a:off x="6292057" y="4393406"/>
            <a:ext cx="223838" cy="95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25655" name="TextBox 75"/>
          <p:cNvSpPr txBox="1">
            <a:spLocks noChangeArrowheads="1"/>
          </p:cNvSpPr>
          <p:nvPr/>
        </p:nvSpPr>
        <p:spPr bwMode="auto">
          <a:xfrm>
            <a:off x="1284288" y="4178300"/>
            <a:ext cx="7731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457200" eaLnBrk="1" hangingPunct="1"/>
            <a:r>
              <a:rPr lang="en-US" sz="1800">
                <a:latin typeface="Calibri" charset="0"/>
              </a:rPr>
              <a:t>1Gbps</a:t>
            </a:r>
          </a:p>
        </p:txBody>
      </p:sp>
      <p:sp>
        <p:nvSpPr>
          <p:cNvPr id="25656" name="TextBox 76"/>
          <p:cNvSpPr txBox="1">
            <a:spLocks noChangeArrowheads="1"/>
          </p:cNvSpPr>
          <p:nvPr/>
        </p:nvSpPr>
        <p:spPr bwMode="auto">
          <a:xfrm>
            <a:off x="1449388" y="3359150"/>
            <a:ext cx="889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457200" eaLnBrk="1" hangingPunct="1"/>
            <a:r>
              <a:rPr lang="en-US" sz="1800">
                <a:latin typeface="Calibri" charset="0"/>
              </a:rPr>
              <a:t>10Gbps</a:t>
            </a:r>
          </a:p>
        </p:txBody>
      </p:sp>
      <p:sp>
        <p:nvSpPr>
          <p:cNvPr id="25657" name="TextBox 77"/>
          <p:cNvSpPr txBox="1">
            <a:spLocks noChangeArrowheads="1"/>
          </p:cNvSpPr>
          <p:nvPr/>
        </p:nvSpPr>
        <p:spPr bwMode="auto">
          <a:xfrm>
            <a:off x="2654300" y="2214563"/>
            <a:ext cx="889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457200" eaLnBrk="1" hangingPunct="1"/>
            <a:r>
              <a:rPr lang="en-US" sz="1800">
                <a:latin typeface="Calibri" charset="0"/>
              </a:rPr>
              <a:t>10Gbps</a:t>
            </a:r>
          </a:p>
        </p:txBody>
      </p:sp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2505833" y="2200275"/>
            <a:ext cx="3373437" cy="585788"/>
            <a:chOff x="2494553" y="2199757"/>
            <a:chExt cx="3372645" cy="586998"/>
          </a:xfrm>
        </p:grpSpPr>
        <p:cxnSp>
          <p:nvCxnSpPr>
            <p:cNvPr id="25659" name="Straight Connector 79"/>
            <p:cNvCxnSpPr>
              <a:cxnSpLocks noChangeShapeType="1"/>
              <a:stCxn id="5" idx="0"/>
              <a:endCxn id="6" idx="2"/>
            </p:cNvCxnSpPr>
            <p:nvPr/>
          </p:nvCxnSpPr>
          <p:spPr bwMode="auto">
            <a:xfrm rot="5400000" flipH="1" flipV="1">
              <a:off x="3068134" y="1626177"/>
              <a:ext cx="586204" cy="173336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25660" name="Straight Connector 80"/>
            <p:cNvCxnSpPr>
              <a:cxnSpLocks noChangeShapeType="1"/>
              <a:stCxn id="7" idx="0"/>
              <a:endCxn id="6" idx="2"/>
            </p:cNvCxnSpPr>
            <p:nvPr/>
          </p:nvCxnSpPr>
          <p:spPr bwMode="auto">
            <a:xfrm rot="5400000" flipH="1" flipV="1">
              <a:off x="3934817" y="2492859"/>
              <a:ext cx="586204" cy="15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25661" name="Straight Connector 83"/>
            <p:cNvCxnSpPr>
              <a:cxnSpLocks noChangeShapeType="1"/>
              <a:stCxn id="8" idx="0"/>
              <a:endCxn id="6" idx="2"/>
            </p:cNvCxnSpPr>
            <p:nvPr/>
          </p:nvCxnSpPr>
          <p:spPr bwMode="auto">
            <a:xfrm rot="16200000" flipV="1">
              <a:off x="4754457" y="1673219"/>
              <a:ext cx="586204" cy="163927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75" name="Group 74"/>
          <p:cNvGrpSpPr/>
          <p:nvPr/>
        </p:nvGrpSpPr>
        <p:grpSpPr>
          <a:xfrm>
            <a:off x="2494757" y="1812130"/>
            <a:ext cx="3372644" cy="973933"/>
            <a:chOff x="2494757" y="1812130"/>
            <a:chExt cx="3372644" cy="973933"/>
          </a:xfrm>
        </p:grpSpPr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4895850" y="1812130"/>
              <a:ext cx="454025" cy="388937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66" name="Straight Connector 15"/>
            <p:cNvCxnSpPr>
              <a:cxnSpLocks noChangeShapeType="1"/>
              <a:stCxn id="5" idx="0"/>
              <a:endCxn id="65" idx="2"/>
            </p:cNvCxnSpPr>
            <p:nvPr/>
          </p:nvCxnSpPr>
          <p:spPr bwMode="auto">
            <a:xfrm rot="5400000" flipH="1" flipV="1">
              <a:off x="3516312" y="1179512"/>
              <a:ext cx="584996" cy="262810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67" name="Straight Connector 17"/>
            <p:cNvCxnSpPr>
              <a:cxnSpLocks noChangeShapeType="1"/>
              <a:stCxn id="7" idx="0"/>
              <a:endCxn id="65" idx="2"/>
            </p:cNvCxnSpPr>
            <p:nvPr/>
          </p:nvCxnSpPr>
          <p:spPr bwMode="auto">
            <a:xfrm rot="5400000" flipH="1" flipV="1">
              <a:off x="4382690" y="2045890"/>
              <a:ext cx="584996" cy="89535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68" name="Straight Connector 19"/>
            <p:cNvCxnSpPr>
              <a:cxnSpLocks noChangeShapeType="1"/>
              <a:stCxn id="8" idx="0"/>
              <a:endCxn id="65" idx="2"/>
            </p:cNvCxnSpPr>
            <p:nvPr/>
          </p:nvCxnSpPr>
          <p:spPr bwMode="auto">
            <a:xfrm rot="16200000" flipV="1">
              <a:off x="5202634" y="2121296"/>
              <a:ext cx="584996" cy="74453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516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Which topologies are used in practice? </a:t>
            </a:r>
            <a:r>
              <a:rPr lang="en-US" sz="3556" dirty="0" smtClean="0"/>
              <a:t>[Raiciu et al, Hotcloud’12]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650"/>
            <a:ext cx="8229600" cy="4525963"/>
          </a:xfrm>
        </p:spPr>
        <p:txBody>
          <a:bodyPr/>
          <a:lstStyle/>
          <a:p>
            <a:r>
              <a:rPr lang="en-US" dirty="0" smtClean="0"/>
              <a:t>We did a brief study of the Amazon EC2 network topology (us-east-1d)</a:t>
            </a:r>
          </a:p>
          <a:p>
            <a:r>
              <a:rPr lang="en-US" dirty="0" smtClean="0"/>
              <a:t>Rented many </a:t>
            </a:r>
            <a:r>
              <a:rPr lang="en-US" dirty="0" err="1" smtClean="0"/>
              <a:t>VMs</a:t>
            </a:r>
            <a:endParaRPr lang="en-US" dirty="0" smtClean="0"/>
          </a:p>
          <a:p>
            <a:r>
              <a:rPr lang="en-US" dirty="0" smtClean="0"/>
              <a:t>Between all pairs we ran:</a:t>
            </a:r>
          </a:p>
          <a:p>
            <a:pPr lvl="1"/>
            <a:r>
              <a:rPr lang="en-US" dirty="0" err="1" smtClean="0"/>
              <a:t>Traceroute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Record route (ping –R)</a:t>
            </a:r>
          </a:p>
          <a:p>
            <a:pPr lvl="1"/>
            <a:r>
              <a:rPr lang="en-US" dirty="0" smtClean="0"/>
              <a:t>Used aliasing techniques to group </a:t>
            </a:r>
            <a:r>
              <a:rPr lang="en-US" dirty="0" err="1" smtClean="0"/>
              <a:t>IPs</a:t>
            </a:r>
            <a:r>
              <a:rPr lang="en-US" dirty="0" smtClean="0"/>
              <a:t> on the same device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7"/>
          <p:cNvGrpSpPr/>
          <p:nvPr/>
        </p:nvGrpSpPr>
        <p:grpSpPr>
          <a:xfrm>
            <a:off x="225514" y="4083348"/>
            <a:ext cx="3074218" cy="1994187"/>
            <a:chOff x="225514" y="4083348"/>
            <a:chExt cx="3074218" cy="1994187"/>
          </a:xfrm>
        </p:grpSpPr>
        <p:grpSp>
          <p:nvGrpSpPr>
            <p:cNvPr id="4" name="Group 28"/>
            <p:cNvGrpSpPr/>
            <p:nvPr/>
          </p:nvGrpSpPr>
          <p:grpSpPr>
            <a:xfrm>
              <a:off x="421590" y="4190175"/>
              <a:ext cx="2878142" cy="1887360"/>
              <a:chOff x="421590" y="4190175"/>
              <a:chExt cx="2878142" cy="1887360"/>
            </a:xfrm>
          </p:grpSpPr>
          <p:grpSp>
            <p:nvGrpSpPr>
              <p:cNvPr id="11" name="Group 24"/>
              <p:cNvGrpSpPr/>
              <p:nvPr/>
            </p:nvGrpSpPr>
            <p:grpSpPr>
              <a:xfrm>
                <a:off x="421590" y="4985477"/>
                <a:ext cx="2878142" cy="1092058"/>
                <a:chOff x="421590" y="4985477"/>
                <a:chExt cx="2878142" cy="1092058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21590" y="4985477"/>
                  <a:ext cx="2878142" cy="109205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" name="Group 12"/>
                <p:cNvGrpSpPr/>
                <p:nvPr/>
              </p:nvGrpSpPr>
              <p:grpSpPr>
                <a:xfrm>
                  <a:off x="2005969" y="5068570"/>
                  <a:ext cx="1153244" cy="937745"/>
                  <a:chOff x="2005969" y="5068570"/>
                  <a:chExt cx="1153244" cy="937745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2005969" y="5068570"/>
                    <a:ext cx="1153244" cy="937745"/>
                  </a:xfrm>
                  <a:prstGeom prst="rect">
                    <a:avLst/>
                  </a:prstGeom>
                  <a:solidFill>
                    <a:srgbClr val="800000"/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2423307" y="5139790"/>
                    <a:ext cx="296732" cy="783433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C</a:t>
                    </a:r>
                    <a:endParaRPr lang="en-US" dirty="0"/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2077189" y="5139790"/>
                    <a:ext cx="296732" cy="783433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en-US" dirty="0" smtClean="0"/>
                      <a:t>Dom0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14" name="Group 27"/>
              <p:cNvGrpSpPr/>
              <p:nvPr/>
            </p:nvGrpSpPr>
            <p:grpSpPr>
              <a:xfrm>
                <a:off x="1120722" y="4190175"/>
                <a:ext cx="1461870" cy="878395"/>
                <a:chOff x="1120722" y="4190175"/>
                <a:chExt cx="1461870" cy="878395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1697343" y="4190175"/>
                  <a:ext cx="451044" cy="43972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Connector 16"/>
                <p:cNvCxnSpPr>
                  <a:stCxn id="8" idx="0"/>
                  <a:endCxn id="15" idx="2"/>
                </p:cNvCxnSpPr>
                <p:nvPr/>
              </p:nvCxnSpPr>
              <p:spPr>
                <a:xfrm rot="5400000" flipH="1" flipV="1">
                  <a:off x="1302460" y="4448165"/>
                  <a:ext cx="438667" cy="802144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>
                  <a:stCxn id="9" idx="0"/>
                  <a:endCxn id="15" idx="2"/>
                </p:cNvCxnSpPr>
                <p:nvPr/>
              </p:nvCxnSpPr>
              <p:spPr>
                <a:xfrm rot="16200000" flipV="1">
                  <a:off x="2033395" y="4519374"/>
                  <a:ext cx="438667" cy="65972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6" name="TextBox 45"/>
            <p:cNvSpPr txBox="1"/>
            <p:nvPr/>
          </p:nvSpPr>
          <p:spPr>
            <a:xfrm>
              <a:off x="225514" y="4083348"/>
              <a:ext cx="12875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Top-of-Rack</a:t>
              </a:r>
            </a:p>
            <a:p>
              <a:pPr algn="ctr"/>
              <a:r>
                <a:rPr lang="en-US" dirty="0" smtClean="0"/>
                <a:t>Switch (L2)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Measurement results</a:t>
            </a:r>
            <a:endParaRPr lang="en-US" dirty="0"/>
          </a:p>
        </p:txBody>
      </p:sp>
      <p:grpSp>
        <p:nvGrpSpPr>
          <p:cNvPr id="16" name="Group 13"/>
          <p:cNvGrpSpPr/>
          <p:nvPr/>
        </p:nvGrpSpPr>
        <p:grpSpPr>
          <a:xfrm>
            <a:off x="544099" y="5068570"/>
            <a:ext cx="1153244" cy="937745"/>
            <a:chOff x="544099" y="5068570"/>
            <a:chExt cx="1153244" cy="937745"/>
          </a:xfrm>
        </p:grpSpPr>
        <p:sp>
          <p:nvSpPr>
            <p:cNvPr id="8" name="Rectangle 7"/>
            <p:cNvSpPr/>
            <p:nvPr/>
          </p:nvSpPr>
          <p:spPr>
            <a:xfrm>
              <a:off x="544099" y="5068570"/>
              <a:ext cx="1153244" cy="937745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49567" y="5139790"/>
              <a:ext cx="296732" cy="7834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15609" y="5139790"/>
              <a:ext cx="296732" cy="7834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3449" y="5139790"/>
              <a:ext cx="296732" cy="7834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Dom0</a:t>
              </a:r>
              <a:endParaRPr lang="en-US" dirty="0"/>
            </a:p>
          </p:txBody>
        </p:sp>
      </p:grpSp>
      <p:grpSp>
        <p:nvGrpSpPr>
          <p:cNvPr id="18" name="Group 62"/>
          <p:cNvGrpSpPr/>
          <p:nvPr/>
        </p:nvGrpSpPr>
        <p:grpSpPr>
          <a:xfrm>
            <a:off x="148220" y="2590396"/>
            <a:ext cx="4805187" cy="1605714"/>
            <a:chOff x="148220" y="2590396"/>
            <a:chExt cx="4805187" cy="1605714"/>
          </a:xfrm>
        </p:grpSpPr>
        <p:sp>
          <p:nvSpPr>
            <p:cNvPr id="49" name="Rectangle 48"/>
            <p:cNvSpPr/>
            <p:nvPr/>
          </p:nvSpPr>
          <p:spPr>
            <a:xfrm>
              <a:off x="2315056" y="2590396"/>
              <a:ext cx="535072" cy="4721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883727" y="2590396"/>
              <a:ext cx="535072" cy="4721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48220" y="2623315"/>
              <a:ext cx="16924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Edge Router (IP)</a:t>
              </a:r>
            </a:p>
            <a:p>
              <a:endParaRPr lang="en-US" dirty="0"/>
            </a:p>
          </p:txBody>
        </p:sp>
        <p:cxnSp>
          <p:nvCxnSpPr>
            <p:cNvPr id="53" name="Straight Connector 52"/>
            <p:cNvCxnSpPr>
              <a:stCxn id="15" idx="0"/>
              <a:endCxn id="49" idx="2"/>
            </p:cNvCxnSpPr>
            <p:nvPr/>
          </p:nvCxnSpPr>
          <p:spPr>
            <a:xfrm rot="5400000" flipH="1" flipV="1">
              <a:off x="1688895" y="3296479"/>
              <a:ext cx="1127667" cy="659727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5" idx="0"/>
              <a:endCxn id="50" idx="2"/>
            </p:cNvCxnSpPr>
            <p:nvPr/>
          </p:nvCxnSpPr>
          <p:spPr>
            <a:xfrm rot="5400000" flipH="1" flipV="1">
              <a:off x="2473231" y="2512143"/>
              <a:ext cx="1127667" cy="2228398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33" idx="0"/>
              <a:endCxn id="49" idx="2"/>
            </p:cNvCxnSpPr>
            <p:nvPr/>
          </p:nvCxnSpPr>
          <p:spPr>
            <a:xfrm rot="16200000" flipV="1">
              <a:off x="3201199" y="2443901"/>
              <a:ext cx="1133602" cy="2370815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33" idx="0"/>
              <a:endCxn id="50" idx="2"/>
            </p:cNvCxnSpPr>
            <p:nvPr/>
          </p:nvCxnSpPr>
          <p:spPr>
            <a:xfrm rot="16200000" flipV="1">
              <a:off x="3985534" y="3228237"/>
              <a:ext cx="1133602" cy="802144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64"/>
          <p:cNvGrpSpPr/>
          <p:nvPr/>
        </p:nvGrpSpPr>
        <p:grpSpPr>
          <a:xfrm>
            <a:off x="3452132" y="4196110"/>
            <a:ext cx="2878142" cy="1887360"/>
            <a:chOff x="3452132" y="4196110"/>
            <a:chExt cx="2878142" cy="1887360"/>
          </a:xfrm>
        </p:grpSpPr>
        <p:grpSp>
          <p:nvGrpSpPr>
            <p:cNvPr id="21" name="Group 46"/>
            <p:cNvGrpSpPr/>
            <p:nvPr/>
          </p:nvGrpSpPr>
          <p:grpSpPr>
            <a:xfrm>
              <a:off x="3452132" y="4196110"/>
              <a:ext cx="2878142" cy="1887360"/>
              <a:chOff x="3452132" y="4196110"/>
              <a:chExt cx="2878142" cy="1887360"/>
            </a:xfrm>
          </p:grpSpPr>
          <p:grpSp>
            <p:nvGrpSpPr>
              <p:cNvPr id="22" name="Group 29"/>
              <p:cNvGrpSpPr/>
              <p:nvPr/>
            </p:nvGrpSpPr>
            <p:grpSpPr>
              <a:xfrm>
                <a:off x="3452132" y="4196110"/>
                <a:ext cx="2878142" cy="1887360"/>
                <a:chOff x="421590" y="4190175"/>
                <a:chExt cx="2878142" cy="188736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421590" y="4985477"/>
                  <a:ext cx="2878142" cy="109205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3" name="Group 27"/>
                <p:cNvGrpSpPr/>
                <p:nvPr/>
              </p:nvGrpSpPr>
              <p:grpSpPr>
                <a:xfrm>
                  <a:off x="1120722" y="4190175"/>
                  <a:ext cx="1461870" cy="878395"/>
                  <a:chOff x="1120722" y="4190175"/>
                  <a:chExt cx="1461870" cy="878395"/>
                </a:xfrm>
              </p:grpSpPr>
              <p:sp>
                <p:nvSpPr>
                  <p:cNvPr id="33" name="Rectangle 32"/>
                  <p:cNvSpPr/>
                  <p:nvPr/>
                </p:nvSpPr>
                <p:spPr>
                  <a:xfrm>
                    <a:off x="1697343" y="4190175"/>
                    <a:ext cx="451044" cy="43972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4" name="Straight Connector 33"/>
                  <p:cNvCxnSpPr>
                    <a:stCxn id="42" idx="0"/>
                    <a:endCxn id="33" idx="2"/>
                  </p:cNvCxnSpPr>
                  <p:nvPr/>
                </p:nvCxnSpPr>
                <p:spPr>
                  <a:xfrm rot="5400000" flipH="1" flipV="1">
                    <a:off x="1302460" y="4448165"/>
                    <a:ext cx="438667" cy="802144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>
                    <a:endCxn id="33" idx="2"/>
                  </p:cNvCxnSpPr>
                  <p:nvPr/>
                </p:nvCxnSpPr>
                <p:spPr>
                  <a:xfrm rot="16200000" flipV="1">
                    <a:off x="2033395" y="4519374"/>
                    <a:ext cx="438667" cy="659726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5" name="Group 40"/>
              <p:cNvGrpSpPr/>
              <p:nvPr/>
            </p:nvGrpSpPr>
            <p:grpSpPr>
              <a:xfrm>
                <a:off x="3574641" y="5074505"/>
                <a:ext cx="1153244" cy="937745"/>
                <a:chOff x="544099" y="5068570"/>
                <a:chExt cx="1153244" cy="937745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44099" y="5068570"/>
                  <a:ext cx="1153244" cy="937745"/>
                </a:xfrm>
                <a:prstGeom prst="rect">
                  <a:avLst/>
                </a:prstGeom>
                <a:solidFill>
                  <a:srgbClr val="800000"/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949567" y="5139790"/>
                  <a:ext cx="296732" cy="7834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D</a:t>
                  </a:r>
                  <a:endParaRPr lang="en-US" dirty="0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603449" y="5139790"/>
                  <a:ext cx="296732" cy="7834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 smtClean="0"/>
                    <a:t>Dom0</a:t>
                  </a:r>
                  <a:endParaRPr lang="en-US" dirty="0"/>
                </a:p>
              </p:txBody>
            </p:sp>
          </p:grpSp>
        </p:grpSp>
        <p:sp>
          <p:nvSpPr>
            <p:cNvPr id="64" name="Rectangle 63"/>
            <p:cNvSpPr/>
            <p:nvPr/>
          </p:nvSpPr>
          <p:spPr>
            <a:xfrm>
              <a:off x="5036512" y="5074505"/>
              <a:ext cx="1153244" cy="937745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7"/>
          <p:cNvGrpSpPr/>
          <p:nvPr/>
        </p:nvGrpSpPr>
        <p:grpSpPr>
          <a:xfrm>
            <a:off x="225514" y="4083348"/>
            <a:ext cx="3074218" cy="1994187"/>
            <a:chOff x="225514" y="4083348"/>
            <a:chExt cx="3074218" cy="1994187"/>
          </a:xfrm>
        </p:grpSpPr>
        <p:grpSp>
          <p:nvGrpSpPr>
            <p:cNvPr id="4" name="Group 28"/>
            <p:cNvGrpSpPr/>
            <p:nvPr/>
          </p:nvGrpSpPr>
          <p:grpSpPr>
            <a:xfrm>
              <a:off x="421590" y="4190175"/>
              <a:ext cx="2878142" cy="1887360"/>
              <a:chOff x="421590" y="4190175"/>
              <a:chExt cx="2878142" cy="1887360"/>
            </a:xfrm>
          </p:grpSpPr>
          <p:grpSp>
            <p:nvGrpSpPr>
              <p:cNvPr id="5" name="Group 24"/>
              <p:cNvGrpSpPr/>
              <p:nvPr/>
            </p:nvGrpSpPr>
            <p:grpSpPr>
              <a:xfrm>
                <a:off x="421590" y="4985477"/>
                <a:ext cx="2878142" cy="1092058"/>
                <a:chOff x="421590" y="4985477"/>
                <a:chExt cx="2878142" cy="1092058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21590" y="4985477"/>
                  <a:ext cx="2878142" cy="109205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2005969" y="5068570"/>
                  <a:ext cx="1153244" cy="937745"/>
                </a:xfrm>
                <a:prstGeom prst="rect">
                  <a:avLst/>
                </a:prstGeom>
                <a:solidFill>
                  <a:srgbClr val="800000"/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" name="Group 27"/>
              <p:cNvGrpSpPr/>
              <p:nvPr/>
            </p:nvGrpSpPr>
            <p:grpSpPr>
              <a:xfrm>
                <a:off x="1120722" y="4190175"/>
                <a:ext cx="1461870" cy="878395"/>
                <a:chOff x="1120722" y="4190175"/>
                <a:chExt cx="1461870" cy="878395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1697343" y="4190175"/>
                  <a:ext cx="451044" cy="43972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Connector 16"/>
                <p:cNvCxnSpPr>
                  <a:stCxn id="8" idx="0"/>
                  <a:endCxn id="15" idx="2"/>
                </p:cNvCxnSpPr>
                <p:nvPr/>
              </p:nvCxnSpPr>
              <p:spPr>
                <a:xfrm rot="5400000" flipH="1" flipV="1">
                  <a:off x="1302460" y="4448165"/>
                  <a:ext cx="438667" cy="802144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>
                  <a:stCxn id="9" idx="0"/>
                  <a:endCxn id="15" idx="2"/>
                </p:cNvCxnSpPr>
                <p:nvPr/>
              </p:nvCxnSpPr>
              <p:spPr>
                <a:xfrm rot="16200000" flipV="1">
                  <a:off x="2033395" y="4519374"/>
                  <a:ext cx="438667" cy="65972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6" name="TextBox 45"/>
            <p:cNvSpPr txBox="1"/>
            <p:nvPr/>
          </p:nvSpPr>
          <p:spPr>
            <a:xfrm>
              <a:off x="225514" y="4083348"/>
              <a:ext cx="12875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Top-of-Rack</a:t>
              </a:r>
            </a:p>
            <a:p>
              <a:pPr algn="ctr"/>
              <a:r>
                <a:rPr lang="en-US" dirty="0" smtClean="0"/>
                <a:t>Switch (L2)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Measurement results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4099" y="5068570"/>
            <a:ext cx="1153244" cy="937745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2"/>
          <p:cNvGrpSpPr/>
          <p:nvPr/>
        </p:nvGrpSpPr>
        <p:grpSpPr>
          <a:xfrm>
            <a:off x="148220" y="2590396"/>
            <a:ext cx="4805187" cy="1605714"/>
            <a:chOff x="148220" y="2590396"/>
            <a:chExt cx="4805187" cy="1605714"/>
          </a:xfrm>
        </p:grpSpPr>
        <p:sp>
          <p:nvSpPr>
            <p:cNvPr id="49" name="Rectangle 48"/>
            <p:cNvSpPr/>
            <p:nvPr/>
          </p:nvSpPr>
          <p:spPr>
            <a:xfrm>
              <a:off x="2315056" y="2590396"/>
              <a:ext cx="535072" cy="4721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883727" y="2590396"/>
              <a:ext cx="535072" cy="4721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48220" y="2623315"/>
              <a:ext cx="16924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Edge Router (IP)</a:t>
              </a:r>
            </a:p>
            <a:p>
              <a:endParaRPr lang="en-US" dirty="0"/>
            </a:p>
          </p:txBody>
        </p:sp>
        <p:cxnSp>
          <p:nvCxnSpPr>
            <p:cNvPr id="53" name="Straight Connector 52"/>
            <p:cNvCxnSpPr>
              <a:stCxn id="15" idx="0"/>
              <a:endCxn id="49" idx="2"/>
            </p:cNvCxnSpPr>
            <p:nvPr/>
          </p:nvCxnSpPr>
          <p:spPr>
            <a:xfrm rot="5400000" flipH="1" flipV="1">
              <a:off x="1688895" y="3296479"/>
              <a:ext cx="1127667" cy="659727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5" idx="0"/>
              <a:endCxn id="50" idx="2"/>
            </p:cNvCxnSpPr>
            <p:nvPr/>
          </p:nvCxnSpPr>
          <p:spPr>
            <a:xfrm rot="5400000" flipH="1" flipV="1">
              <a:off x="2473231" y="2512143"/>
              <a:ext cx="1127667" cy="2228398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33" idx="0"/>
              <a:endCxn id="49" idx="2"/>
            </p:cNvCxnSpPr>
            <p:nvPr/>
          </p:nvCxnSpPr>
          <p:spPr>
            <a:xfrm rot="16200000" flipV="1">
              <a:off x="3201199" y="2443901"/>
              <a:ext cx="1133602" cy="2370815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33" idx="0"/>
              <a:endCxn id="50" idx="2"/>
            </p:cNvCxnSpPr>
            <p:nvPr/>
          </p:nvCxnSpPr>
          <p:spPr>
            <a:xfrm rot="16200000" flipV="1">
              <a:off x="3985534" y="3228237"/>
              <a:ext cx="1133602" cy="802144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64"/>
          <p:cNvGrpSpPr/>
          <p:nvPr/>
        </p:nvGrpSpPr>
        <p:grpSpPr>
          <a:xfrm>
            <a:off x="3452132" y="4196110"/>
            <a:ext cx="2878142" cy="1887360"/>
            <a:chOff x="3452132" y="4196110"/>
            <a:chExt cx="2878142" cy="1887360"/>
          </a:xfrm>
        </p:grpSpPr>
        <p:grpSp>
          <p:nvGrpSpPr>
            <p:cNvPr id="11" name="Group 46"/>
            <p:cNvGrpSpPr/>
            <p:nvPr/>
          </p:nvGrpSpPr>
          <p:grpSpPr>
            <a:xfrm>
              <a:off x="3452132" y="4196110"/>
              <a:ext cx="2878142" cy="1887360"/>
              <a:chOff x="3452132" y="4196110"/>
              <a:chExt cx="2878142" cy="1887360"/>
            </a:xfrm>
          </p:grpSpPr>
          <p:grpSp>
            <p:nvGrpSpPr>
              <p:cNvPr id="12" name="Group 29"/>
              <p:cNvGrpSpPr/>
              <p:nvPr/>
            </p:nvGrpSpPr>
            <p:grpSpPr>
              <a:xfrm>
                <a:off x="3452132" y="4196110"/>
                <a:ext cx="2878142" cy="1887360"/>
                <a:chOff x="421590" y="4190175"/>
                <a:chExt cx="2878142" cy="188736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421590" y="4985477"/>
                  <a:ext cx="2878142" cy="109205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" name="Group 27"/>
                <p:cNvGrpSpPr/>
                <p:nvPr/>
              </p:nvGrpSpPr>
              <p:grpSpPr>
                <a:xfrm>
                  <a:off x="1120722" y="4190175"/>
                  <a:ext cx="1461870" cy="878395"/>
                  <a:chOff x="1120722" y="4190175"/>
                  <a:chExt cx="1461870" cy="878395"/>
                </a:xfrm>
              </p:grpSpPr>
              <p:sp>
                <p:nvSpPr>
                  <p:cNvPr id="33" name="Rectangle 32"/>
                  <p:cNvSpPr/>
                  <p:nvPr/>
                </p:nvSpPr>
                <p:spPr>
                  <a:xfrm>
                    <a:off x="1697343" y="4190175"/>
                    <a:ext cx="451044" cy="43972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4" name="Straight Connector 33"/>
                  <p:cNvCxnSpPr>
                    <a:stCxn id="42" idx="0"/>
                    <a:endCxn id="33" idx="2"/>
                  </p:cNvCxnSpPr>
                  <p:nvPr/>
                </p:nvCxnSpPr>
                <p:spPr>
                  <a:xfrm rot="5400000" flipH="1" flipV="1">
                    <a:off x="1302460" y="4448165"/>
                    <a:ext cx="438667" cy="802144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>
                    <a:endCxn id="33" idx="2"/>
                  </p:cNvCxnSpPr>
                  <p:nvPr/>
                </p:nvCxnSpPr>
                <p:spPr>
                  <a:xfrm rot="16200000" flipV="1">
                    <a:off x="2033395" y="4519374"/>
                    <a:ext cx="438667" cy="659726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" name="Rectangle 41"/>
              <p:cNvSpPr/>
              <p:nvPr/>
            </p:nvSpPr>
            <p:spPr>
              <a:xfrm>
                <a:off x="3574641" y="5074505"/>
                <a:ext cx="1153244" cy="937745"/>
              </a:xfrm>
              <a:prstGeom prst="rect">
                <a:avLst/>
              </a:prstGeom>
              <a:solidFill>
                <a:srgbClr val="800000"/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5036512" y="5074505"/>
              <a:ext cx="1153244" cy="937745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Measurement results</a:t>
            </a:r>
            <a:endParaRPr lang="en-US" dirty="0"/>
          </a:p>
        </p:txBody>
      </p:sp>
      <p:grpSp>
        <p:nvGrpSpPr>
          <p:cNvPr id="3" name="Group 31"/>
          <p:cNvGrpSpPr/>
          <p:nvPr/>
        </p:nvGrpSpPr>
        <p:grpSpPr>
          <a:xfrm>
            <a:off x="224274" y="4093681"/>
            <a:ext cx="4100927" cy="2128880"/>
            <a:chOff x="224274" y="4093681"/>
            <a:chExt cx="4100927" cy="2128880"/>
          </a:xfrm>
        </p:grpSpPr>
        <p:grpSp>
          <p:nvGrpSpPr>
            <p:cNvPr id="4" name="Group 43"/>
            <p:cNvGrpSpPr/>
            <p:nvPr/>
          </p:nvGrpSpPr>
          <p:grpSpPr>
            <a:xfrm>
              <a:off x="1204818" y="4214183"/>
              <a:ext cx="3120383" cy="2008380"/>
              <a:chOff x="421590" y="2590396"/>
              <a:chExt cx="5908684" cy="3493074"/>
            </a:xfrm>
          </p:grpSpPr>
          <p:grpSp>
            <p:nvGrpSpPr>
              <p:cNvPr id="5" name="Group 28"/>
              <p:cNvGrpSpPr/>
              <p:nvPr/>
            </p:nvGrpSpPr>
            <p:grpSpPr>
              <a:xfrm>
                <a:off x="421590" y="4190175"/>
                <a:ext cx="2878142" cy="1887360"/>
                <a:chOff x="421590" y="4190175"/>
                <a:chExt cx="2878142" cy="1887360"/>
              </a:xfrm>
            </p:grpSpPr>
            <p:grpSp>
              <p:nvGrpSpPr>
                <p:cNvPr id="6" name="Group 68"/>
                <p:cNvGrpSpPr/>
                <p:nvPr/>
              </p:nvGrpSpPr>
              <p:grpSpPr>
                <a:xfrm>
                  <a:off x="421590" y="4985477"/>
                  <a:ext cx="2878142" cy="1092058"/>
                  <a:chOff x="421590" y="4985477"/>
                  <a:chExt cx="2878142" cy="1092058"/>
                </a:xfrm>
              </p:grpSpPr>
              <p:sp>
                <p:nvSpPr>
                  <p:cNvPr id="74" name="Rectangle 73"/>
                  <p:cNvSpPr/>
                  <p:nvPr/>
                </p:nvSpPr>
                <p:spPr>
                  <a:xfrm>
                    <a:off x="421590" y="4985477"/>
                    <a:ext cx="2878142" cy="109205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Rectangle 8"/>
                  <p:cNvSpPr/>
                  <p:nvPr/>
                </p:nvSpPr>
                <p:spPr>
                  <a:xfrm>
                    <a:off x="2005969" y="5068570"/>
                    <a:ext cx="1153244" cy="937745"/>
                  </a:xfrm>
                  <a:prstGeom prst="rect">
                    <a:avLst/>
                  </a:prstGeom>
                  <a:solidFill>
                    <a:srgbClr val="800000"/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" name="Group 27"/>
                <p:cNvGrpSpPr/>
                <p:nvPr/>
              </p:nvGrpSpPr>
              <p:grpSpPr>
                <a:xfrm>
                  <a:off x="1120722" y="4190175"/>
                  <a:ext cx="1461870" cy="878395"/>
                  <a:chOff x="1120722" y="4190175"/>
                  <a:chExt cx="1461870" cy="878395"/>
                </a:xfrm>
              </p:grpSpPr>
              <p:sp>
                <p:nvSpPr>
                  <p:cNvPr id="71" name="Rectangle 14"/>
                  <p:cNvSpPr/>
                  <p:nvPr/>
                </p:nvSpPr>
                <p:spPr>
                  <a:xfrm>
                    <a:off x="1697343" y="4190175"/>
                    <a:ext cx="451044" cy="43972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2" name="Straight Connector 71"/>
                  <p:cNvCxnSpPr>
                    <a:stCxn id="41" idx="0"/>
                  </p:cNvCxnSpPr>
                  <p:nvPr/>
                </p:nvCxnSpPr>
                <p:spPr>
                  <a:xfrm rot="5400000" flipH="1" flipV="1">
                    <a:off x="1302460" y="4448165"/>
                    <a:ext cx="438667" cy="802144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rot="16200000" flipV="1">
                    <a:off x="2033395" y="4519374"/>
                    <a:ext cx="438667" cy="659726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1" name="Rectangle 40"/>
              <p:cNvSpPr/>
              <p:nvPr/>
            </p:nvSpPr>
            <p:spPr>
              <a:xfrm>
                <a:off x="544099" y="5068570"/>
                <a:ext cx="1153244" cy="937745"/>
              </a:xfrm>
              <a:prstGeom prst="rect">
                <a:avLst/>
              </a:prstGeom>
              <a:solidFill>
                <a:srgbClr val="800000"/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62"/>
              <p:cNvGrpSpPr/>
              <p:nvPr/>
            </p:nvGrpSpPr>
            <p:grpSpPr>
              <a:xfrm>
                <a:off x="1922865" y="2590396"/>
                <a:ext cx="3030542" cy="1605714"/>
                <a:chOff x="1922865" y="2590396"/>
                <a:chExt cx="3030542" cy="1605714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2315056" y="2590396"/>
                  <a:ext cx="535072" cy="47211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3883727" y="2590396"/>
                  <a:ext cx="535072" cy="47211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" name="Straight Connector 64"/>
                <p:cNvCxnSpPr>
                  <a:endCxn id="62" idx="2"/>
                </p:cNvCxnSpPr>
                <p:nvPr/>
              </p:nvCxnSpPr>
              <p:spPr>
                <a:xfrm rot="5400000" flipH="1" flipV="1">
                  <a:off x="1688895" y="3296479"/>
                  <a:ext cx="1127667" cy="659727"/>
                </a:xfrm>
                <a:prstGeom prst="line">
                  <a:avLst/>
                </a:prstGeom>
                <a:ln w="381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endCxn id="63" idx="2"/>
                </p:cNvCxnSpPr>
                <p:nvPr/>
              </p:nvCxnSpPr>
              <p:spPr>
                <a:xfrm rot="5400000" flipH="1" flipV="1">
                  <a:off x="2473231" y="2512143"/>
                  <a:ext cx="1127667" cy="2228398"/>
                </a:xfrm>
                <a:prstGeom prst="line">
                  <a:avLst/>
                </a:prstGeom>
                <a:ln w="381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>
                  <a:stCxn id="58" idx="0"/>
                  <a:endCxn id="62" idx="2"/>
                </p:cNvCxnSpPr>
                <p:nvPr/>
              </p:nvCxnSpPr>
              <p:spPr>
                <a:xfrm rot="16200000" flipV="1">
                  <a:off x="3201199" y="2443901"/>
                  <a:ext cx="1133602" cy="2370815"/>
                </a:xfrm>
                <a:prstGeom prst="line">
                  <a:avLst/>
                </a:prstGeom>
                <a:ln w="381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>
                  <a:stCxn id="58" idx="0"/>
                  <a:endCxn id="63" idx="2"/>
                </p:cNvCxnSpPr>
                <p:nvPr/>
              </p:nvCxnSpPr>
              <p:spPr>
                <a:xfrm rot="16200000" flipV="1">
                  <a:off x="3985534" y="3228237"/>
                  <a:ext cx="1133602" cy="802144"/>
                </a:xfrm>
                <a:prstGeom prst="line">
                  <a:avLst/>
                </a:prstGeom>
                <a:ln w="381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64"/>
              <p:cNvGrpSpPr/>
              <p:nvPr/>
            </p:nvGrpSpPr>
            <p:grpSpPr>
              <a:xfrm>
                <a:off x="3452132" y="4196110"/>
                <a:ext cx="2878142" cy="1887360"/>
                <a:chOff x="3452132" y="4196110"/>
                <a:chExt cx="2878142" cy="1887360"/>
              </a:xfrm>
            </p:grpSpPr>
            <p:grpSp>
              <p:nvGrpSpPr>
                <p:cNvPr id="10" name="Group 46"/>
                <p:cNvGrpSpPr/>
                <p:nvPr/>
              </p:nvGrpSpPr>
              <p:grpSpPr>
                <a:xfrm>
                  <a:off x="3452132" y="4196110"/>
                  <a:ext cx="2878142" cy="1887360"/>
                  <a:chOff x="3452132" y="4196110"/>
                  <a:chExt cx="2878142" cy="1887360"/>
                </a:xfrm>
              </p:grpSpPr>
              <p:grpSp>
                <p:nvGrpSpPr>
                  <p:cNvPr id="11" name="Group 29"/>
                  <p:cNvGrpSpPr/>
                  <p:nvPr/>
                </p:nvGrpSpPr>
                <p:grpSpPr>
                  <a:xfrm>
                    <a:off x="3452132" y="4196110"/>
                    <a:ext cx="2878142" cy="1887360"/>
                    <a:chOff x="421590" y="4190175"/>
                    <a:chExt cx="2878142" cy="1887360"/>
                  </a:xfrm>
                </p:grpSpPr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421590" y="4985477"/>
                      <a:ext cx="2878142" cy="1092058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2" name="Group 27"/>
                    <p:cNvGrpSpPr/>
                    <p:nvPr/>
                  </p:nvGrpSpPr>
                  <p:grpSpPr>
                    <a:xfrm>
                      <a:off x="1120722" y="4190175"/>
                      <a:ext cx="1461870" cy="878395"/>
                      <a:chOff x="1120722" y="4190175"/>
                      <a:chExt cx="1461870" cy="878395"/>
                    </a:xfrm>
                  </p:grpSpPr>
                  <p:sp>
                    <p:nvSpPr>
                      <p:cNvPr id="58" name="Rectangle 57"/>
                      <p:cNvSpPr/>
                      <p:nvPr/>
                    </p:nvSpPr>
                    <p:spPr>
                      <a:xfrm>
                        <a:off x="1697343" y="4190175"/>
                        <a:ext cx="451044" cy="43972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9" name="Straight Connector 58"/>
                      <p:cNvCxnSpPr>
                        <a:stCxn id="52" idx="0"/>
                        <a:endCxn id="58" idx="2"/>
                      </p:cNvCxnSpPr>
                      <p:nvPr/>
                    </p:nvCxnSpPr>
                    <p:spPr>
                      <a:xfrm rot="5400000" flipH="1" flipV="1">
                        <a:off x="1302460" y="4448165"/>
                        <a:ext cx="438667" cy="802144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Straight Connector 60"/>
                      <p:cNvCxnSpPr>
                        <a:endCxn id="58" idx="2"/>
                      </p:cNvCxnSpPr>
                      <p:nvPr/>
                    </p:nvCxnSpPr>
                    <p:spPr>
                      <a:xfrm rot="16200000" flipV="1">
                        <a:off x="2033395" y="4519374"/>
                        <a:ext cx="438667" cy="659726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52" name="Rectangle 51"/>
                  <p:cNvSpPr/>
                  <p:nvPr/>
                </p:nvSpPr>
                <p:spPr>
                  <a:xfrm>
                    <a:off x="3574641" y="5074505"/>
                    <a:ext cx="1153244" cy="937745"/>
                  </a:xfrm>
                  <a:prstGeom prst="rect">
                    <a:avLst/>
                  </a:prstGeom>
                  <a:solidFill>
                    <a:srgbClr val="800000"/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7" name="Rectangle 46"/>
                <p:cNvSpPr/>
                <p:nvPr/>
              </p:nvSpPr>
              <p:spPr>
                <a:xfrm>
                  <a:off x="5036512" y="5074505"/>
                  <a:ext cx="1153244" cy="937745"/>
                </a:xfrm>
                <a:prstGeom prst="rect">
                  <a:avLst/>
                </a:prstGeom>
                <a:solidFill>
                  <a:srgbClr val="800000"/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8" name="TextBox 37"/>
            <p:cNvSpPr txBox="1"/>
            <p:nvPr/>
          </p:nvSpPr>
          <p:spPr>
            <a:xfrm>
              <a:off x="224274" y="4812924"/>
              <a:ext cx="1287533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Top-of-Rack</a:t>
              </a:r>
            </a:p>
            <a:p>
              <a:pPr algn="ctr"/>
              <a:r>
                <a:rPr lang="en-US" dirty="0" smtClean="0"/>
                <a:t>Switch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4636" y="4093681"/>
              <a:ext cx="13228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Edge Router</a:t>
              </a:r>
            </a:p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Measurement results</a:t>
            </a:r>
            <a:endParaRPr lang="en-US" dirty="0"/>
          </a:p>
        </p:txBody>
      </p:sp>
      <p:grpSp>
        <p:nvGrpSpPr>
          <p:cNvPr id="3" name="Group 117"/>
          <p:cNvGrpSpPr/>
          <p:nvPr/>
        </p:nvGrpSpPr>
        <p:grpSpPr>
          <a:xfrm>
            <a:off x="224274" y="4093681"/>
            <a:ext cx="4100927" cy="2128880"/>
            <a:chOff x="224274" y="4093681"/>
            <a:chExt cx="4100927" cy="2128880"/>
          </a:xfrm>
        </p:grpSpPr>
        <p:grpSp>
          <p:nvGrpSpPr>
            <p:cNvPr id="4" name="Group 43"/>
            <p:cNvGrpSpPr/>
            <p:nvPr/>
          </p:nvGrpSpPr>
          <p:grpSpPr>
            <a:xfrm>
              <a:off x="1204818" y="4214181"/>
              <a:ext cx="3120383" cy="2008380"/>
              <a:chOff x="421590" y="2590396"/>
              <a:chExt cx="5908684" cy="3493074"/>
            </a:xfrm>
          </p:grpSpPr>
          <p:grpSp>
            <p:nvGrpSpPr>
              <p:cNvPr id="5" name="Group 28"/>
              <p:cNvGrpSpPr/>
              <p:nvPr/>
            </p:nvGrpSpPr>
            <p:grpSpPr>
              <a:xfrm>
                <a:off x="421590" y="4190175"/>
                <a:ext cx="2878142" cy="1887360"/>
                <a:chOff x="421590" y="4190175"/>
                <a:chExt cx="2878142" cy="1887360"/>
              </a:xfrm>
            </p:grpSpPr>
            <p:grpSp>
              <p:nvGrpSpPr>
                <p:cNvPr id="6" name="Group 24"/>
                <p:cNvGrpSpPr/>
                <p:nvPr/>
              </p:nvGrpSpPr>
              <p:grpSpPr>
                <a:xfrm>
                  <a:off x="421590" y="4985477"/>
                  <a:ext cx="2878142" cy="1092058"/>
                  <a:chOff x="421590" y="4985477"/>
                  <a:chExt cx="2878142" cy="1092058"/>
                </a:xfrm>
              </p:grpSpPr>
              <p:sp>
                <p:nvSpPr>
                  <p:cNvPr id="24" name="Rectangle 23"/>
                  <p:cNvSpPr/>
                  <p:nvPr/>
                </p:nvSpPr>
                <p:spPr>
                  <a:xfrm>
                    <a:off x="421590" y="4985477"/>
                    <a:ext cx="2878142" cy="109205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2005969" y="5068570"/>
                    <a:ext cx="1153244" cy="937745"/>
                  </a:xfrm>
                  <a:prstGeom prst="rect">
                    <a:avLst/>
                  </a:prstGeom>
                  <a:solidFill>
                    <a:srgbClr val="800000"/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" name="Group 27"/>
                <p:cNvGrpSpPr/>
                <p:nvPr/>
              </p:nvGrpSpPr>
              <p:grpSpPr>
                <a:xfrm>
                  <a:off x="1120722" y="4190175"/>
                  <a:ext cx="1461870" cy="878395"/>
                  <a:chOff x="1120722" y="4190175"/>
                  <a:chExt cx="1461870" cy="878395"/>
                </a:xfrm>
              </p:grpSpPr>
              <p:sp>
                <p:nvSpPr>
                  <p:cNvPr id="15" name="Rectangle 14"/>
                  <p:cNvSpPr/>
                  <p:nvPr/>
                </p:nvSpPr>
                <p:spPr>
                  <a:xfrm>
                    <a:off x="1697343" y="4190175"/>
                    <a:ext cx="451044" cy="43972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8" idx="0"/>
                    <a:endCxn id="15" idx="2"/>
                  </p:cNvCxnSpPr>
                  <p:nvPr/>
                </p:nvCxnSpPr>
                <p:spPr>
                  <a:xfrm rot="5400000" flipH="1" flipV="1">
                    <a:off x="1302460" y="4448165"/>
                    <a:ext cx="438667" cy="802144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>
                    <a:stCxn id="9" idx="0"/>
                    <a:endCxn id="15" idx="2"/>
                  </p:cNvCxnSpPr>
                  <p:nvPr/>
                </p:nvCxnSpPr>
                <p:spPr>
                  <a:xfrm rot="16200000" flipV="1">
                    <a:off x="2033395" y="4519374"/>
                    <a:ext cx="438667" cy="659726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" name="Rectangle 7"/>
              <p:cNvSpPr/>
              <p:nvPr/>
            </p:nvSpPr>
            <p:spPr>
              <a:xfrm>
                <a:off x="544099" y="5068570"/>
                <a:ext cx="1153244" cy="937745"/>
              </a:xfrm>
              <a:prstGeom prst="rect">
                <a:avLst/>
              </a:prstGeom>
              <a:solidFill>
                <a:srgbClr val="800000"/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62"/>
              <p:cNvGrpSpPr/>
              <p:nvPr/>
            </p:nvGrpSpPr>
            <p:grpSpPr>
              <a:xfrm>
                <a:off x="1922865" y="2590396"/>
                <a:ext cx="3030542" cy="1605714"/>
                <a:chOff x="1922865" y="2590396"/>
                <a:chExt cx="3030542" cy="1605714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2315056" y="2590396"/>
                  <a:ext cx="535072" cy="47211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3883727" y="2590396"/>
                  <a:ext cx="535072" cy="47211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Connector 52"/>
                <p:cNvCxnSpPr>
                  <a:stCxn id="15" idx="0"/>
                  <a:endCxn id="49" idx="2"/>
                </p:cNvCxnSpPr>
                <p:nvPr/>
              </p:nvCxnSpPr>
              <p:spPr>
                <a:xfrm rot="5400000" flipH="1" flipV="1">
                  <a:off x="1688895" y="3296479"/>
                  <a:ext cx="1127667" cy="659727"/>
                </a:xfrm>
                <a:prstGeom prst="line">
                  <a:avLst/>
                </a:prstGeom>
                <a:ln w="381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>
                  <a:stCxn id="15" idx="0"/>
                  <a:endCxn id="50" idx="2"/>
                </p:cNvCxnSpPr>
                <p:nvPr/>
              </p:nvCxnSpPr>
              <p:spPr>
                <a:xfrm rot="5400000" flipH="1" flipV="1">
                  <a:off x="2473231" y="2512143"/>
                  <a:ext cx="1127667" cy="2228398"/>
                </a:xfrm>
                <a:prstGeom prst="line">
                  <a:avLst/>
                </a:prstGeom>
                <a:ln w="381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stCxn id="33" idx="0"/>
                  <a:endCxn id="49" idx="2"/>
                </p:cNvCxnSpPr>
                <p:nvPr/>
              </p:nvCxnSpPr>
              <p:spPr>
                <a:xfrm rot="16200000" flipV="1">
                  <a:off x="3201199" y="2443901"/>
                  <a:ext cx="1133602" cy="2370815"/>
                </a:xfrm>
                <a:prstGeom prst="line">
                  <a:avLst/>
                </a:prstGeom>
                <a:ln w="381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>
                  <a:stCxn id="33" idx="0"/>
                  <a:endCxn id="50" idx="2"/>
                </p:cNvCxnSpPr>
                <p:nvPr/>
              </p:nvCxnSpPr>
              <p:spPr>
                <a:xfrm rot="16200000" flipV="1">
                  <a:off x="3985534" y="3228237"/>
                  <a:ext cx="1133602" cy="802144"/>
                </a:xfrm>
                <a:prstGeom prst="line">
                  <a:avLst/>
                </a:prstGeom>
                <a:ln w="381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64"/>
              <p:cNvGrpSpPr/>
              <p:nvPr/>
            </p:nvGrpSpPr>
            <p:grpSpPr>
              <a:xfrm>
                <a:off x="3452132" y="4196110"/>
                <a:ext cx="2878142" cy="1887360"/>
                <a:chOff x="3452132" y="4196110"/>
                <a:chExt cx="2878142" cy="1887360"/>
              </a:xfrm>
            </p:grpSpPr>
            <p:grpSp>
              <p:nvGrpSpPr>
                <p:cNvPr id="12" name="Group 46"/>
                <p:cNvGrpSpPr/>
                <p:nvPr/>
              </p:nvGrpSpPr>
              <p:grpSpPr>
                <a:xfrm>
                  <a:off x="3452132" y="4196110"/>
                  <a:ext cx="2878142" cy="1887360"/>
                  <a:chOff x="3452132" y="4196110"/>
                  <a:chExt cx="2878142" cy="1887360"/>
                </a:xfrm>
              </p:grpSpPr>
              <p:grpSp>
                <p:nvGrpSpPr>
                  <p:cNvPr id="13" name="Group 29"/>
                  <p:cNvGrpSpPr/>
                  <p:nvPr/>
                </p:nvGrpSpPr>
                <p:grpSpPr>
                  <a:xfrm>
                    <a:off x="3452132" y="4196110"/>
                    <a:ext cx="2878142" cy="1887360"/>
                    <a:chOff x="421590" y="4190175"/>
                    <a:chExt cx="2878142" cy="1887360"/>
                  </a:xfrm>
                </p:grpSpPr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421590" y="4985477"/>
                      <a:ext cx="2878142" cy="1092058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4" name="Group 27"/>
                    <p:cNvGrpSpPr/>
                    <p:nvPr/>
                  </p:nvGrpSpPr>
                  <p:grpSpPr>
                    <a:xfrm>
                      <a:off x="1120722" y="4190175"/>
                      <a:ext cx="1461870" cy="878395"/>
                      <a:chOff x="1120722" y="4190175"/>
                      <a:chExt cx="1461870" cy="878395"/>
                    </a:xfrm>
                  </p:grpSpPr>
                  <p:sp>
                    <p:nvSpPr>
                      <p:cNvPr id="33" name="Rectangle 32"/>
                      <p:cNvSpPr/>
                      <p:nvPr/>
                    </p:nvSpPr>
                    <p:spPr>
                      <a:xfrm>
                        <a:off x="1697343" y="4190175"/>
                        <a:ext cx="451044" cy="43972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4" name="Straight Connector 33"/>
                      <p:cNvCxnSpPr>
                        <a:stCxn id="42" idx="0"/>
                        <a:endCxn id="33" idx="2"/>
                      </p:cNvCxnSpPr>
                      <p:nvPr/>
                    </p:nvCxnSpPr>
                    <p:spPr>
                      <a:xfrm rot="5400000" flipH="1" flipV="1">
                        <a:off x="1302460" y="4448165"/>
                        <a:ext cx="438667" cy="802144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Straight Connector 34"/>
                      <p:cNvCxnSpPr>
                        <a:endCxn id="33" idx="2"/>
                      </p:cNvCxnSpPr>
                      <p:nvPr/>
                    </p:nvCxnSpPr>
                    <p:spPr>
                      <a:xfrm rot="16200000" flipV="1">
                        <a:off x="2033395" y="4519374"/>
                        <a:ext cx="438667" cy="659726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42" name="Rectangle 41"/>
                  <p:cNvSpPr/>
                  <p:nvPr/>
                </p:nvSpPr>
                <p:spPr>
                  <a:xfrm>
                    <a:off x="3574641" y="5074505"/>
                    <a:ext cx="1153244" cy="937745"/>
                  </a:xfrm>
                  <a:prstGeom prst="rect">
                    <a:avLst/>
                  </a:prstGeom>
                  <a:solidFill>
                    <a:srgbClr val="800000"/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4" name="Rectangle 63"/>
                <p:cNvSpPr/>
                <p:nvPr/>
              </p:nvSpPr>
              <p:spPr>
                <a:xfrm>
                  <a:off x="5036512" y="5074505"/>
                  <a:ext cx="1153244" cy="937745"/>
                </a:xfrm>
                <a:prstGeom prst="rect">
                  <a:avLst/>
                </a:prstGeom>
                <a:solidFill>
                  <a:srgbClr val="800000"/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7" name="TextBox 46"/>
            <p:cNvSpPr txBox="1"/>
            <p:nvPr/>
          </p:nvSpPr>
          <p:spPr>
            <a:xfrm>
              <a:off x="224274" y="4812924"/>
              <a:ext cx="1287533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Top-of-Rack</a:t>
              </a:r>
            </a:p>
            <a:p>
              <a:pPr algn="ctr"/>
              <a:r>
                <a:rPr lang="en-US" dirty="0" smtClean="0"/>
                <a:t>Switch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64636" y="4093681"/>
              <a:ext cx="13228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Edge Router</a:t>
              </a:r>
            </a:p>
            <a:p>
              <a:endParaRPr lang="en-US" dirty="0"/>
            </a:p>
          </p:txBody>
        </p:sp>
      </p:grpSp>
      <p:grpSp>
        <p:nvGrpSpPr>
          <p:cNvPr id="16" name="Group 118"/>
          <p:cNvGrpSpPr/>
          <p:nvPr/>
        </p:nvGrpSpPr>
        <p:grpSpPr>
          <a:xfrm>
            <a:off x="455625" y="2298747"/>
            <a:ext cx="7744505" cy="3907619"/>
            <a:chOff x="455625" y="2298747"/>
            <a:chExt cx="7744505" cy="3907619"/>
          </a:xfrm>
        </p:grpSpPr>
        <p:grpSp>
          <p:nvGrpSpPr>
            <p:cNvPr id="18" name="Group 51"/>
            <p:cNvGrpSpPr/>
            <p:nvPr/>
          </p:nvGrpSpPr>
          <p:grpSpPr>
            <a:xfrm>
              <a:off x="5079747" y="4197986"/>
              <a:ext cx="3120383" cy="2008380"/>
              <a:chOff x="421590" y="2590396"/>
              <a:chExt cx="5908684" cy="3493074"/>
            </a:xfrm>
          </p:grpSpPr>
          <p:grpSp>
            <p:nvGrpSpPr>
              <p:cNvPr id="20" name="Group 28"/>
              <p:cNvGrpSpPr/>
              <p:nvPr/>
            </p:nvGrpSpPr>
            <p:grpSpPr>
              <a:xfrm>
                <a:off x="421590" y="4190175"/>
                <a:ext cx="2878142" cy="1887360"/>
                <a:chOff x="421590" y="4190175"/>
                <a:chExt cx="2878142" cy="1887360"/>
              </a:xfrm>
            </p:grpSpPr>
            <p:grpSp>
              <p:nvGrpSpPr>
                <p:cNvPr id="21" name="Group 24"/>
                <p:cNvGrpSpPr/>
                <p:nvPr/>
              </p:nvGrpSpPr>
              <p:grpSpPr>
                <a:xfrm>
                  <a:off x="421590" y="4985477"/>
                  <a:ext cx="2878142" cy="1092058"/>
                  <a:chOff x="421590" y="4985477"/>
                  <a:chExt cx="2878142" cy="1092058"/>
                </a:xfrm>
              </p:grpSpPr>
              <p:sp>
                <p:nvSpPr>
                  <p:cNvPr id="82" name="Rectangle 81"/>
                  <p:cNvSpPr/>
                  <p:nvPr/>
                </p:nvSpPr>
                <p:spPr>
                  <a:xfrm>
                    <a:off x="421590" y="4985477"/>
                    <a:ext cx="2878142" cy="109205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Rectangle 8"/>
                  <p:cNvSpPr/>
                  <p:nvPr/>
                </p:nvSpPr>
                <p:spPr>
                  <a:xfrm>
                    <a:off x="2005969" y="5068570"/>
                    <a:ext cx="1153244" cy="937745"/>
                  </a:xfrm>
                  <a:prstGeom prst="rect">
                    <a:avLst/>
                  </a:prstGeom>
                  <a:solidFill>
                    <a:srgbClr val="800000"/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" name="Group 27"/>
                <p:cNvGrpSpPr/>
                <p:nvPr/>
              </p:nvGrpSpPr>
              <p:grpSpPr>
                <a:xfrm>
                  <a:off x="1120722" y="4190175"/>
                  <a:ext cx="1461870" cy="878395"/>
                  <a:chOff x="1120722" y="4190175"/>
                  <a:chExt cx="1461870" cy="878395"/>
                </a:xfrm>
              </p:grpSpPr>
              <p:sp>
                <p:nvSpPr>
                  <p:cNvPr id="79" name="Rectangle 78"/>
                  <p:cNvSpPr/>
                  <p:nvPr/>
                </p:nvSpPr>
                <p:spPr>
                  <a:xfrm>
                    <a:off x="1697343" y="4190175"/>
                    <a:ext cx="451044" cy="43972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0" name="Straight Connector 79"/>
                  <p:cNvCxnSpPr>
                    <a:stCxn id="56" idx="0"/>
                    <a:endCxn id="79" idx="2"/>
                  </p:cNvCxnSpPr>
                  <p:nvPr/>
                </p:nvCxnSpPr>
                <p:spPr>
                  <a:xfrm rot="5400000" flipH="1" flipV="1">
                    <a:off x="1302460" y="4448165"/>
                    <a:ext cx="438667" cy="802144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>
                    <a:endCxn id="79" idx="2"/>
                  </p:cNvCxnSpPr>
                  <p:nvPr/>
                </p:nvCxnSpPr>
                <p:spPr>
                  <a:xfrm rot="16200000" flipV="1">
                    <a:off x="2033395" y="4519374"/>
                    <a:ext cx="438667" cy="659726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6" name="Rectangle 55"/>
              <p:cNvSpPr/>
              <p:nvPr/>
            </p:nvSpPr>
            <p:spPr>
              <a:xfrm>
                <a:off x="544099" y="5068570"/>
                <a:ext cx="1153244" cy="937745"/>
              </a:xfrm>
              <a:prstGeom prst="rect">
                <a:avLst/>
              </a:prstGeom>
              <a:solidFill>
                <a:srgbClr val="800000"/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62"/>
              <p:cNvGrpSpPr/>
              <p:nvPr/>
            </p:nvGrpSpPr>
            <p:grpSpPr>
              <a:xfrm>
                <a:off x="1922865" y="2590396"/>
                <a:ext cx="3030542" cy="1605714"/>
                <a:chOff x="1922865" y="2590396"/>
                <a:chExt cx="3030542" cy="1605714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2315056" y="2590396"/>
                  <a:ext cx="535072" cy="47211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3883727" y="2590396"/>
                  <a:ext cx="535072" cy="47211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Connector 72"/>
                <p:cNvCxnSpPr>
                  <a:stCxn id="79" idx="0"/>
                  <a:endCxn id="71" idx="2"/>
                </p:cNvCxnSpPr>
                <p:nvPr/>
              </p:nvCxnSpPr>
              <p:spPr>
                <a:xfrm rot="5400000" flipH="1" flipV="1">
                  <a:off x="1688895" y="3296479"/>
                  <a:ext cx="1127667" cy="659727"/>
                </a:xfrm>
                <a:prstGeom prst="line">
                  <a:avLst/>
                </a:prstGeom>
                <a:ln w="381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>
                  <a:stCxn id="79" idx="0"/>
                  <a:endCxn id="72" idx="2"/>
                </p:cNvCxnSpPr>
                <p:nvPr/>
              </p:nvCxnSpPr>
              <p:spPr>
                <a:xfrm rot="5400000" flipH="1" flipV="1">
                  <a:off x="2473231" y="2512143"/>
                  <a:ext cx="1127667" cy="2228398"/>
                </a:xfrm>
                <a:prstGeom prst="line">
                  <a:avLst/>
                </a:prstGeom>
                <a:ln w="381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>
                  <a:stCxn id="68" idx="0"/>
                  <a:endCxn id="71" idx="2"/>
                </p:cNvCxnSpPr>
                <p:nvPr/>
              </p:nvCxnSpPr>
              <p:spPr>
                <a:xfrm rot="16200000" flipV="1">
                  <a:off x="3201199" y="2443901"/>
                  <a:ext cx="1133602" cy="2370815"/>
                </a:xfrm>
                <a:prstGeom prst="line">
                  <a:avLst/>
                </a:prstGeom>
                <a:ln w="381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>
                  <a:stCxn id="68" idx="0"/>
                  <a:endCxn id="72" idx="2"/>
                </p:cNvCxnSpPr>
                <p:nvPr/>
              </p:nvCxnSpPr>
              <p:spPr>
                <a:xfrm rot="16200000" flipV="1">
                  <a:off x="3985534" y="3228237"/>
                  <a:ext cx="1133602" cy="802144"/>
                </a:xfrm>
                <a:prstGeom prst="line">
                  <a:avLst/>
                </a:prstGeom>
                <a:ln w="381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64"/>
              <p:cNvGrpSpPr/>
              <p:nvPr/>
            </p:nvGrpSpPr>
            <p:grpSpPr>
              <a:xfrm>
                <a:off x="3452132" y="4196110"/>
                <a:ext cx="2878142" cy="1887360"/>
                <a:chOff x="3452132" y="4196110"/>
                <a:chExt cx="2878142" cy="1887360"/>
              </a:xfrm>
            </p:grpSpPr>
            <p:grpSp>
              <p:nvGrpSpPr>
                <p:cNvPr id="26" name="Group 46"/>
                <p:cNvGrpSpPr/>
                <p:nvPr/>
              </p:nvGrpSpPr>
              <p:grpSpPr>
                <a:xfrm>
                  <a:off x="3452132" y="4196110"/>
                  <a:ext cx="2878142" cy="1887360"/>
                  <a:chOff x="3452132" y="4196110"/>
                  <a:chExt cx="2878142" cy="1887360"/>
                </a:xfrm>
              </p:grpSpPr>
              <p:grpSp>
                <p:nvGrpSpPr>
                  <p:cNvPr id="27" name="Group 29"/>
                  <p:cNvGrpSpPr/>
                  <p:nvPr/>
                </p:nvGrpSpPr>
                <p:grpSpPr>
                  <a:xfrm>
                    <a:off x="3452132" y="4196110"/>
                    <a:ext cx="2878142" cy="1887360"/>
                    <a:chOff x="421590" y="4190175"/>
                    <a:chExt cx="2878142" cy="1887360"/>
                  </a:xfrm>
                </p:grpSpPr>
                <p:sp>
                  <p:nvSpPr>
                    <p:cNvPr id="66" name="Rectangle 65"/>
                    <p:cNvSpPr/>
                    <p:nvPr/>
                  </p:nvSpPr>
                  <p:spPr>
                    <a:xfrm>
                      <a:off x="421590" y="4985477"/>
                      <a:ext cx="2878142" cy="1092058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1120722" y="4190175"/>
                      <a:ext cx="1461870" cy="878395"/>
                      <a:chOff x="1120722" y="4190175"/>
                      <a:chExt cx="1461870" cy="878395"/>
                    </a:xfrm>
                  </p:grpSpPr>
                  <p:sp>
                    <p:nvSpPr>
                      <p:cNvPr id="68" name="Rectangle 67"/>
                      <p:cNvSpPr/>
                      <p:nvPr/>
                    </p:nvSpPr>
                    <p:spPr>
                      <a:xfrm>
                        <a:off x="1697343" y="4190175"/>
                        <a:ext cx="451044" cy="43972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9" name="Straight Connector 68"/>
                      <p:cNvCxnSpPr>
                        <a:stCxn id="65" idx="0"/>
                        <a:endCxn id="68" idx="2"/>
                      </p:cNvCxnSpPr>
                      <p:nvPr/>
                    </p:nvCxnSpPr>
                    <p:spPr>
                      <a:xfrm rot="5400000" flipH="1" flipV="1">
                        <a:off x="1302460" y="4448165"/>
                        <a:ext cx="438667" cy="802144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Straight Connector 69"/>
                      <p:cNvCxnSpPr>
                        <a:endCxn id="68" idx="2"/>
                      </p:cNvCxnSpPr>
                      <p:nvPr/>
                    </p:nvCxnSpPr>
                    <p:spPr>
                      <a:xfrm rot="16200000" flipV="1">
                        <a:off x="2033395" y="4519374"/>
                        <a:ext cx="438667" cy="659726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65" name="Rectangle 64"/>
                  <p:cNvSpPr/>
                  <p:nvPr/>
                </p:nvSpPr>
                <p:spPr>
                  <a:xfrm>
                    <a:off x="3574641" y="5074505"/>
                    <a:ext cx="1153244" cy="937745"/>
                  </a:xfrm>
                  <a:prstGeom prst="rect">
                    <a:avLst/>
                  </a:prstGeom>
                  <a:solidFill>
                    <a:srgbClr val="800000"/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2" name="Rectangle 61"/>
                <p:cNvSpPr/>
                <p:nvPr/>
              </p:nvSpPr>
              <p:spPr>
                <a:xfrm>
                  <a:off x="5036512" y="5074505"/>
                  <a:ext cx="1153244" cy="937745"/>
                </a:xfrm>
                <a:prstGeom prst="rect">
                  <a:avLst/>
                </a:prstGeom>
                <a:solidFill>
                  <a:srgbClr val="800000"/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4" name="TextBox 83"/>
            <p:cNvSpPr txBox="1"/>
            <p:nvPr/>
          </p:nvSpPr>
          <p:spPr>
            <a:xfrm>
              <a:off x="4632475" y="5725937"/>
              <a:ext cx="402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….</a:t>
              </a:r>
              <a:endParaRPr lang="en-US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004178" y="2298747"/>
              <a:ext cx="282572" cy="2714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634907" y="2315424"/>
              <a:ext cx="282572" cy="2714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004177" y="2911671"/>
              <a:ext cx="282572" cy="2714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634907" y="2928348"/>
              <a:ext cx="282572" cy="2714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408778" y="2315424"/>
              <a:ext cx="282572" cy="2714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039507" y="2332101"/>
              <a:ext cx="282572" cy="2714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408777" y="2928348"/>
              <a:ext cx="282572" cy="2714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039507" y="2945025"/>
              <a:ext cx="282572" cy="2714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>
              <a:endCxn id="88" idx="2"/>
            </p:cNvCxnSpPr>
            <p:nvPr/>
          </p:nvCxnSpPr>
          <p:spPr>
            <a:xfrm rot="5400000" flipH="1" flipV="1">
              <a:off x="2553926" y="2991915"/>
              <a:ext cx="1014387" cy="1430147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endCxn id="91" idx="2"/>
            </p:cNvCxnSpPr>
            <p:nvPr/>
          </p:nvCxnSpPr>
          <p:spPr>
            <a:xfrm rot="5400000" flipH="1" flipV="1">
              <a:off x="3440861" y="2104980"/>
              <a:ext cx="1014387" cy="3204017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endCxn id="88" idx="2"/>
            </p:cNvCxnSpPr>
            <p:nvPr/>
          </p:nvCxnSpPr>
          <p:spPr>
            <a:xfrm rot="5400000" flipH="1" flipV="1">
              <a:off x="2968135" y="3406123"/>
              <a:ext cx="1014387" cy="601730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endCxn id="91" idx="2"/>
            </p:cNvCxnSpPr>
            <p:nvPr/>
          </p:nvCxnSpPr>
          <p:spPr>
            <a:xfrm rot="5400000" flipH="1" flipV="1">
              <a:off x="3855070" y="2519188"/>
              <a:ext cx="1014387" cy="2375600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endCxn id="88" idx="2"/>
            </p:cNvCxnSpPr>
            <p:nvPr/>
          </p:nvCxnSpPr>
          <p:spPr>
            <a:xfrm rot="16200000" flipV="1">
              <a:off x="4499488" y="2476499"/>
              <a:ext cx="998192" cy="2444782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endCxn id="88" idx="2"/>
            </p:cNvCxnSpPr>
            <p:nvPr/>
          </p:nvCxnSpPr>
          <p:spPr>
            <a:xfrm rot="16200000" flipV="1">
              <a:off x="4913697" y="2062290"/>
              <a:ext cx="998192" cy="3273199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endCxn id="91" idx="2"/>
            </p:cNvCxnSpPr>
            <p:nvPr/>
          </p:nvCxnSpPr>
          <p:spPr>
            <a:xfrm rot="16200000" flipV="1">
              <a:off x="5386423" y="3363434"/>
              <a:ext cx="998192" cy="670912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endCxn id="91" idx="2"/>
            </p:cNvCxnSpPr>
            <p:nvPr/>
          </p:nvCxnSpPr>
          <p:spPr>
            <a:xfrm rot="16200000" flipV="1">
              <a:off x="5800632" y="2949225"/>
              <a:ext cx="998192" cy="1499329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455625" y="2536785"/>
              <a:ext cx="13077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Core Router</a:t>
              </a:r>
            </a:p>
            <a:p>
              <a:endParaRPr lang="en-US" dirty="0"/>
            </a:p>
          </p:txBody>
        </p:sp>
      </p:grpSp>
      <p:grpSp>
        <p:nvGrpSpPr>
          <p:cNvPr id="29" name="Group 93"/>
          <p:cNvGrpSpPr/>
          <p:nvPr/>
        </p:nvGrpSpPr>
        <p:grpSpPr>
          <a:xfrm>
            <a:off x="2869948" y="1405939"/>
            <a:ext cx="3492313" cy="909486"/>
            <a:chOff x="2869948" y="1405939"/>
            <a:chExt cx="3492313" cy="909486"/>
          </a:xfrm>
        </p:grpSpPr>
        <p:sp>
          <p:nvSpPr>
            <p:cNvPr id="120" name="TextBox 119"/>
            <p:cNvSpPr txBox="1"/>
            <p:nvPr/>
          </p:nvSpPr>
          <p:spPr>
            <a:xfrm>
              <a:off x="2869948" y="1405939"/>
              <a:ext cx="349231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INTERNET</a:t>
              </a:r>
              <a:endParaRPr lang="en-US" dirty="0"/>
            </a:p>
          </p:txBody>
        </p:sp>
        <p:cxnSp>
          <p:nvCxnSpPr>
            <p:cNvPr id="121" name="Straight Connector 120"/>
            <p:cNvCxnSpPr/>
            <p:nvPr/>
          </p:nvCxnSpPr>
          <p:spPr>
            <a:xfrm rot="5400000" flipH="1" flipV="1">
              <a:off x="5640223" y="2039189"/>
              <a:ext cx="523475" cy="28998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5400000" flipH="1" flipV="1">
              <a:off x="3231739" y="2039187"/>
              <a:ext cx="523475" cy="28998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in Traditional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lack robustness </a:t>
            </a:r>
          </a:p>
          <a:p>
            <a:pPr lvl="1"/>
            <a:r>
              <a:rPr lang="en-US" dirty="0" smtClean="0"/>
              <a:t>Aggregation switch failures wipe out entire racks</a:t>
            </a:r>
          </a:p>
          <a:p>
            <a:r>
              <a:rPr lang="en-US" dirty="0" smtClean="0"/>
              <a:t>They lack performance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i="1" dirty="0" smtClean="0"/>
              <a:t>Oversubscription = </a:t>
            </a:r>
            <a:r>
              <a:rPr lang="en-US" sz="2400" i="1" dirty="0" err="1" smtClean="0"/>
              <a:t>max_throughput</a:t>
            </a:r>
            <a:r>
              <a:rPr lang="en-US" sz="2400" i="1" dirty="0" smtClean="0"/>
              <a:t> / </a:t>
            </a:r>
            <a:r>
              <a:rPr lang="en-US" sz="2400" i="1" dirty="0" err="1" smtClean="0"/>
              <a:t>worst_case_throughput</a:t>
            </a:r>
            <a:endParaRPr lang="en-US" sz="2400" i="1" dirty="0" smtClean="0"/>
          </a:p>
          <a:p>
            <a:pPr lvl="1"/>
            <a:r>
              <a:rPr lang="en-US" dirty="0" smtClean="0"/>
              <a:t>Typical oversubscription ratios 4:1, 8:1</a:t>
            </a:r>
          </a:p>
          <a:p>
            <a:r>
              <a:rPr lang="en-US" dirty="0" smtClean="0"/>
              <a:t>They are expensive!</a:t>
            </a:r>
          </a:p>
          <a:p>
            <a:pPr lvl="1"/>
            <a:r>
              <a:rPr lang="en-US" dirty="0" smtClean="0"/>
              <a:t>7K for 48-port Gigabit switch</a:t>
            </a:r>
          </a:p>
          <a:p>
            <a:pPr lvl="1"/>
            <a:r>
              <a:rPr lang="en-US" dirty="0" smtClean="0"/>
              <a:t>700K for 128-port 10Gigabit switch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Want a datacenter network that: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Offers </a:t>
            </a:r>
            <a:r>
              <a:rPr lang="en-US" b="1" dirty="0" smtClean="0"/>
              <a:t>full-bisection bandwidth</a:t>
            </a:r>
          </a:p>
          <a:p>
            <a:pPr lvl="1"/>
            <a:r>
              <a:rPr lang="en-US" dirty="0" smtClean="0"/>
              <a:t>Over-subscription ratio of 1:1</a:t>
            </a:r>
          </a:p>
          <a:p>
            <a:pPr lvl="1"/>
            <a:r>
              <a:rPr lang="en-US" dirty="0" smtClean="0"/>
              <a:t>Worst case: every host can talk to every other host at line rate!</a:t>
            </a:r>
          </a:p>
          <a:p>
            <a:r>
              <a:rPr lang="en-US" dirty="0" smtClean="0"/>
              <a:t>Is </a:t>
            </a:r>
            <a:r>
              <a:rPr lang="en-US" b="1" dirty="0" smtClean="0"/>
              <a:t>fault tolerant</a:t>
            </a:r>
          </a:p>
          <a:p>
            <a:r>
              <a:rPr lang="en-US" dirty="0" smtClean="0"/>
              <a:t>Is </a:t>
            </a:r>
            <a:r>
              <a:rPr lang="en-US" b="1" dirty="0" smtClean="0"/>
              <a:t>cheap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Fat Tree </a:t>
            </a:r>
            <a:r>
              <a:rPr lang="en-US" sz="3556" dirty="0" smtClean="0"/>
              <a:t>[Al Fares et al, Sigcomm2008]</a:t>
            </a:r>
            <a:endParaRPr lang="en-US" sz="3556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Inspired from the telephone networks of the 50’s – </a:t>
            </a:r>
            <a:r>
              <a:rPr lang="en-US" dirty="0" err="1" smtClean="0"/>
              <a:t>Clos</a:t>
            </a:r>
            <a:r>
              <a:rPr lang="en-US" dirty="0" smtClean="0"/>
              <a:t> networks</a:t>
            </a:r>
          </a:p>
          <a:p>
            <a:r>
              <a:rPr lang="en-US" dirty="0" smtClean="0"/>
              <a:t>Uses cheap, commodity switches – all switches are the same</a:t>
            </a:r>
          </a:p>
          <a:p>
            <a:r>
              <a:rPr lang="en-US" dirty="0" smtClean="0"/>
              <a:t>Lots of redundancy</a:t>
            </a:r>
          </a:p>
          <a:p>
            <a:r>
              <a:rPr lang="en-US" dirty="0" smtClean="0"/>
              <a:t>Single parameter to describe the topology:</a:t>
            </a:r>
          </a:p>
          <a:p>
            <a:pPr lvl="1">
              <a:buNone/>
            </a:pPr>
            <a:r>
              <a:rPr lang="en-US" b="1" dirty="0" smtClean="0"/>
              <a:t>	K</a:t>
            </a:r>
            <a:r>
              <a:rPr lang="en-US" dirty="0" smtClean="0"/>
              <a:t> – the number of ports in a switch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oup 172"/>
          <p:cNvGrpSpPr/>
          <p:nvPr/>
        </p:nvGrpSpPr>
        <p:grpSpPr>
          <a:xfrm>
            <a:off x="466725" y="3756025"/>
            <a:ext cx="1609725" cy="2390376"/>
            <a:chOff x="466725" y="3756025"/>
            <a:chExt cx="1609725" cy="2390376"/>
          </a:xfrm>
        </p:grpSpPr>
        <p:grpSp>
          <p:nvGrpSpPr>
            <p:cNvPr id="172" name="Group 171"/>
            <p:cNvGrpSpPr/>
            <p:nvPr/>
          </p:nvGrpSpPr>
          <p:grpSpPr>
            <a:xfrm>
              <a:off x="466725" y="3756025"/>
              <a:ext cx="1609725" cy="1608138"/>
              <a:chOff x="466725" y="3756025"/>
              <a:chExt cx="1609725" cy="1608138"/>
            </a:xfrm>
          </p:grpSpPr>
          <p:sp>
            <p:nvSpPr>
              <p:cNvPr id="230" name="Rounded Rectangle 229"/>
              <p:cNvSpPr>
                <a:spLocks noChangeArrowheads="1"/>
              </p:cNvSpPr>
              <p:nvPr/>
            </p:nvSpPr>
            <p:spPr bwMode="auto">
              <a:xfrm>
                <a:off x="466725" y="3756025"/>
                <a:ext cx="1609725" cy="1608138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rgbClr val="7F7F7F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600075" y="3806825"/>
                <a:ext cx="452438" cy="388938"/>
              </a:xfrm>
              <a:prstGeom prst="rect">
                <a:avLst/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1506538" y="4918075"/>
                <a:ext cx="454025" cy="388938"/>
              </a:xfrm>
              <a:prstGeom prst="rect">
                <a:avLst/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27668" name="Straight Connector 29"/>
              <p:cNvCxnSpPr>
                <a:cxnSpLocks noChangeShapeType="1"/>
                <a:stCxn id="9" idx="0"/>
                <a:endCxn id="5" idx="2"/>
              </p:cNvCxnSpPr>
              <p:nvPr/>
            </p:nvCxnSpPr>
            <p:spPr bwMode="auto">
              <a:xfrm rot="5400000" flipH="1" flipV="1">
                <a:off x="465931" y="4556919"/>
                <a:ext cx="720725" cy="1588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7669" name="Straight Connector 31"/>
              <p:cNvCxnSpPr>
                <a:cxnSpLocks noChangeShapeType="1"/>
                <a:stCxn id="10" idx="0"/>
                <a:endCxn id="5" idx="2"/>
              </p:cNvCxnSpPr>
              <p:nvPr/>
            </p:nvCxnSpPr>
            <p:spPr bwMode="auto">
              <a:xfrm rot="16200000" flipV="1">
                <a:off x="919163" y="4103688"/>
                <a:ext cx="722312" cy="906462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</p:spPr>
          </p:cxnSp>
          <p:sp>
            <p:nvSpPr>
              <p:cNvPr id="88" name="Rectangle 87"/>
              <p:cNvSpPr>
                <a:spLocks noChangeArrowheads="1"/>
              </p:cNvSpPr>
              <p:nvPr/>
            </p:nvSpPr>
            <p:spPr bwMode="auto">
              <a:xfrm>
                <a:off x="1506538" y="3808413"/>
                <a:ext cx="454025" cy="388937"/>
              </a:xfrm>
              <a:prstGeom prst="rect">
                <a:avLst/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27674" name="Straight Connector 91"/>
              <p:cNvCxnSpPr>
                <a:cxnSpLocks noChangeShapeType="1"/>
                <a:stCxn id="9" idx="0"/>
                <a:endCxn id="88" idx="2"/>
              </p:cNvCxnSpPr>
              <p:nvPr/>
            </p:nvCxnSpPr>
            <p:spPr bwMode="auto">
              <a:xfrm rot="5400000" flipH="1" flipV="1">
                <a:off x="919956" y="4104482"/>
                <a:ext cx="720725" cy="906462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7675" name="Straight Connector 94"/>
              <p:cNvCxnSpPr>
                <a:cxnSpLocks noChangeShapeType="1"/>
                <a:stCxn id="10" idx="0"/>
                <a:endCxn id="88" idx="2"/>
              </p:cNvCxnSpPr>
              <p:nvPr/>
            </p:nvCxnSpPr>
            <p:spPr bwMode="auto">
              <a:xfrm rot="5400000" flipH="1" flipV="1">
                <a:off x="1373187" y="4557713"/>
                <a:ext cx="720725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</p:spPr>
          </p:cxnSp>
        </p:grpSp>
        <p:grpSp>
          <p:nvGrpSpPr>
            <p:cNvPr id="119" name="Group 118"/>
            <p:cNvGrpSpPr/>
            <p:nvPr/>
          </p:nvGrpSpPr>
          <p:grpSpPr>
            <a:xfrm>
              <a:off x="1441450" y="5307013"/>
              <a:ext cx="595313" cy="839388"/>
              <a:chOff x="536580" y="5307013"/>
              <a:chExt cx="595313" cy="839388"/>
            </a:xfrm>
          </p:grpSpPr>
          <p:grpSp>
            <p:nvGrpSpPr>
              <p:cNvPr id="120" name="Group 116"/>
              <p:cNvGrpSpPr/>
              <p:nvPr/>
            </p:nvGrpSpPr>
            <p:grpSpPr>
              <a:xfrm>
                <a:off x="536580" y="5641187"/>
                <a:ext cx="595313" cy="505214"/>
                <a:chOff x="457200" y="5641187"/>
                <a:chExt cx="595313" cy="505214"/>
              </a:xfrm>
            </p:grpSpPr>
            <p:sp>
              <p:nvSpPr>
                <p:cNvPr id="123" name="Rounded Rectangle 122"/>
                <p:cNvSpPr>
                  <a:spLocks noChangeArrowheads="1"/>
                </p:cNvSpPr>
                <p:nvPr/>
              </p:nvSpPr>
              <p:spPr bwMode="auto">
                <a:xfrm>
                  <a:off x="457200" y="5641187"/>
                  <a:ext cx="595313" cy="50521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rgbClr val="4A7EBB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 defTabSz="4572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Rectangle 127"/>
                <p:cNvSpPr>
                  <a:spLocks noChangeArrowheads="1"/>
                </p:cNvSpPr>
                <p:nvPr/>
              </p:nvSpPr>
              <p:spPr bwMode="auto">
                <a:xfrm>
                  <a:off x="503860" y="5727701"/>
                  <a:ext cx="192429" cy="339319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 defTabSz="4572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Rectangle 128"/>
                <p:cNvSpPr>
                  <a:spLocks noChangeArrowheads="1"/>
                </p:cNvSpPr>
                <p:nvPr/>
              </p:nvSpPr>
              <p:spPr bwMode="auto">
                <a:xfrm>
                  <a:off x="796916" y="5727700"/>
                  <a:ext cx="190073" cy="339319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 defTabSz="4572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21" name="Straight Connector 189"/>
              <p:cNvCxnSpPr>
                <a:cxnSpLocks noChangeShapeType="1"/>
                <a:stCxn id="129" idx="0"/>
              </p:cNvCxnSpPr>
              <p:nvPr/>
            </p:nvCxnSpPr>
            <p:spPr bwMode="auto">
              <a:xfrm rot="16200000" flipV="1">
                <a:off x="688471" y="5444837"/>
                <a:ext cx="420687" cy="145039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122" name="Straight Connector 189"/>
              <p:cNvCxnSpPr>
                <a:cxnSpLocks noChangeShapeType="1"/>
                <a:stCxn id="128" idx="0"/>
              </p:cNvCxnSpPr>
              <p:nvPr/>
            </p:nvCxnSpPr>
            <p:spPr bwMode="auto">
              <a:xfrm rot="5400000" flipH="1" flipV="1">
                <a:off x="542530" y="5443938"/>
                <a:ext cx="420688" cy="146839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</p:spPr>
          </p:cxnSp>
        </p:grpSp>
      </p:grpSp>
      <p:sp>
        <p:nvSpPr>
          <p:cNvPr id="27654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dirty="0" smtClean="0"/>
              <a:t>Fat Tree Topology </a:t>
            </a:r>
            <a:r>
              <a:rPr lang="en-US" sz="2400" dirty="0" smtClean="0">
                <a:latin typeface="Gill Sans Light" charset="0"/>
              </a:rPr>
              <a:t>[Fares et al., 2008; </a:t>
            </a:r>
            <a:r>
              <a:rPr lang="en-US" sz="2400" dirty="0" err="1" smtClean="0">
                <a:latin typeface="Gill Sans Light" charset="0"/>
              </a:rPr>
              <a:t>Clos</a:t>
            </a:r>
            <a:r>
              <a:rPr lang="en-US" sz="2400" dirty="0" smtClean="0">
                <a:latin typeface="Gill Sans Light" charset="0"/>
              </a:rPr>
              <a:t>, 1953]</a:t>
            </a:r>
            <a:endParaRPr lang="en-US" dirty="0" smtClean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0075" y="4918075"/>
            <a:ext cx="452438" cy="38893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827088" y="1768475"/>
            <a:ext cx="8350250" cy="2039938"/>
            <a:chOff x="827088" y="1768475"/>
            <a:chExt cx="8350250" cy="2039938"/>
          </a:xfrm>
        </p:grpSpPr>
        <p:sp>
          <p:nvSpPr>
            <p:cNvPr id="27670" name="TextBox 67"/>
            <p:cNvSpPr txBox="1">
              <a:spLocks noChangeArrowheads="1"/>
            </p:cNvSpPr>
            <p:nvPr/>
          </p:nvSpPr>
          <p:spPr bwMode="auto">
            <a:xfrm>
              <a:off x="6956425" y="1768475"/>
              <a:ext cx="2220913" cy="822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dirty="0">
                  <a:latin typeface="Calibri" charset="0"/>
                </a:rPr>
                <a:t>Aggregation Switches</a:t>
              </a:r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827088" y="1935163"/>
              <a:ext cx="5138737" cy="1873250"/>
              <a:chOff x="827088" y="1935163"/>
              <a:chExt cx="5138737" cy="1873250"/>
            </a:xfrm>
          </p:grpSpPr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2036763" y="1935163"/>
                <a:ext cx="452437" cy="388937"/>
              </a:xfrm>
              <a:prstGeom prst="rect">
                <a:avLst/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27665" name="Straight Connector 15"/>
              <p:cNvCxnSpPr>
                <a:cxnSpLocks noChangeShapeType="1"/>
                <a:stCxn id="5" idx="0"/>
                <a:endCxn id="6" idx="2"/>
              </p:cNvCxnSpPr>
              <p:nvPr/>
            </p:nvCxnSpPr>
            <p:spPr bwMode="auto">
              <a:xfrm rot="5400000" flipH="1" flipV="1">
                <a:off x="804069" y="2347119"/>
                <a:ext cx="1482725" cy="1436687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7666" name="Straight Connector 17"/>
              <p:cNvCxnSpPr>
                <a:cxnSpLocks noChangeShapeType="1"/>
                <a:stCxn id="7" idx="0"/>
                <a:endCxn id="6" idx="2"/>
              </p:cNvCxnSpPr>
              <p:nvPr/>
            </p:nvCxnSpPr>
            <p:spPr bwMode="auto">
              <a:xfrm rot="16200000" flipV="1">
                <a:off x="1670844" y="2917031"/>
                <a:ext cx="1482725" cy="296863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7667" name="Straight Connector 19"/>
              <p:cNvCxnSpPr>
                <a:cxnSpLocks noChangeShapeType="1"/>
                <a:stCxn id="8" idx="0"/>
                <a:endCxn id="6" idx="2"/>
              </p:cNvCxnSpPr>
              <p:nvPr/>
            </p:nvCxnSpPr>
            <p:spPr bwMode="auto">
              <a:xfrm rot="16200000" flipV="1">
                <a:off x="2489994" y="2097881"/>
                <a:ext cx="1482725" cy="1935163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7698" name="Straight Connector 131"/>
              <p:cNvCxnSpPr>
                <a:cxnSpLocks noChangeShapeType="1"/>
                <a:stCxn id="124" idx="0"/>
                <a:endCxn id="6" idx="2"/>
              </p:cNvCxnSpPr>
              <p:nvPr/>
            </p:nvCxnSpPr>
            <p:spPr bwMode="auto">
              <a:xfrm rot="16200000" flipV="1">
                <a:off x="3372643" y="1215232"/>
                <a:ext cx="1484313" cy="370205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177" name="Group 176"/>
          <p:cNvGrpSpPr/>
          <p:nvPr/>
        </p:nvGrpSpPr>
        <p:grpSpPr>
          <a:xfrm>
            <a:off x="827088" y="1935163"/>
            <a:ext cx="6045200" cy="1873250"/>
            <a:chOff x="827088" y="1935163"/>
            <a:chExt cx="6045200" cy="1873250"/>
          </a:xfrm>
        </p:grpSpPr>
        <p:cxnSp>
          <p:nvCxnSpPr>
            <p:cNvPr id="27680" name="Straight Connector 109"/>
            <p:cNvCxnSpPr>
              <a:cxnSpLocks noChangeShapeType="1"/>
              <a:stCxn id="7" idx="0"/>
              <a:endCxn id="104" idx="2"/>
            </p:cNvCxnSpPr>
            <p:nvPr/>
          </p:nvCxnSpPr>
          <p:spPr bwMode="auto">
            <a:xfrm rot="5400000" flipH="1" flipV="1">
              <a:off x="2236788" y="2647950"/>
              <a:ext cx="1482725" cy="83502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27700" name="Straight Connector 140"/>
            <p:cNvCxnSpPr>
              <a:cxnSpLocks noChangeShapeType="1"/>
              <a:stCxn id="88" idx="0"/>
              <a:endCxn id="106" idx="2"/>
            </p:cNvCxnSpPr>
            <p:nvPr/>
          </p:nvCxnSpPr>
          <p:spPr bwMode="auto">
            <a:xfrm rot="5400000" flipH="1" flipV="1">
              <a:off x="2993231" y="1064419"/>
              <a:ext cx="1484313" cy="400367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</p:spPr>
        </p:cxnSp>
        <p:grpSp>
          <p:nvGrpSpPr>
            <p:cNvPr id="176" name="Group 175"/>
            <p:cNvGrpSpPr/>
            <p:nvPr/>
          </p:nvGrpSpPr>
          <p:grpSpPr>
            <a:xfrm>
              <a:off x="827088" y="1935163"/>
              <a:ext cx="6045200" cy="1873250"/>
              <a:chOff x="827088" y="1935163"/>
              <a:chExt cx="6045200" cy="1873250"/>
            </a:xfrm>
          </p:grpSpPr>
          <p:sp>
            <p:nvSpPr>
              <p:cNvPr id="104" name="Rectangle 103"/>
              <p:cNvSpPr>
                <a:spLocks noChangeArrowheads="1"/>
              </p:cNvSpPr>
              <p:nvPr/>
            </p:nvSpPr>
            <p:spPr bwMode="auto">
              <a:xfrm>
                <a:off x="3170238" y="1935163"/>
                <a:ext cx="452437" cy="388937"/>
              </a:xfrm>
              <a:prstGeom prst="rect">
                <a:avLst/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5" name="Rectangle 104"/>
              <p:cNvSpPr>
                <a:spLocks noChangeArrowheads="1"/>
              </p:cNvSpPr>
              <p:nvPr/>
            </p:nvSpPr>
            <p:spPr bwMode="auto">
              <a:xfrm>
                <a:off x="4354513" y="1935163"/>
                <a:ext cx="454025" cy="388937"/>
              </a:xfrm>
              <a:prstGeom prst="rect">
                <a:avLst/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6" name="Rectangle 105"/>
              <p:cNvSpPr>
                <a:spLocks noChangeArrowheads="1"/>
              </p:cNvSpPr>
              <p:nvPr/>
            </p:nvSpPr>
            <p:spPr bwMode="auto">
              <a:xfrm>
                <a:off x="5511800" y="1935163"/>
                <a:ext cx="452438" cy="388937"/>
              </a:xfrm>
              <a:prstGeom prst="rect">
                <a:avLst/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27679" name="Straight Connector 106"/>
              <p:cNvCxnSpPr>
                <a:cxnSpLocks noChangeShapeType="1"/>
                <a:stCxn id="5" idx="0"/>
                <a:endCxn id="104" idx="2"/>
              </p:cNvCxnSpPr>
              <p:nvPr/>
            </p:nvCxnSpPr>
            <p:spPr bwMode="auto">
              <a:xfrm rot="5400000" flipH="1" flipV="1">
                <a:off x="1370013" y="1781175"/>
                <a:ext cx="1482725" cy="256857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7681" name="Straight Connector 112"/>
              <p:cNvCxnSpPr>
                <a:cxnSpLocks noChangeShapeType="1"/>
                <a:stCxn id="8" idx="0"/>
                <a:endCxn id="104" idx="2"/>
              </p:cNvCxnSpPr>
              <p:nvPr/>
            </p:nvCxnSpPr>
            <p:spPr bwMode="auto">
              <a:xfrm rot="16200000" flipV="1">
                <a:off x="3055938" y="2663825"/>
                <a:ext cx="1482725" cy="80327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7699" name="Straight Connector 132"/>
              <p:cNvCxnSpPr>
                <a:cxnSpLocks noChangeShapeType="1"/>
                <a:stCxn id="124" idx="0"/>
                <a:endCxn id="104" idx="2"/>
              </p:cNvCxnSpPr>
              <p:nvPr/>
            </p:nvCxnSpPr>
            <p:spPr bwMode="auto">
              <a:xfrm rot="16200000" flipV="1">
                <a:off x="3938587" y="1781176"/>
                <a:ext cx="1484313" cy="2570162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7701" name="Straight Connector 141"/>
              <p:cNvCxnSpPr>
                <a:cxnSpLocks noChangeShapeType="1"/>
                <a:stCxn id="88" idx="0"/>
                <a:endCxn id="105" idx="2"/>
              </p:cNvCxnSpPr>
              <p:nvPr/>
            </p:nvCxnSpPr>
            <p:spPr bwMode="auto">
              <a:xfrm rot="5400000" flipH="1" flipV="1">
                <a:off x="2415381" y="1642269"/>
                <a:ext cx="1484313" cy="284797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7702" name="Straight Connector 147"/>
              <p:cNvCxnSpPr>
                <a:cxnSpLocks noChangeShapeType="1"/>
                <a:stCxn id="89" idx="0"/>
                <a:endCxn id="105" idx="2"/>
              </p:cNvCxnSpPr>
              <p:nvPr/>
            </p:nvCxnSpPr>
            <p:spPr bwMode="auto">
              <a:xfrm rot="5400000" flipH="1" flipV="1">
                <a:off x="3282156" y="2509044"/>
                <a:ext cx="1484313" cy="111442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7703" name="Straight Connector 149"/>
              <p:cNvCxnSpPr>
                <a:cxnSpLocks noChangeShapeType="1"/>
                <a:stCxn id="89" idx="0"/>
                <a:endCxn id="106" idx="2"/>
              </p:cNvCxnSpPr>
              <p:nvPr/>
            </p:nvCxnSpPr>
            <p:spPr bwMode="auto">
              <a:xfrm rot="5400000" flipH="1" flipV="1">
                <a:off x="3860006" y="1931194"/>
                <a:ext cx="1484313" cy="227012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7704" name="Straight Connector 151"/>
              <p:cNvCxnSpPr>
                <a:cxnSpLocks noChangeShapeType="1"/>
                <a:stCxn id="90" idx="0"/>
                <a:endCxn id="105" idx="2"/>
              </p:cNvCxnSpPr>
              <p:nvPr/>
            </p:nvCxnSpPr>
            <p:spPr bwMode="auto">
              <a:xfrm rot="16200000" flipV="1">
                <a:off x="4102100" y="2803525"/>
                <a:ext cx="1484313" cy="525463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7705" name="Straight Connector 154"/>
              <p:cNvCxnSpPr>
                <a:cxnSpLocks noChangeShapeType="1"/>
                <a:stCxn id="90" idx="0"/>
                <a:endCxn id="106" idx="2"/>
              </p:cNvCxnSpPr>
              <p:nvPr/>
            </p:nvCxnSpPr>
            <p:spPr bwMode="auto">
              <a:xfrm rot="5400000" flipH="1" flipV="1">
                <a:off x="4679950" y="2751138"/>
                <a:ext cx="1484313" cy="630237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7706" name="Straight Connector 156"/>
              <p:cNvCxnSpPr>
                <a:cxnSpLocks noChangeShapeType="1"/>
                <a:stCxn id="127" idx="0"/>
                <a:endCxn id="105" idx="2"/>
              </p:cNvCxnSpPr>
              <p:nvPr/>
            </p:nvCxnSpPr>
            <p:spPr bwMode="auto">
              <a:xfrm rot="16200000" flipV="1">
                <a:off x="4984750" y="1920875"/>
                <a:ext cx="1484313" cy="2290763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7707" name="Straight Connector 158"/>
              <p:cNvCxnSpPr>
                <a:cxnSpLocks noChangeShapeType="1"/>
                <a:stCxn id="127" idx="0"/>
                <a:endCxn id="106" idx="2"/>
              </p:cNvCxnSpPr>
              <p:nvPr/>
            </p:nvCxnSpPr>
            <p:spPr bwMode="auto">
              <a:xfrm rot="16200000" flipV="1">
                <a:off x="5562600" y="2498725"/>
                <a:ext cx="1484313" cy="1135063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</p:spPr>
          </p:cxnSp>
        </p:grpSp>
      </p:grpSp>
      <p:sp>
        <p:nvSpPr>
          <p:cNvPr id="27738" name="TextBox 219"/>
          <p:cNvSpPr txBox="1">
            <a:spLocks noChangeArrowheads="1"/>
          </p:cNvSpPr>
          <p:nvPr/>
        </p:nvSpPr>
        <p:spPr bwMode="auto">
          <a:xfrm>
            <a:off x="355600" y="1478756"/>
            <a:ext cx="82145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457200" eaLnBrk="1" hangingPunct="1"/>
            <a:r>
              <a:rPr lang="en-US" sz="3200" b="1" dirty="0">
                <a:latin typeface="Calibri" charset="0"/>
              </a:rPr>
              <a:t>K=4</a:t>
            </a:r>
          </a:p>
        </p:txBody>
      </p:sp>
      <p:sp>
        <p:nvSpPr>
          <p:cNvPr id="27744" name="TextBox 235"/>
          <p:cNvSpPr txBox="1">
            <a:spLocks noChangeArrowheads="1"/>
          </p:cNvSpPr>
          <p:nvPr/>
        </p:nvSpPr>
        <p:spPr bwMode="auto">
          <a:xfrm>
            <a:off x="325542" y="4557726"/>
            <a:ext cx="1100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457200" eaLnBrk="1" hangingPunct="1"/>
            <a:r>
              <a:rPr lang="en-US" sz="1800" dirty="0" smtClean="0">
                <a:latin typeface="Calibri" charset="0"/>
              </a:rPr>
              <a:t>4 </a:t>
            </a:r>
            <a:r>
              <a:rPr lang="en-US" sz="1800" dirty="0" err="1" smtClean="0">
                <a:latin typeface="Calibri" charset="0"/>
              </a:rPr>
              <a:t>x</a:t>
            </a:r>
            <a:r>
              <a:rPr lang="en-US" sz="1800" dirty="0" smtClean="0">
                <a:latin typeface="Calibri" charset="0"/>
              </a:rPr>
              <a:t> 1Gbps</a:t>
            </a:r>
            <a:endParaRPr lang="en-US" sz="1800" dirty="0">
              <a:latin typeface="Calibri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536580" y="5307013"/>
            <a:ext cx="595313" cy="839388"/>
            <a:chOff x="536580" y="5307013"/>
            <a:chExt cx="595313" cy="839388"/>
          </a:xfrm>
        </p:grpSpPr>
        <p:grpSp>
          <p:nvGrpSpPr>
            <p:cNvPr id="117" name="Group 116"/>
            <p:cNvGrpSpPr/>
            <p:nvPr/>
          </p:nvGrpSpPr>
          <p:grpSpPr>
            <a:xfrm>
              <a:off x="536580" y="5641187"/>
              <a:ext cx="595313" cy="505214"/>
              <a:chOff x="457200" y="5641187"/>
              <a:chExt cx="595313" cy="505214"/>
            </a:xfrm>
          </p:grpSpPr>
          <p:sp>
            <p:nvSpPr>
              <p:cNvPr id="210" name="Rounded Rectangle 209"/>
              <p:cNvSpPr>
                <a:spLocks noChangeArrowheads="1"/>
              </p:cNvSpPr>
              <p:nvPr/>
            </p:nvSpPr>
            <p:spPr bwMode="auto">
              <a:xfrm>
                <a:off x="457200" y="5641187"/>
                <a:ext cx="595313" cy="505214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rgbClr val="4A7EBB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4" name="Rectangle 183"/>
              <p:cNvSpPr>
                <a:spLocks noChangeArrowheads="1"/>
              </p:cNvSpPr>
              <p:nvPr/>
            </p:nvSpPr>
            <p:spPr bwMode="auto">
              <a:xfrm>
                <a:off x="503860" y="5727701"/>
                <a:ext cx="192429" cy="339319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8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5" name="Rectangle 184"/>
              <p:cNvSpPr>
                <a:spLocks noChangeArrowheads="1"/>
              </p:cNvSpPr>
              <p:nvPr/>
            </p:nvSpPr>
            <p:spPr bwMode="auto">
              <a:xfrm>
                <a:off x="796916" y="5727700"/>
                <a:ext cx="190073" cy="339319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8000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cxnSp>
          <p:nvCxnSpPr>
            <p:cNvPr id="27712" name="Straight Connector 189"/>
            <p:cNvCxnSpPr>
              <a:cxnSpLocks noChangeShapeType="1"/>
              <a:stCxn id="185" idx="0"/>
              <a:endCxn id="9" idx="2"/>
            </p:cNvCxnSpPr>
            <p:nvPr/>
          </p:nvCxnSpPr>
          <p:spPr bwMode="auto">
            <a:xfrm rot="16200000" flipV="1">
              <a:off x="688471" y="5444837"/>
              <a:ext cx="420687" cy="145039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03" name="Straight Connector 189"/>
            <p:cNvCxnSpPr>
              <a:cxnSpLocks noChangeShapeType="1"/>
              <a:stCxn id="184" idx="0"/>
              <a:endCxn id="9" idx="2"/>
            </p:cNvCxnSpPr>
            <p:nvPr/>
          </p:nvCxnSpPr>
          <p:spPr bwMode="auto">
            <a:xfrm rot="5400000" flipH="1" flipV="1">
              <a:off x="542530" y="5443938"/>
              <a:ext cx="420688" cy="146839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</p:spPr>
        </p:cxnSp>
      </p:grpSp>
      <p:grpSp>
        <p:nvGrpSpPr>
          <p:cNvPr id="179" name="Group 178"/>
          <p:cNvGrpSpPr/>
          <p:nvPr/>
        </p:nvGrpSpPr>
        <p:grpSpPr>
          <a:xfrm>
            <a:off x="2228850" y="3756025"/>
            <a:ext cx="7140575" cy="2535238"/>
            <a:chOff x="2228850" y="3756025"/>
            <a:chExt cx="7140575" cy="2535238"/>
          </a:xfrm>
        </p:grpSpPr>
        <p:sp>
          <p:nvSpPr>
            <p:cNvPr id="27742" name="TextBox 233"/>
            <p:cNvSpPr txBox="1">
              <a:spLocks noChangeArrowheads="1"/>
            </p:cNvSpPr>
            <p:nvPr/>
          </p:nvSpPr>
          <p:spPr bwMode="auto">
            <a:xfrm>
              <a:off x="7191375" y="5468938"/>
              <a:ext cx="2178050" cy="822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defTabSz="457200" eaLnBrk="1" hangingPunct="1"/>
              <a:r>
                <a:rPr lang="en-US" dirty="0">
                  <a:latin typeface="Calibri" charset="0"/>
                </a:rPr>
                <a:t>Racks of </a:t>
              </a:r>
            </a:p>
            <a:p>
              <a:pPr algn="ctr" defTabSz="457200" eaLnBrk="1" hangingPunct="1"/>
              <a:r>
                <a:rPr lang="en-US" dirty="0">
                  <a:latin typeface="Calibri" charset="0"/>
                </a:rPr>
                <a:t>servers</a:t>
              </a:r>
            </a:p>
          </p:txBody>
        </p:sp>
        <p:grpSp>
          <p:nvGrpSpPr>
            <p:cNvPr id="178" name="Group 177"/>
            <p:cNvGrpSpPr/>
            <p:nvPr/>
          </p:nvGrpSpPr>
          <p:grpSpPr>
            <a:xfrm>
              <a:off x="2228850" y="3756025"/>
              <a:ext cx="7126288" cy="2393361"/>
              <a:chOff x="2228850" y="3756025"/>
              <a:chExt cx="7126288" cy="2393361"/>
            </a:xfrm>
          </p:grpSpPr>
          <p:sp>
            <p:nvSpPr>
              <p:cNvPr id="27708" name="TextBox 175"/>
              <p:cNvSpPr txBox="1">
                <a:spLocks noChangeArrowheads="1"/>
              </p:cNvSpPr>
              <p:nvPr/>
            </p:nvSpPr>
            <p:spPr bwMode="auto">
              <a:xfrm>
                <a:off x="7134225" y="3932238"/>
                <a:ext cx="2220913" cy="1187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defTabSz="457200" eaLnBrk="1" hangingPunct="1"/>
                <a:r>
                  <a:rPr lang="en-US" dirty="0">
                    <a:latin typeface="Calibri" charset="0"/>
                  </a:rPr>
                  <a:t>K Pods  with</a:t>
                </a:r>
              </a:p>
              <a:p>
                <a:pPr algn="ctr" defTabSz="457200" eaLnBrk="1" hangingPunct="1"/>
                <a:r>
                  <a:rPr lang="en-US" dirty="0">
                    <a:latin typeface="Calibri" charset="0"/>
                  </a:rPr>
                  <a:t> K Switches </a:t>
                </a:r>
              </a:p>
              <a:p>
                <a:pPr algn="ctr" defTabSz="457200" eaLnBrk="1" hangingPunct="1"/>
                <a:r>
                  <a:rPr lang="en-US" dirty="0">
                    <a:latin typeface="Calibri" charset="0"/>
                  </a:rPr>
                  <a:t>each</a:t>
                </a:r>
              </a:p>
            </p:txBody>
          </p:sp>
          <p:grpSp>
            <p:nvGrpSpPr>
              <p:cNvPr id="174" name="Group 173"/>
              <p:cNvGrpSpPr/>
              <p:nvPr/>
            </p:nvGrpSpPr>
            <p:grpSpPr>
              <a:xfrm>
                <a:off x="2228850" y="3756025"/>
                <a:ext cx="5025231" cy="2393361"/>
                <a:chOff x="2228850" y="3756025"/>
                <a:chExt cx="5025231" cy="2393361"/>
              </a:xfrm>
            </p:grpSpPr>
            <p:sp>
              <p:nvSpPr>
                <p:cNvPr id="231" name="Rounded Rectangle 230"/>
                <p:cNvSpPr>
                  <a:spLocks noChangeArrowheads="1"/>
                </p:cNvSpPr>
                <p:nvPr/>
              </p:nvSpPr>
              <p:spPr bwMode="auto">
                <a:xfrm>
                  <a:off x="2228850" y="3756025"/>
                  <a:ext cx="1609725" cy="160813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9D9D9"/>
                </a:solidFill>
                <a:ln w="9525">
                  <a:solidFill>
                    <a:srgbClr val="7F7F7F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 defTabSz="4572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Rounded Rectangle 231"/>
                <p:cNvSpPr>
                  <a:spLocks noChangeArrowheads="1"/>
                </p:cNvSpPr>
                <p:nvPr/>
              </p:nvSpPr>
              <p:spPr bwMode="auto">
                <a:xfrm>
                  <a:off x="3873500" y="3756025"/>
                  <a:ext cx="1609725" cy="160813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9D9D9"/>
                </a:solidFill>
                <a:ln w="9525">
                  <a:solidFill>
                    <a:srgbClr val="7F7F7F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 defTabSz="4572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Rounded Rectangle 232"/>
                <p:cNvSpPr>
                  <a:spLocks noChangeArrowheads="1"/>
                </p:cNvSpPr>
                <p:nvPr/>
              </p:nvSpPr>
              <p:spPr bwMode="auto">
                <a:xfrm>
                  <a:off x="5635625" y="3756025"/>
                  <a:ext cx="1611313" cy="160813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9D9D9"/>
                </a:solidFill>
                <a:ln w="9525">
                  <a:solidFill>
                    <a:srgbClr val="7F7F7F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 defTabSz="4572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Rectangle 6"/>
                <p:cNvSpPr>
                  <a:spLocks noChangeArrowheads="1"/>
                </p:cNvSpPr>
                <p:nvPr/>
              </p:nvSpPr>
              <p:spPr bwMode="auto">
                <a:xfrm>
                  <a:off x="2333625" y="3806825"/>
                  <a:ext cx="452438" cy="388938"/>
                </a:xfrm>
                <a:prstGeom prst="rect">
                  <a:avLst/>
                </a:prstGeom>
                <a:gradFill rotWithShape="1">
                  <a:gsLst>
                    <a:gs pos="0">
                      <a:srgbClr val="9BC1FF"/>
                    </a:gs>
                    <a:gs pos="100000">
                      <a:srgbClr val="3F80CD"/>
                    </a:gs>
                  </a:gsLst>
                  <a:lin ang="5400000"/>
                </a:gradFill>
                <a:ln w="9525">
                  <a:solidFill>
                    <a:srgbClr val="4A7EBB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 defTabSz="4572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8" name="Rectangle 7"/>
                <p:cNvSpPr>
                  <a:spLocks noChangeArrowheads="1"/>
                </p:cNvSpPr>
                <p:nvPr/>
              </p:nvSpPr>
              <p:spPr bwMode="auto">
                <a:xfrm>
                  <a:off x="3971925" y="3806825"/>
                  <a:ext cx="454025" cy="388938"/>
                </a:xfrm>
                <a:prstGeom prst="rect">
                  <a:avLst/>
                </a:prstGeom>
                <a:gradFill rotWithShape="1">
                  <a:gsLst>
                    <a:gs pos="0">
                      <a:srgbClr val="9BC1FF"/>
                    </a:gs>
                    <a:gs pos="100000">
                      <a:srgbClr val="3F80CD"/>
                    </a:gs>
                  </a:gsLst>
                  <a:lin ang="5400000"/>
                </a:gradFill>
                <a:ln w="9525">
                  <a:solidFill>
                    <a:srgbClr val="4A7EBB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 defTabSz="4572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Rectangle 10"/>
                <p:cNvSpPr>
                  <a:spLocks noChangeArrowheads="1"/>
                </p:cNvSpPr>
                <p:nvPr/>
              </p:nvSpPr>
              <p:spPr bwMode="auto">
                <a:xfrm>
                  <a:off x="2333625" y="4918075"/>
                  <a:ext cx="452438" cy="388938"/>
                </a:xfrm>
                <a:prstGeom prst="rect">
                  <a:avLst/>
                </a:prstGeom>
                <a:gradFill rotWithShape="1">
                  <a:gsLst>
                    <a:gs pos="0">
                      <a:srgbClr val="9BC1FF"/>
                    </a:gs>
                    <a:gs pos="100000">
                      <a:srgbClr val="3F80CD"/>
                    </a:gs>
                  </a:gsLst>
                  <a:lin ang="5400000"/>
                </a:gradFill>
                <a:ln w="9525">
                  <a:solidFill>
                    <a:srgbClr val="4A7EBB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 defTabSz="4572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Rectangle 11"/>
                <p:cNvSpPr>
                  <a:spLocks noChangeArrowheads="1"/>
                </p:cNvSpPr>
                <p:nvPr/>
              </p:nvSpPr>
              <p:spPr bwMode="auto">
                <a:xfrm>
                  <a:off x="3317875" y="4918075"/>
                  <a:ext cx="454025" cy="388938"/>
                </a:xfrm>
                <a:prstGeom prst="rect">
                  <a:avLst/>
                </a:prstGeom>
                <a:gradFill rotWithShape="1">
                  <a:gsLst>
                    <a:gs pos="0">
                      <a:srgbClr val="9BC1FF"/>
                    </a:gs>
                    <a:gs pos="100000">
                      <a:srgbClr val="3F80CD"/>
                    </a:gs>
                  </a:gsLst>
                  <a:lin ang="5400000"/>
                </a:gradFill>
                <a:ln w="9525">
                  <a:solidFill>
                    <a:srgbClr val="4A7EBB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 defTabSz="4572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Rectangle 12"/>
                <p:cNvSpPr>
                  <a:spLocks noChangeArrowheads="1"/>
                </p:cNvSpPr>
                <p:nvPr/>
              </p:nvSpPr>
              <p:spPr bwMode="auto">
                <a:xfrm>
                  <a:off x="4011613" y="4918075"/>
                  <a:ext cx="452437" cy="388938"/>
                </a:xfrm>
                <a:prstGeom prst="rect">
                  <a:avLst/>
                </a:prstGeom>
                <a:gradFill rotWithShape="1">
                  <a:gsLst>
                    <a:gs pos="0">
                      <a:srgbClr val="9BC1FF"/>
                    </a:gs>
                    <a:gs pos="100000">
                      <a:srgbClr val="3F80CD"/>
                    </a:gs>
                  </a:gsLst>
                  <a:lin ang="5400000"/>
                </a:gradFill>
                <a:ln w="9525">
                  <a:solidFill>
                    <a:srgbClr val="4A7EBB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 defTabSz="4572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Rectangle 13"/>
                <p:cNvSpPr>
                  <a:spLocks noChangeArrowheads="1"/>
                </p:cNvSpPr>
                <p:nvPr/>
              </p:nvSpPr>
              <p:spPr bwMode="auto">
                <a:xfrm>
                  <a:off x="4957763" y="4918075"/>
                  <a:ext cx="454025" cy="388938"/>
                </a:xfrm>
                <a:prstGeom prst="rect">
                  <a:avLst/>
                </a:prstGeom>
                <a:gradFill rotWithShape="1">
                  <a:gsLst>
                    <a:gs pos="0">
                      <a:srgbClr val="9BC1FF"/>
                    </a:gs>
                    <a:gs pos="100000">
                      <a:srgbClr val="3F80CD"/>
                    </a:gs>
                  </a:gsLst>
                  <a:lin ang="5400000"/>
                </a:gradFill>
                <a:ln w="9525">
                  <a:solidFill>
                    <a:srgbClr val="4A7EBB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 defTabSz="4572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Rectangle 88"/>
                <p:cNvSpPr>
                  <a:spLocks noChangeArrowheads="1"/>
                </p:cNvSpPr>
                <p:nvPr/>
              </p:nvSpPr>
              <p:spPr bwMode="auto">
                <a:xfrm>
                  <a:off x="3240088" y="3808413"/>
                  <a:ext cx="454025" cy="388937"/>
                </a:xfrm>
                <a:prstGeom prst="rect">
                  <a:avLst/>
                </a:prstGeom>
                <a:gradFill rotWithShape="1">
                  <a:gsLst>
                    <a:gs pos="0">
                      <a:srgbClr val="9BC1FF"/>
                    </a:gs>
                    <a:gs pos="100000">
                      <a:srgbClr val="3F80CD"/>
                    </a:gs>
                  </a:gsLst>
                  <a:lin ang="5400000"/>
                </a:gradFill>
                <a:ln w="9525">
                  <a:solidFill>
                    <a:srgbClr val="4A7EBB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 defTabSz="4572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Rectangle 89"/>
                <p:cNvSpPr>
                  <a:spLocks noChangeArrowheads="1"/>
                </p:cNvSpPr>
                <p:nvPr/>
              </p:nvSpPr>
              <p:spPr bwMode="auto">
                <a:xfrm>
                  <a:off x="4879975" y="3808413"/>
                  <a:ext cx="452438" cy="388937"/>
                </a:xfrm>
                <a:prstGeom prst="rect">
                  <a:avLst/>
                </a:prstGeom>
                <a:gradFill rotWithShape="1">
                  <a:gsLst>
                    <a:gs pos="0">
                      <a:srgbClr val="9BC1FF"/>
                    </a:gs>
                    <a:gs pos="100000">
                      <a:srgbClr val="3F80CD"/>
                    </a:gs>
                  </a:gsLst>
                  <a:lin ang="5400000"/>
                </a:gradFill>
                <a:ln w="9525">
                  <a:solidFill>
                    <a:srgbClr val="4A7EBB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 defTabSz="4572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7682" name="Straight Connector 115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2200276" y="4556125"/>
                  <a:ext cx="722312" cy="1587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7683" name="Straight Connector 116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2655094" y="4102894"/>
                  <a:ext cx="720725" cy="906463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7684" name="Straight Connector 117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2655094" y="4102894"/>
                  <a:ext cx="720725" cy="906463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7685" name="Straight Connector 118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3108325" y="4556126"/>
                  <a:ext cx="720725" cy="0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7686" name="Straight Connector 119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3839369" y="4555332"/>
                  <a:ext cx="720725" cy="1587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7687" name="Straight Connector 120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4291806" y="4101307"/>
                  <a:ext cx="722313" cy="908050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7688" name="Straight Connector 121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4292600" y="4102101"/>
                  <a:ext cx="720725" cy="908050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7689" name="Straight Connector 122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4746625" y="4556126"/>
                  <a:ext cx="720725" cy="0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</p:cxnSp>
            <p:sp>
              <p:nvSpPr>
                <p:cNvPr id="124" name="Rectangle 123"/>
                <p:cNvSpPr>
                  <a:spLocks noChangeArrowheads="1"/>
                </p:cNvSpPr>
                <p:nvPr/>
              </p:nvSpPr>
              <p:spPr bwMode="auto">
                <a:xfrm>
                  <a:off x="5738813" y="3808413"/>
                  <a:ext cx="454025" cy="388937"/>
                </a:xfrm>
                <a:prstGeom prst="rect">
                  <a:avLst/>
                </a:prstGeom>
                <a:gradFill rotWithShape="1">
                  <a:gsLst>
                    <a:gs pos="0">
                      <a:srgbClr val="9BC1FF"/>
                    </a:gs>
                    <a:gs pos="100000">
                      <a:srgbClr val="3F80CD"/>
                    </a:gs>
                  </a:gsLst>
                  <a:lin ang="5400000"/>
                </a:gradFill>
                <a:ln w="9525">
                  <a:solidFill>
                    <a:srgbClr val="4A7EBB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 defTabSz="4572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Rectangle 124"/>
                <p:cNvSpPr>
                  <a:spLocks noChangeArrowheads="1"/>
                </p:cNvSpPr>
                <p:nvPr/>
              </p:nvSpPr>
              <p:spPr bwMode="auto">
                <a:xfrm>
                  <a:off x="5776913" y="4918075"/>
                  <a:ext cx="454025" cy="388938"/>
                </a:xfrm>
                <a:prstGeom prst="rect">
                  <a:avLst/>
                </a:prstGeom>
                <a:gradFill rotWithShape="1">
                  <a:gsLst>
                    <a:gs pos="0">
                      <a:srgbClr val="9BC1FF"/>
                    </a:gs>
                    <a:gs pos="100000">
                      <a:srgbClr val="3F80CD"/>
                    </a:gs>
                  </a:gsLst>
                  <a:lin ang="5400000"/>
                </a:gradFill>
                <a:ln w="9525">
                  <a:solidFill>
                    <a:srgbClr val="4A7EBB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 defTabSz="4572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Rectangle 125"/>
                <p:cNvSpPr>
                  <a:spLocks noChangeArrowheads="1"/>
                </p:cNvSpPr>
                <p:nvPr/>
              </p:nvSpPr>
              <p:spPr bwMode="auto">
                <a:xfrm>
                  <a:off x="6723063" y="4918075"/>
                  <a:ext cx="454025" cy="388938"/>
                </a:xfrm>
                <a:prstGeom prst="rect">
                  <a:avLst/>
                </a:prstGeom>
                <a:gradFill rotWithShape="1">
                  <a:gsLst>
                    <a:gs pos="0">
                      <a:srgbClr val="9BC1FF"/>
                    </a:gs>
                    <a:gs pos="100000">
                      <a:srgbClr val="3F80CD"/>
                    </a:gs>
                  </a:gsLst>
                  <a:lin ang="5400000"/>
                </a:gradFill>
                <a:ln w="9525">
                  <a:solidFill>
                    <a:srgbClr val="4A7EBB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 defTabSz="4572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Rectangle 126"/>
                <p:cNvSpPr>
                  <a:spLocks noChangeArrowheads="1"/>
                </p:cNvSpPr>
                <p:nvPr/>
              </p:nvSpPr>
              <p:spPr bwMode="auto">
                <a:xfrm>
                  <a:off x="6645275" y="3808413"/>
                  <a:ext cx="454025" cy="388937"/>
                </a:xfrm>
                <a:prstGeom prst="rect">
                  <a:avLst/>
                </a:prstGeom>
                <a:gradFill rotWithShape="1">
                  <a:gsLst>
                    <a:gs pos="0">
                      <a:srgbClr val="9BC1FF"/>
                    </a:gs>
                    <a:gs pos="100000">
                      <a:srgbClr val="3F80CD"/>
                    </a:gs>
                  </a:gsLst>
                  <a:lin ang="5400000"/>
                </a:gradFill>
                <a:ln w="9525">
                  <a:solidFill>
                    <a:srgbClr val="4A7EBB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 defTabSz="4572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7694" name="Straight Connector 127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5603876" y="4556125"/>
                  <a:ext cx="722312" cy="1587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7695" name="Straight Connector 128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6058694" y="4102894"/>
                  <a:ext cx="720725" cy="906463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7696" name="Straight Connector 129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6058694" y="4102894"/>
                  <a:ext cx="720725" cy="906463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7697" name="Straight Connector 130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6511925" y="4556126"/>
                  <a:ext cx="720725" cy="0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</p:cxnSp>
            <p:grpSp>
              <p:nvGrpSpPr>
                <p:cNvPr id="130" name="Group 129"/>
                <p:cNvGrpSpPr/>
                <p:nvPr/>
              </p:nvGrpSpPr>
              <p:grpSpPr>
                <a:xfrm>
                  <a:off x="2264569" y="5307013"/>
                  <a:ext cx="595313" cy="839388"/>
                  <a:chOff x="536580" y="5307013"/>
                  <a:chExt cx="595313" cy="839388"/>
                </a:xfrm>
              </p:grpSpPr>
              <p:grpSp>
                <p:nvGrpSpPr>
                  <p:cNvPr id="131" name="Group 116"/>
                  <p:cNvGrpSpPr/>
                  <p:nvPr/>
                </p:nvGrpSpPr>
                <p:grpSpPr>
                  <a:xfrm>
                    <a:off x="536580" y="5641187"/>
                    <a:ext cx="595313" cy="505214"/>
                    <a:chOff x="457200" y="5641187"/>
                    <a:chExt cx="595313" cy="505214"/>
                  </a:xfrm>
                </p:grpSpPr>
                <p:sp>
                  <p:nvSpPr>
                    <p:cNvPr id="134" name="Rounded Rectangle 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7200" y="5641187"/>
                      <a:ext cx="595313" cy="505214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bg1">
                        <a:lumMod val="85000"/>
                      </a:schemeClr>
                    </a:solidFill>
                    <a:ln w="9525">
                      <a:solidFill>
                        <a:srgbClr val="4A7EBB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anchor="ctr">
                      <a:prstTxWarp prst="textNoShape">
                        <a:avLst/>
                      </a:prstTxWarp>
                    </a:bodyPr>
                    <a:lstStyle/>
                    <a:p>
                      <a:pPr algn="ctr" defTabSz="45720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5" name="Rectangle 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3860" y="5727701"/>
                      <a:ext cx="192429" cy="339319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rgbClr val="8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anchor="ctr">
                      <a:prstTxWarp prst="textNoShape">
                        <a:avLst/>
                      </a:prstTxWarp>
                    </a:bodyPr>
                    <a:lstStyle/>
                    <a:p>
                      <a:pPr algn="ctr" defTabSz="45720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6" name="Rectangle 1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6916" y="5727700"/>
                      <a:ext cx="190073" cy="339319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rgbClr val="8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anchor="ctr">
                      <a:prstTxWarp prst="textNoShape">
                        <a:avLst/>
                      </a:prstTxWarp>
                    </a:bodyPr>
                    <a:lstStyle/>
                    <a:p>
                      <a:pPr algn="ctr" defTabSz="45720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32" name="Straight Connector 189"/>
                  <p:cNvCxnSpPr>
                    <a:cxnSpLocks noChangeShapeType="1"/>
                    <a:stCxn id="136" idx="0"/>
                  </p:cNvCxnSpPr>
                  <p:nvPr/>
                </p:nvCxnSpPr>
                <p:spPr bwMode="auto">
                  <a:xfrm rot="16200000" flipV="1">
                    <a:off x="688471" y="5444837"/>
                    <a:ext cx="420687" cy="145039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33" name="Straight Connector 189"/>
                  <p:cNvCxnSpPr>
                    <a:cxnSpLocks noChangeShapeType="1"/>
                    <a:stCxn id="135" idx="0"/>
                  </p:cNvCxnSpPr>
                  <p:nvPr/>
                </p:nvCxnSpPr>
                <p:spPr bwMode="auto">
                  <a:xfrm rot="5400000" flipH="1" flipV="1">
                    <a:off x="542530" y="5443938"/>
                    <a:ext cx="420688" cy="146839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243262" y="5307013"/>
                  <a:ext cx="595313" cy="839388"/>
                  <a:chOff x="536580" y="5307013"/>
                  <a:chExt cx="595313" cy="839388"/>
                </a:xfrm>
              </p:grpSpPr>
              <p:grpSp>
                <p:nvGrpSpPr>
                  <p:cNvPr id="138" name="Group 116"/>
                  <p:cNvGrpSpPr/>
                  <p:nvPr/>
                </p:nvGrpSpPr>
                <p:grpSpPr>
                  <a:xfrm>
                    <a:off x="536580" y="5641187"/>
                    <a:ext cx="595313" cy="505214"/>
                    <a:chOff x="457200" y="5641187"/>
                    <a:chExt cx="595313" cy="505214"/>
                  </a:xfrm>
                </p:grpSpPr>
                <p:sp>
                  <p:nvSpPr>
                    <p:cNvPr id="141" name="Rounded Rectangle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7200" y="5641187"/>
                      <a:ext cx="595313" cy="505214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bg1">
                        <a:lumMod val="85000"/>
                      </a:schemeClr>
                    </a:solidFill>
                    <a:ln w="9525">
                      <a:solidFill>
                        <a:srgbClr val="4A7EBB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anchor="ctr">
                      <a:prstTxWarp prst="textNoShape">
                        <a:avLst/>
                      </a:prstTxWarp>
                    </a:bodyPr>
                    <a:lstStyle/>
                    <a:p>
                      <a:pPr algn="ctr" defTabSz="45720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2" name="Rectangle 1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3860" y="5727701"/>
                      <a:ext cx="192429" cy="339319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rgbClr val="8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anchor="ctr">
                      <a:prstTxWarp prst="textNoShape">
                        <a:avLst/>
                      </a:prstTxWarp>
                    </a:bodyPr>
                    <a:lstStyle/>
                    <a:p>
                      <a:pPr algn="ctr" defTabSz="45720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3" name="Rectangle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6916" y="5727700"/>
                      <a:ext cx="190073" cy="339319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rgbClr val="8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anchor="ctr">
                      <a:prstTxWarp prst="textNoShape">
                        <a:avLst/>
                      </a:prstTxWarp>
                    </a:bodyPr>
                    <a:lstStyle/>
                    <a:p>
                      <a:pPr algn="ctr" defTabSz="45720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39" name="Straight Connector 189"/>
                  <p:cNvCxnSpPr>
                    <a:cxnSpLocks noChangeShapeType="1"/>
                    <a:stCxn id="143" idx="0"/>
                  </p:cNvCxnSpPr>
                  <p:nvPr/>
                </p:nvCxnSpPr>
                <p:spPr bwMode="auto">
                  <a:xfrm rot="16200000" flipV="1">
                    <a:off x="688471" y="5444837"/>
                    <a:ext cx="420687" cy="145039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40" name="Straight Connector 189"/>
                  <p:cNvCxnSpPr>
                    <a:cxnSpLocks noChangeShapeType="1"/>
                    <a:stCxn id="142" idx="0"/>
                  </p:cNvCxnSpPr>
                  <p:nvPr/>
                </p:nvCxnSpPr>
                <p:spPr bwMode="auto">
                  <a:xfrm rot="5400000" flipH="1" flipV="1">
                    <a:off x="542530" y="5443938"/>
                    <a:ext cx="420688" cy="146839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144" name="Group 143"/>
                <p:cNvGrpSpPr/>
                <p:nvPr/>
              </p:nvGrpSpPr>
              <p:grpSpPr>
                <a:xfrm>
                  <a:off x="3925451" y="5308008"/>
                  <a:ext cx="595313" cy="839388"/>
                  <a:chOff x="536580" y="5307013"/>
                  <a:chExt cx="595313" cy="839388"/>
                </a:xfrm>
              </p:grpSpPr>
              <p:grpSp>
                <p:nvGrpSpPr>
                  <p:cNvPr id="145" name="Group 116"/>
                  <p:cNvGrpSpPr/>
                  <p:nvPr/>
                </p:nvGrpSpPr>
                <p:grpSpPr>
                  <a:xfrm>
                    <a:off x="536580" y="5641187"/>
                    <a:ext cx="595313" cy="505214"/>
                    <a:chOff x="457200" y="5641187"/>
                    <a:chExt cx="595313" cy="505214"/>
                  </a:xfrm>
                </p:grpSpPr>
                <p:sp>
                  <p:nvSpPr>
                    <p:cNvPr id="148" name="Rounded Rectangle 1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7200" y="5641187"/>
                      <a:ext cx="595313" cy="505214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bg1">
                        <a:lumMod val="85000"/>
                      </a:schemeClr>
                    </a:solidFill>
                    <a:ln w="9525">
                      <a:solidFill>
                        <a:srgbClr val="4A7EBB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anchor="ctr">
                      <a:prstTxWarp prst="textNoShape">
                        <a:avLst/>
                      </a:prstTxWarp>
                    </a:bodyPr>
                    <a:lstStyle/>
                    <a:p>
                      <a:pPr algn="ctr" defTabSz="45720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9" name="Rectangle 1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3860" y="5727701"/>
                      <a:ext cx="192429" cy="339319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rgbClr val="8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anchor="ctr">
                      <a:prstTxWarp prst="textNoShape">
                        <a:avLst/>
                      </a:prstTxWarp>
                    </a:bodyPr>
                    <a:lstStyle/>
                    <a:p>
                      <a:pPr algn="ctr" defTabSz="45720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50" name="Rectangle 1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6916" y="5727700"/>
                      <a:ext cx="190073" cy="339319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rgbClr val="8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anchor="ctr">
                      <a:prstTxWarp prst="textNoShape">
                        <a:avLst/>
                      </a:prstTxWarp>
                    </a:bodyPr>
                    <a:lstStyle/>
                    <a:p>
                      <a:pPr algn="ctr" defTabSz="45720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46" name="Straight Connector 189"/>
                  <p:cNvCxnSpPr>
                    <a:cxnSpLocks noChangeShapeType="1"/>
                    <a:stCxn id="150" idx="0"/>
                  </p:cNvCxnSpPr>
                  <p:nvPr/>
                </p:nvCxnSpPr>
                <p:spPr bwMode="auto">
                  <a:xfrm rot="16200000" flipV="1">
                    <a:off x="688471" y="5444837"/>
                    <a:ext cx="420687" cy="145039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47" name="Straight Connector 189"/>
                  <p:cNvCxnSpPr>
                    <a:cxnSpLocks noChangeShapeType="1"/>
                    <a:stCxn id="149" idx="0"/>
                  </p:cNvCxnSpPr>
                  <p:nvPr/>
                </p:nvCxnSpPr>
                <p:spPr bwMode="auto">
                  <a:xfrm rot="5400000" flipH="1" flipV="1">
                    <a:off x="542530" y="5443938"/>
                    <a:ext cx="420688" cy="146839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151" name="Group 150"/>
                <p:cNvGrpSpPr/>
                <p:nvPr/>
              </p:nvGrpSpPr>
              <p:grpSpPr>
                <a:xfrm>
                  <a:off x="4879975" y="5307012"/>
                  <a:ext cx="595313" cy="839388"/>
                  <a:chOff x="536580" y="5307013"/>
                  <a:chExt cx="595313" cy="839388"/>
                </a:xfrm>
              </p:grpSpPr>
              <p:grpSp>
                <p:nvGrpSpPr>
                  <p:cNvPr id="152" name="Group 116"/>
                  <p:cNvGrpSpPr/>
                  <p:nvPr/>
                </p:nvGrpSpPr>
                <p:grpSpPr>
                  <a:xfrm>
                    <a:off x="536580" y="5641187"/>
                    <a:ext cx="595313" cy="505214"/>
                    <a:chOff x="457200" y="5641187"/>
                    <a:chExt cx="595313" cy="505214"/>
                  </a:xfrm>
                </p:grpSpPr>
                <p:sp>
                  <p:nvSpPr>
                    <p:cNvPr id="155" name="Rounded Rectangle 1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7200" y="5641187"/>
                      <a:ext cx="595313" cy="505214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bg1">
                        <a:lumMod val="85000"/>
                      </a:schemeClr>
                    </a:solidFill>
                    <a:ln w="9525">
                      <a:solidFill>
                        <a:srgbClr val="4A7EBB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anchor="ctr">
                      <a:prstTxWarp prst="textNoShape">
                        <a:avLst/>
                      </a:prstTxWarp>
                    </a:bodyPr>
                    <a:lstStyle/>
                    <a:p>
                      <a:pPr algn="ctr" defTabSz="45720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56" name="Rectangle 1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3860" y="5727701"/>
                      <a:ext cx="192429" cy="339319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rgbClr val="8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anchor="ctr">
                      <a:prstTxWarp prst="textNoShape">
                        <a:avLst/>
                      </a:prstTxWarp>
                    </a:bodyPr>
                    <a:lstStyle/>
                    <a:p>
                      <a:pPr algn="ctr" defTabSz="45720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57" name="Rectangle 1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6916" y="5727700"/>
                      <a:ext cx="190073" cy="339319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rgbClr val="8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anchor="ctr">
                      <a:prstTxWarp prst="textNoShape">
                        <a:avLst/>
                      </a:prstTxWarp>
                    </a:bodyPr>
                    <a:lstStyle/>
                    <a:p>
                      <a:pPr algn="ctr" defTabSz="45720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53" name="Straight Connector 189"/>
                  <p:cNvCxnSpPr>
                    <a:cxnSpLocks noChangeShapeType="1"/>
                    <a:stCxn id="157" idx="0"/>
                  </p:cNvCxnSpPr>
                  <p:nvPr/>
                </p:nvCxnSpPr>
                <p:spPr bwMode="auto">
                  <a:xfrm rot="16200000" flipV="1">
                    <a:off x="688471" y="5444837"/>
                    <a:ext cx="420687" cy="145039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54" name="Straight Connector 189"/>
                  <p:cNvCxnSpPr>
                    <a:cxnSpLocks noChangeShapeType="1"/>
                    <a:stCxn id="156" idx="0"/>
                  </p:cNvCxnSpPr>
                  <p:nvPr/>
                </p:nvCxnSpPr>
                <p:spPr bwMode="auto">
                  <a:xfrm rot="5400000" flipH="1" flipV="1">
                    <a:off x="542530" y="5443938"/>
                    <a:ext cx="420688" cy="146839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158" name="Group 157"/>
                <p:cNvGrpSpPr/>
                <p:nvPr/>
              </p:nvGrpSpPr>
              <p:grpSpPr>
                <a:xfrm>
                  <a:off x="5737225" y="5309003"/>
                  <a:ext cx="595313" cy="839388"/>
                  <a:chOff x="536580" y="5307013"/>
                  <a:chExt cx="595313" cy="839388"/>
                </a:xfrm>
              </p:grpSpPr>
              <p:grpSp>
                <p:nvGrpSpPr>
                  <p:cNvPr id="159" name="Group 116"/>
                  <p:cNvGrpSpPr/>
                  <p:nvPr/>
                </p:nvGrpSpPr>
                <p:grpSpPr>
                  <a:xfrm>
                    <a:off x="536580" y="5641187"/>
                    <a:ext cx="595313" cy="505214"/>
                    <a:chOff x="457200" y="5641187"/>
                    <a:chExt cx="595313" cy="505214"/>
                  </a:xfrm>
                </p:grpSpPr>
                <p:sp>
                  <p:nvSpPr>
                    <p:cNvPr id="162" name="Rounded Rectangle 1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7200" y="5641187"/>
                      <a:ext cx="595313" cy="505214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bg1">
                        <a:lumMod val="85000"/>
                      </a:schemeClr>
                    </a:solidFill>
                    <a:ln w="9525">
                      <a:solidFill>
                        <a:srgbClr val="4A7EBB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anchor="ctr">
                      <a:prstTxWarp prst="textNoShape">
                        <a:avLst/>
                      </a:prstTxWarp>
                    </a:bodyPr>
                    <a:lstStyle/>
                    <a:p>
                      <a:pPr algn="ctr" defTabSz="45720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63" name="Rectangle 1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3860" y="5727701"/>
                      <a:ext cx="192429" cy="339319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rgbClr val="8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anchor="ctr">
                      <a:prstTxWarp prst="textNoShape">
                        <a:avLst/>
                      </a:prstTxWarp>
                    </a:bodyPr>
                    <a:lstStyle/>
                    <a:p>
                      <a:pPr algn="ctr" defTabSz="45720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64" name="Rectangle 1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6916" y="5727700"/>
                      <a:ext cx="190073" cy="339319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rgbClr val="8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anchor="ctr">
                      <a:prstTxWarp prst="textNoShape">
                        <a:avLst/>
                      </a:prstTxWarp>
                    </a:bodyPr>
                    <a:lstStyle/>
                    <a:p>
                      <a:pPr algn="ctr" defTabSz="45720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60" name="Straight Connector 189"/>
                  <p:cNvCxnSpPr>
                    <a:cxnSpLocks noChangeShapeType="1"/>
                    <a:stCxn id="164" idx="0"/>
                  </p:cNvCxnSpPr>
                  <p:nvPr/>
                </p:nvCxnSpPr>
                <p:spPr bwMode="auto">
                  <a:xfrm rot="16200000" flipV="1">
                    <a:off x="688471" y="5444837"/>
                    <a:ext cx="420687" cy="145039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61" name="Straight Connector 189"/>
                  <p:cNvCxnSpPr>
                    <a:cxnSpLocks noChangeShapeType="1"/>
                    <a:stCxn id="163" idx="0"/>
                  </p:cNvCxnSpPr>
                  <p:nvPr/>
                </p:nvCxnSpPr>
                <p:spPr bwMode="auto">
                  <a:xfrm rot="5400000" flipH="1" flipV="1">
                    <a:off x="542530" y="5443938"/>
                    <a:ext cx="420688" cy="146839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165" name="Group 164"/>
                <p:cNvGrpSpPr/>
                <p:nvPr/>
              </p:nvGrpSpPr>
              <p:grpSpPr>
                <a:xfrm>
                  <a:off x="6658768" y="5309998"/>
                  <a:ext cx="595313" cy="839388"/>
                  <a:chOff x="536580" y="5307013"/>
                  <a:chExt cx="595313" cy="839388"/>
                </a:xfrm>
              </p:grpSpPr>
              <p:grpSp>
                <p:nvGrpSpPr>
                  <p:cNvPr id="166" name="Group 116"/>
                  <p:cNvGrpSpPr/>
                  <p:nvPr/>
                </p:nvGrpSpPr>
                <p:grpSpPr>
                  <a:xfrm>
                    <a:off x="536580" y="5641187"/>
                    <a:ext cx="595313" cy="505214"/>
                    <a:chOff x="457200" y="5641187"/>
                    <a:chExt cx="595313" cy="505214"/>
                  </a:xfrm>
                </p:grpSpPr>
                <p:sp>
                  <p:nvSpPr>
                    <p:cNvPr id="169" name="Rounded Rectangle 1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7200" y="5641187"/>
                      <a:ext cx="595313" cy="505214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bg1">
                        <a:lumMod val="85000"/>
                      </a:schemeClr>
                    </a:solidFill>
                    <a:ln w="9525">
                      <a:solidFill>
                        <a:srgbClr val="4A7EBB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anchor="ctr">
                      <a:prstTxWarp prst="textNoShape">
                        <a:avLst/>
                      </a:prstTxWarp>
                    </a:bodyPr>
                    <a:lstStyle/>
                    <a:p>
                      <a:pPr algn="ctr" defTabSz="45720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70" name="Rectangle 1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3860" y="5727701"/>
                      <a:ext cx="192429" cy="339319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rgbClr val="8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anchor="ctr">
                      <a:prstTxWarp prst="textNoShape">
                        <a:avLst/>
                      </a:prstTxWarp>
                    </a:bodyPr>
                    <a:lstStyle/>
                    <a:p>
                      <a:pPr algn="ctr" defTabSz="45720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71" name="Rectangle 1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6916" y="5727700"/>
                      <a:ext cx="190073" cy="339319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rgbClr val="8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anchor="ctr">
                      <a:prstTxWarp prst="textNoShape">
                        <a:avLst/>
                      </a:prstTxWarp>
                    </a:bodyPr>
                    <a:lstStyle/>
                    <a:p>
                      <a:pPr algn="ctr" defTabSz="45720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67" name="Straight Connector 189"/>
                  <p:cNvCxnSpPr>
                    <a:cxnSpLocks noChangeShapeType="1"/>
                    <a:stCxn id="171" idx="0"/>
                  </p:cNvCxnSpPr>
                  <p:nvPr/>
                </p:nvCxnSpPr>
                <p:spPr bwMode="auto">
                  <a:xfrm rot="16200000" flipV="1">
                    <a:off x="688471" y="5444837"/>
                    <a:ext cx="420687" cy="145039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68" name="Straight Connector 189"/>
                  <p:cNvCxnSpPr>
                    <a:cxnSpLocks noChangeShapeType="1"/>
                    <a:stCxn id="170" idx="0"/>
                  </p:cNvCxnSpPr>
                  <p:nvPr/>
                </p:nvCxnSpPr>
                <p:spPr bwMode="auto">
                  <a:xfrm rot="5400000" flipH="1" flipV="1">
                    <a:off x="542530" y="5443938"/>
                    <a:ext cx="420688" cy="146839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</p:cxn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Tree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hosts = </a:t>
            </a:r>
          </a:p>
          <a:p>
            <a:pPr lvl="1"/>
            <a:r>
              <a:rPr lang="en-US" dirty="0" smtClean="0"/>
              <a:t>K/2 hosts per lower-pod switch</a:t>
            </a:r>
          </a:p>
          <a:p>
            <a:pPr lvl="1"/>
            <a:r>
              <a:rPr lang="en-US" dirty="0" smtClean="0"/>
              <a:t>K/2 lower pod switches per pod</a:t>
            </a:r>
          </a:p>
          <a:p>
            <a:pPr lvl="1"/>
            <a:r>
              <a:rPr lang="en-US" dirty="0" smtClean="0"/>
              <a:t>K pods</a:t>
            </a:r>
          </a:p>
          <a:p>
            <a:r>
              <a:rPr lang="en-US" dirty="0" smtClean="0"/>
              <a:t>Full bisection</a:t>
            </a:r>
          </a:p>
          <a:p>
            <a:pPr lvl="1"/>
            <a:r>
              <a:rPr lang="en-US" dirty="0" smtClean="0"/>
              <a:t>Topology is </a:t>
            </a:r>
            <a:r>
              <a:rPr lang="en-US" dirty="0" err="1" smtClean="0"/>
              <a:t>rearrangeably</a:t>
            </a:r>
            <a:r>
              <a:rPr lang="en-US" dirty="0" smtClean="0"/>
              <a:t> non-blocking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015143" y="1498139"/>
          <a:ext cx="407313" cy="789169"/>
        </p:xfrm>
        <a:graphic>
          <a:graphicData uri="http://schemas.openxmlformats.org/presentationml/2006/ole">
            <p:oleObj spid="_x0000_s30722" name="Equation" r:id="rId3" imgW="203200" imgH="3937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1287</Words>
  <Application>Microsoft Macintosh PowerPoint</Application>
  <PresentationFormat>On-screen Show (4:3)</PresentationFormat>
  <Paragraphs>248</Paragraphs>
  <Slides>44</Slides>
  <Notes>11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Office Theme</vt:lpstr>
      <vt:lpstr>Equation</vt:lpstr>
      <vt:lpstr>Datacenter Network Topologies</vt:lpstr>
      <vt:lpstr>Datacenter apps have dense traffic patterns</vt:lpstr>
      <vt:lpstr>Flexibility is Important in Data Centers</vt:lpstr>
      <vt:lpstr>Traditional Data Center Topology</vt:lpstr>
      <vt:lpstr>Problems in Traditional Solutions</vt:lpstr>
      <vt:lpstr>Want a datacenter network that:</vt:lpstr>
      <vt:lpstr>The Fat Tree [Al Fares et al, Sigcomm2008]</vt:lpstr>
      <vt:lpstr>Fat Tree Topology [Fares et al., 2008; Clos, 1953]</vt:lpstr>
      <vt:lpstr>Fat Tree Properties</vt:lpstr>
      <vt:lpstr>The Fat Tree Topology has k*k/4 paths between any two endpoints</vt:lpstr>
      <vt:lpstr>Routing How do hosts access different paths?</vt:lpstr>
      <vt:lpstr>Multipath Routing at Layer 3</vt:lpstr>
      <vt:lpstr>Novel Layer 2 solutions </vt:lpstr>
      <vt:lpstr>VL2 Topology [Greenberg et al, Sigcomm 2009]</vt:lpstr>
      <vt:lpstr>Performance</vt:lpstr>
      <vt:lpstr>Single-path TCP collisions reduce throughput</vt:lpstr>
      <vt:lpstr>Comparison between FatTree and VL2</vt:lpstr>
      <vt:lpstr>Jellyfish [Singla et. Al, NSDI 2012]</vt:lpstr>
      <vt:lpstr>Incremental expansion</vt:lpstr>
      <vt:lpstr>Jellyfish</vt:lpstr>
      <vt:lpstr>Jellyfish example</vt:lpstr>
      <vt:lpstr>Jellyfish overview</vt:lpstr>
      <vt:lpstr>Building Jellyfish</vt:lpstr>
      <vt:lpstr>Jellyfish Performance</vt:lpstr>
      <vt:lpstr>Why is Jellyfish better than FatTree?</vt:lpstr>
      <vt:lpstr>Jellyfish has smaller mean path length</vt:lpstr>
      <vt:lpstr>Routing in Jellyfish</vt:lpstr>
      <vt:lpstr>Thinking differently: The BCube datacenter network</vt:lpstr>
      <vt:lpstr>Bcube</vt:lpstr>
      <vt:lpstr>BCube Topology [Guo et al, Sigcomm 2009]</vt:lpstr>
      <vt:lpstr>BCube Topology [Guo et al, Sigcomm 2009]</vt:lpstr>
      <vt:lpstr>BCube Topology [Guo et al, Sigcomm 2009]</vt:lpstr>
      <vt:lpstr>BCube Topology [Guo et al, Sigcomm 2009]</vt:lpstr>
      <vt:lpstr>BCube Topology [Guo et al, Sigcomm 2009]</vt:lpstr>
      <vt:lpstr>BCube Topology [Guo et al, Sigcomm 2009]</vt:lpstr>
      <vt:lpstr>BCube Properties</vt:lpstr>
      <vt:lpstr>Bcube Routing</vt:lpstr>
      <vt:lpstr>Issues with BCube</vt:lpstr>
      <vt:lpstr>Which topologies are used in practice?</vt:lpstr>
      <vt:lpstr>Which topologies are used in practice? [Raiciu et al, Hotcloud’12]</vt:lpstr>
      <vt:lpstr>EC2 Measurement results</vt:lpstr>
      <vt:lpstr>EC2 Measurement results</vt:lpstr>
      <vt:lpstr>EC2 Measurement results</vt:lpstr>
      <vt:lpstr>EC2 Measurement results</vt:lpstr>
    </vt:vector>
  </TitlesOfParts>
  <Company>UCL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Datacenter Network Topologies</dc:title>
  <dc:creator>Costin Raiciu</dc:creator>
  <cp:lastModifiedBy>Costin Raiciu</cp:lastModifiedBy>
  <cp:revision>70</cp:revision>
  <dcterms:created xsi:type="dcterms:W3CDTF">2012-10-16T04:45:59Z</dcterms:created>
  <dcterms:modified xsi:type="dcterms:W3CDTF">2012-10-16T06:07:38Z</dcterms:modified>
</cp:coreProperties>
</file>