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81" r:id="rId5"/>
    <p:sldId id="259" r:id="rId6"/>
    <p:sldId id="285" r:id="rId7"/>
    <p:sldId id="286" r:id="rId8"/>
    <p:sldId id="287" r:id="rId9"/>
    <p:sldId id="288" r:id="rId10"/>
    <p:sldId id="289" r:id="rId11"/>
    <p:sldId id="290" r:id="rId12"/>
    <p:sldId id="291" r:id="rId13"/>
    <p:sldId id="292" r:id="rId14"/>
    <p:sldId id="294" r:id="rId15"/>
    <p:sldId id="295" r:id="rId16"/>
    <p:sldId id="296" r:id="rId17"/>
    <p:sldId id="297" r:id="rId18"/>
    <p:sldId id="284" r:id="rId19"/>
    <p:sldId id="293" r:id="rId20"/>
    <p:sldId id="299" r:id="rId21"/>
    <p:sldId id="298" r:id="rId22"/>
    <p:sldId id="300"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43"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44"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45"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46" name="PlaceHolder 5"/>
          <p:cNvSpPr>
            <a:spLocks noGrp="1"/>
          </p:cNvSpPr>
          <p:nvPr>
            <p:ph type="sldNum"/>
          </p:nvPr>
        </p:nvSpPr>
        <p:spPr>
          <a:xfrm>
            <a:off x="4399200" y="9555480"/>
            <a:ext cx="3372840" cy="502560"/>
          </a:xfrm>
          <a:prstGeom prst="rect">
            <a:avLst/>
          </a:prstGeom>
        </p:spPr>
        <p:txBody>
          <a:bodyPr lIns="0" tIns="0" rIns="0" bIns="0" anchor="b"/>
          <a:lstStyle/>
          <a:p>
            <a:pPr algn="r"/>
            <a:fld id="{B03B95BF-54EB-4A82-84AA-A6ECB5C820DE}" type="slidenum">
              <a:rPr lang="en-US" sz="1400" b="0" strike="noStrike" spc="-1">
                <a:solidFill>
                  <a:srgbClr val="000000"/>
                </a:solidFill>
                <a:uFill>
                  <a:solidFill>
                    <a:srgbClr val="FFFFFF"/>
                  </a:solidFill>
                </a:uFill>
                <a:latin typeface="Times New Roman"/>
              </a:rPr>
              <a:pPr algn="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9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111D34-85E3-4E89-87B1-60F76D65CE65}" type="slidenum">
              <a:rPr lang="en-US" sz="1200" b="0" strike="noStrike" spc="-1">
                <a:solidFill>
                  <a:srgbClr val="000000"/>
                </a:solidFill>
                <a:uFill>
                  <a:solidFill>
                    <a:srgbClr val="FFFFFF"/>
                  </a:solidFill>
                </a:uFill>
                <a:latin typeface="+mn-lt"/>
                <a:ea typeface="+mn-ea"/>
              </a:rPr>
              <a:pPr algn="r">
                <a:lnSpc>
                  <a:spcPct val="100000"/>
                </a:lnSpc>
              </a:pPr>
              <a:t>1</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790249-7739-4112-9E4E-18437768275A}" type="slidenum">
              <a:rPr lang="en-US" sz="1200" b="0" strike="noStrike" spc="-1">
                <a:solidFill>
                  <a:srgbClr val="000000"/>
                </a:solidFill>
                <a:uFill>
                  <a:solidFill>
                    <a:srgbClr val="FFFFFF"/>
                  </a:solidFill>
                </a:uFill>
                <a:latin typeface="+mn-lt"/>
                <a:ea typeface="+mn-ea"/>
              </a:rPr>
              <a:pPr algn="r">
                <a:lnSpc>
                  <a:spcPct val="100000"/>
                </a:lnSpc>
              </a:pPr>
              <a:t>10</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00928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790249-7739-4112-9E4E-18437768275A}" type="slidenum">
              <a:rPr lang="en-US" sz="1200" b="0" strike="noStrike" spc="-1">
                <a:solidFill>
                  <a:srgbClr val="000000"/>
                </a:solidFill>
                <a:uFill>
                  <a:solidFill>
                    <a:srgbClr val="FFFFFF"/>
                  </a:solidFill>
                </a:uFill>
                <a:latin typeface="+mn-lt"/>
                <a:ea typeface="+mn-ea"/>
              </a:rPr>
              <a:pPr algn="r">
                <a:lnSpc>
                  <a:spcPct val="100000"/>
                </a:lnSpc>
              </a:pPr>
              <a:t>11</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6014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790249-7739-4112-9E4E-18437768275A}" type="slidenum">
              <a:rPr lang="en-US" sz="1200" b="0" strike="noStrike" spc="-1">
                <a:solidFill>
                  <a:srgbClr val="000000"/>
                </a:solidFill>
                <a:uFill>
                  <a:solidFill>
                    <a:srgbClr val="FFFFFF"/>
                  </a:solidFill>
                </a:uFill>
                <a:latin typeface="+mn-lt"/>
                <a:ea typeface="+mn-ea"/>
              </a:rPr>
              <a:pPr algn="r">
                <a:lnSpc>
                  <a:spcPct val="100000"/>
                </a:lnSpc>
              </a:pPr>
              <a:t>12</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36161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13</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99862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14</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1388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15</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29065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16</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71800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17</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45520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19</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39676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20</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2462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75C1EA4-49D7-4A18-BCF7-3831F6BCBC8A}" type="slidenum">
              <a:rPr lang="en-US" sz="1200" b="0" strike="noStrike" spc="-1">
                <a:solidFill>
                  <a:srgbClr val="000000"/>
                </a:solidFill>
                <a:uFill>
                  <a:solidFill>
                    <a:srgbClr val="FFFFFF"/>
                  </a:solidFill>
                </a:uFill>
                <a:latin typeface="+mn-lt"/>
                <a:ea typeface="+mn-ea"/>
              </a:rPr>
              <a:pPr algn="r">
                <a:lnSpc>
                  <a:spcPct val="100000"/>
                </a:lnSpc>
              </a:pPr>
              <a:t>2</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22</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07907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23</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0284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3</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4AC7E1-AAA8-4731-B1A5-56F6D2213818}" type="slidenum">
              <a:rPr lang="en-US" sz="1200" b="0" strike="noStrike" spc="-1">
                <a:solidFill>
                  <a:srgbClr val="000000"/>
                </a:solidFill>
                <a:uFill>
                  <a:solidFill>
                    <a:srgbClr val="FFFFFF"/>
                  </a:solidFill>
                </a:uFill>
                <a:latin typeface="+mn-lt"/>
                <a:ea typeface="+mn-ea"/>
              </a:rPr>
              <a:pPr algn="r">
                <a:lnSpc>
                  <a:spcPct val="100000"/>
                </a:lnSpc>
              </a:pPr>
              <a:t>4</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88466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790249-7739-4112-9E4E-18437768275A}" type="slidenum">
              <a:rPr lang="en-US" sz="1200" b="0" strike="noStrike" spc="-1">
                <a:solidFill>
                  <a:srgbClr val="000000"/>
                </a:solidFill>
                <a:uFill>
                  <a:solidFill>
                    <a:srgbClr val="FFFFFF"/>
                  </a:solidFill>
                </a:uFill>
                <a:latin typeface="+mn-lt"/>
                <a:ea typeface="+mn-ea"/>
              </a:rPr>
              <a:pPr algn="r">
                <a:lnSpc>
                  <a:spcPct val="100000"/>
                </a:lnSpc>
              </a:pPr>
              <a:t>5</a:t>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790249-7739-4112-9E4E-18437768275A}" type="slidenum">
              <a:rPr lang="en-US" sz="1200" b="0" strike="noStrike" spc="-1">
                <a:solidFill>
                  <a:srgbClr val="000000"/>
                </a:solidFill>
                <a:uFill>
                  <a:solidFill>
                    <a:srgbClr val="FFFFFF"/>
                  </a:solidFill>
                </a:uFill>
                <a:latin typeface="+mn-lt"/>
                <a:ea typeface="+mn-ea"/>
              </a:rPr>
              <a:pPr algn="r">
                <a:lnSpc>
                  <a:spcPct val="100000"/>
                </a:lnSpc>
              </a:pPr>
              <a:t>6</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88000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790249-7739-4112-9E4E-18437768275A}" type="slidenum">
              <a:rPr lang="en-US" sz="1200" b="0" strike="noStrike" spc="-1">
                <a:solidFill>
                  <a:srgbClr val="000000"/>
                </a:solidFill>
                <a:uFill>
                  <a:solidFill>
                    <a:srgbClr val="FFFFFF"/>
                  </a:solidFill>
                </a:uFill>
                <a:latin typeface="+mn-lt"/>
                <a:ea typeface="+mn-ea"/>
              </a:rPr>
              <a:pPr algn="r">
                <a:lnSpc>
                  <a:spcPct val="100000"/>
                </a:lnSpc>
              </a:pPr>
              <a:t>7</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6201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790249-7739-4112-9E4E-18437768275A}" type="slidenum">
              <a:rPr lang="en-US" sz="1200" b="0" strike="noStrike" spc="-1">
                <a:solidFill>
                  <a:srgbClr val="000000"/>
                </a:solidFill>
                <a:uFill>
                  <a:solidFill>
                    <a:srgbClr val="FFFFFF"/>
                  </a:solidFill>
                </a:uFill>
                <a:latin typeface="+mn-lt"/>
                <a:ea typeface="+mn-ea"/>
              </a:rPr>
              <a:pPr algn="r">
                <a:lnSpc>
                  <a:spcPct val="100000"/>
                </a:lnSpc>
              </a:pPr>
              <a:t>8</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335999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body"/>
          </p:nvPr>
        </p:nvSpPr>
        <p:spPr>
          <a:xfrm>
            <a:off x="685800" y="4400640"/>
            <a:ext cx="5484960" cy="359892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1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0790249-7739-4112-9E4E-18437768275A}" type="slidenum">
              <a:rPr lang="en-US" sz="1200" b="0" strike="noStrike" spc="-1">
                <a:solidFill>
                  <a:srgbClr val="000000"/>
                </a:solidFill>
                <a:uFill>
                  <a:solidFill>
                    <a:srgbClr val="FFFFFF"/>
                  </a:solidFill>
                </a:uFill>
                <a:latin typeface="+mn-lt"/>
                <a:ea typeface="+mn-ea"/>
              </a:rPr>
              <a:pPr algn="r">
                <a:lnSpc>
                  <a:spcPct val="100000"/>
                </a:lnSpc>
              </a:pPr>
              <a:t>9</a:t>
            </a:fld>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02059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40" name="Picture 39"/>
          <p:cNvPicPr/>
          <p:nvPr/>
        </p:nvPicPr>
        <p:blipFill>
          <a:blip r:embed="rId2" cstate="print"/>
          <a:stretch/>
        </p:blipFill>
        <p:spPr>
          <a:xfrm>
            <a:off x="3602880" y="1604520"/>
            <a:ext cx="4984920" cy="3977280"/>
          </a:xfrm>
          <a:prstGeom prst="rect">
            <a:avLst/>
          </a:prstGeom>
          <a:ln>
            <a:noFill/>
          </a:ln>
        </p:spPr>
      </p:pic>
      <p:pic>
        <p:nvPicPr>
          <p:cNvPr id="41" name="Picture 40"/>
          <p:cNvPicPr/>
          <p:nvPr/>
        </p:nvPicPr>
        <p:blipFill>
          <a:blip r:embed="rId2" cstate="print"/>
          <a:stretch/>
        </p:blipFill>
        <p:spPr>
          <a:xfrm>
            <a:off x="360288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cstate="print"/>
          <a:stretch>
            <a:fillRect/>
          </a:stretch>
        </a:blipFill>
        <a:effectLst/>
      </p:bgPr>
    </p:bg>
    <p:spTree>
      <p:nvGrpSpPr>
        <p:cNvPr id="1" name=""/>
        <p:cNvGrpSpPr/>
        <p:nvPr/>
      </p:nvGrpSpPr>
      <p:grpSpPr>
        <a:xfrm>
          <a:off x="0" y="0"/>
          <a:ext cx="0" cy="0"/>
          <a:chOff x="0" y="0"/>
          <a:chExt cx="0" cy="0"/>
        </a:xfrm>
      </p:grpSpPr>
      <p:pic>
        <p:nvPicPr>
          <p:cNvPr id="8" name="Picture 7"/>
          <p:cNvPicPr/>
          <p:nvPr/>
        </p:nvPicPr>
        <p:blipFill>
          <a:blip r:embed="rId15" cstate="print"/>
          <a:srcRect l="3610"/>
          <a:stretch/>
        </p:blipFill>
        <p:spPr>
          <a:xfrm>
            <a:off x="0" y="2669760"/>
            <a:ext cx="4035600" cy="4186800"/>
          </a:xfrm>
          <a:prstGeom prst="rect">
            <a:avLst/>
          </a:prstGeom>
          <a:ln>
            <a:noFill/>
          </a:ln>
        </p:spPr>
      </p:pic>
      <p:pic>
        <p:nvPicPr>
          <p:cNvPr id="9" name="Picture 6"/>
          <p:cNvPicPr/>
          <p:nvPr/>
        </p:nvPicPr>
        <p:blipFill>
          <a:blip r:embed="rId16" cstate="print"/>
          <a:srcRect l="35647"/>
          <a:stretch/>
        </p:blipFill>
        <p:spPr>
          <a:xfrm>
            <a:off x="0" y="2892240"/>
            <a:ext cx="1521000" cy="2364120"/>
          </a:xfrm>
          <a:prstGeom prst="rect">
            <a:avLst/>
          </a:prstGeom>
          <a:ln>
            <a:noFill/>
          </a:ln>
        </p:spPr>
      </p:pic>
      <p:sp>
        <p:nvSpPr>
          <p:cNvPr id="2" name="CustomShape 1"/>
          <p:cNvSpPr/>
          <p:nvPr/>
        </p:nvSpPr>
        <p:spPr>
          <a:xfrm>
            <a:off x="8609040" y="1676520"/>
            <a:ext cx="2818080" cy="281808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3" name="Picture 8"/>
          <p:cNvPicPr/>
          <p:nvPr/>
        </p:nvPicPr>
        <p:blipFill>
          <a:blip r:embed="rId17" cstate="print"/>
          <a:srcRect t="28812"/>
          <a:stretch/>
        </p:blipFill>
        <p:spPr>
          <a:xfrm>
            <a:off x="7999560" y="0"/>
            <a:ext cx="1602000" cy="1140120"/>
          </a:xfrm>
          <a:prstGeom prst="rect">
            <a:avLst/>
          </a:prstGeom>
          <a:ln>
            <a:noFill/>
          </a:ln>
        </p:spPr>
      </p:pic>
      <p:pic>
        <p:nvPicPr>
          <p:cNvPr id="4" name="Picture 9"/>
          <p:cNvPicPr/>
          <p:nvPr/>
        </p:nvPicPr>
        <p:blipFill>
          <a:blip r:embed="rId18" cstate="print"/>
          <a:srcRect b="23333"/>
          <a:stretch/>
        </p:blipFill>
        <p:spPr>
          <a:xfrm>
            <a:off x="8605800" y="6095880"/>
            <a:ext cx="992160" cy="760680"/>
          </a:xfrm>
          <a:prstGeom prst="rect">
            <a:avLst/>
          </a:prstGeom>
          <a:ln>
            <a:noFill/>
          </a:ln>
        </p:spPr>
      </p:pic>
      <p:sp>
        <p:nvSpPr>
          <p:cNvPr id="5" name="CustomShape 2"/>
          <p:cNvSpPr/>
          <p:nvPr/>
        </p:nvSpPr>
        <p:spPr>
          <a:xfrm>
            <a:off x="10437840" y="0"/>
            <a:ext cx="684360" cy="114156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7"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834840" y="912600"/>
            <a:ext cx="10228320" cy="128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spc="-1" smtClean="0">
                <a:solidFill>
                  <a:srgbClr val="FFFF00"/>
                </a:solidFill>
                <a:uFill>
                  <a:solidFill>
                    <a:srgbClr val="FFFFFF"/>
                  </a:solidFill>
                </a:uFill>
                <a:latin typeface="Times New Roman"/>
                <a:ea typeface="DejaVu Sans"/>
              </a:rPr>
              <a:t>An toàn và bảo mật</a:t>
            </a:r>
            <a:r>
              <a:rPr lang="en-US" sz="3200" b="0" strike="noStrike" spc="-1" smtClean="0">
                <a:solidFill>
                  <a:srgbClr val="FFFF00"/>
                </a:solidFill>
                <a:uFill>
                  <a:solidFill>
                    <a:srgbClr val="FFFFFF"/>
                  </a:solidFill>
                </a:uFill>
                <a:latin typeface="Times New Roman"/>
                <a:ea typeface="DejaVu Sans"/>
              </a:rPr>
              <a:t> hệ thống thông tin</a:t>
            </a:r>
            <a:endParaRPr lang="en-US" sz="1800" b="0" strike="noStrike" spc="-1">
              <a:solidFill>
                <a:srgbClr val="000000"/>
              </a:solidFill>
              <a:uFill>
                <a:solidFill>
                  <a:srgbClr val="FFFFFF"/>
                </a:solidFill>
              </a:uFill>
              <a:latin typeface="Arial"/>
            </a:endParaRPr>
          </a:p>
        </p:txBody>
      </p:sp>
      <p:sp>
        <p:nvSpPr>
          <p:cNvPr id="48" name="CustomShape 2"/>
          <p:cNvSpPr/>
          <p:nvPr/>
        </p:nvSpPr>
        <p:spPr>
          <a:xfrm>
            <a:off x="1103400" y="2053080"/>
            <a:ext cx="8945280" cy="41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000" b="0" strike="noStrike" spc="-1">
                <a:solidFill>
                  <a:srgbClr val="FFFFFF"/>
                </a:solidFill>
                <a:uFill>
                  <a:solidFill>
                    <a:srgbClr val="FFFFFF"/>
                  </a:solidFill>
                </a:uFill>
                <a:latin typeface="Times New Roman"/>
                <a:ea typeface="DejaVu Sans"/>
              </a:rPr>
              <a:t>        Nhóm </a:t>
            </a:r>
            <a:r>
              <a:rPr lang="en-US" sz="2000" spc="-1" smtClean="0">
                <a:solidFill>
                  <a:srgbClr val="FFFFFF"/>
                </a:solidFill>
                <a:uFill>
                  <a:solidFill>
                    <a:srgbClr val="FFFFFF"/>
                  </a:solidFill>
                </a:uFill>
                <a:latin typeface="Times New Roman"/>
                <a:ea typeface="DejaVu Sans"/>
              </a:rPr>
              <a:t>7</a:t>
            </a:r>
          </a:p>
          <a:p>
            <a:pPr algn="ctr">
              <a:lnSpc>
                <a:spcPct val="100000"/>
              </a:lnSpc>
            </a:pPr>
            <a:r>
              <a:rPr lang="en-US" sz="2000" b="0" strike="noStrike" spc="-1" smtClean="0">
                <a:solidFill>
                  <a:srgbClr val="FFFF00"/>
                </a:solidFill>
                <a:uFill>
                  <a:solidFill>
                    <a:srgbClr val="FFFFFF"/>
                  </a:solidFill>
                </a:uFill>
                <a:latin typeface="Times New Roman"/>
                <a:ea typeface="DejaVu Sans"/>
              </a:rPr>
              <a:t>                 </a:t>
            </a:r>
            <a:r>
              <a:rPr lang="en-US" sz="2000" b="0" strike="noStrike" spc="-1">
                <a:solidFill>
                  <a:srgbClr val="FFFF00"/>
                </a:solidFill>
                <a:uFill>
                  <a:solidFill>
                    <a:srgbClr val="FFFFFF"/>
                  </a:solidFill>
                </a:uFill>
                <a:latin typeface="Times New Roman"/>
                <a:ea typeface="DejaVu Sans"/>
              </a:rPr>
              <a:t>Đề tài: </a:t>
            </a:r>
            <a:r>
              <a:rPr lang="en-US" sz="2000" spc="-1" smtClean="0">
                <a:solidFill>
                  <a:srgbClr val="FFFF00"/>
                </a:solidFill>
                <a:uFill>
                  <a:solidFill>
                    <a:srgbClr val="FFFFFF"/>
                  </a:solidFill>
                </a:uFill>
                <a:latin typeface="Times New Roman"/>
                <a:ea typeface="DejaVu Sans"/>
              </a:rPr>
              <a:t>Tìm hiểu về các kiến trúc tường </a:t>
            </a:r>
            <a:r>
              <a:rPr lang="en-US" sz="2000" spc="-1" smtClean="0">
                <a:solidFill>
                  <a:srgbClr val="FFFF00"/>
                </a:solidFill>
                <a:uFill>
                  <a:solidFill>
                    <a:srgbClr val="FFFFFF"/>
                  </a:solidFill>
                </a:uFill>
                <a:latin typeface="Times New Roman"/>
                <a:ea typeface="DejaVu Sans"/>
              </a:rPr>
              <a:t>lửa</a:t>
            </a:r>
          </a:p>
          <a:p>
            <a:pPr algn="ct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FFFFFF"/>
                </a:solidFill>
                <a:uFill>
                  <a:solidFill>
                    <a:srgbClr val="FFFFFF"/>
                  </a:solidFill>
                </a:uFill>
                <a:latin typeface="Times New Roman"/>
                <a:ea typeface="DejaVu Sans"/>
              </a:rPr>
              <a:t>Giảng viên hướng dẫn: </a:t>
            </a:r>
            <a:r>
              <a:rPr lang="en-US" sz="2000" b="1" strike="noStrike" spc="-1">
                <a:solidFill>
                  <a:srgbClr val="FFFFFF"/>
                </a:solidFill>
                <a:uFill>
                  <a:solidFill>
                    <a:srgbClr val="FFFFFF"/>
                  </a:solidFill>
                </a:uFill>
                <a:latin typeface="Times New Roman"/>
                <a:ea typeface="DejaVu Sans"/>
              </a:rPr>
              <a:t>TS  </a:t>
            </a:r>
            <a:r>
              <a:rPr lang="en-US" sz="2000" b="1" spc="-1" smtClean="0">
                <a:solidFill>
                  <a:srgbClr val="FFFFFF"/>
                </a:solidFill>
                <a:uFill>
                  <a:solidFill>
                    <a:srgbClr val="FFFFFF"/>
                  </a:solidFill>
                </a:uFill>
                <a:latin typeface="Times New Roman"/>
                <a:ea typeface="DejaVu Sans"/>
              </a:rPr>
              <a:t>Đỗ Văn Uy</a:t>
            </a:r>
            <a:endParaRPr lang="en-US" sz="1800" b="0" strike="noStrike" spc="-1">
              <a:solidFill>
                <a:srgbClr val="000000"/>
              </a:solidFill>
              <a:uFill>
                <a:solidFill>
                  <a:srgbClr val="FFFFFF"/>
                </a:solidFill>
              </a:uFill>
              <a:latin typeface="Arial"/>
            </a:endParaRPr>
          </a:p>
          <a:p>
            <a:pPr>
              <a:lnSpc>
                <a:spcPct val="100000"/>
              </a:lnSpc>
            </a:pPr>
            <a:r>
              <a:rPr lang="en-US" sz="2000" b="0" strike="noStrike" spc="-1">
                <a:solidFill>
                  <a:srgbClr val="FFFFFF"/>
                </a:solidFill>
                <a:uFill>
                  <a:solidFill>
                    <a:srgbClr val="FFFFFF"/>
                  </a:solidFill>
                </a:uFill>
                <a:latin typeface="Times New Roman"/>
                <a:ea typeface="DejaVu Sans"/>
              </a:rPr>
              <a:t>Sinh viên thực hiện:       </a:t>
            </a:r>
            <a:endParaRPr lang="en-US"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b="1" spc="-1" smtClean="0">
                <a:solidFill>
                  <a:srgbClr val="FFFFFF"/>
                </a:solidFill>
                <a:uFill>
                  <a:solidFill>
                    <a:srgbClr val="FFFFFF"/>
                  </a:solidFill>
                </a:uFill>
                <a:latin typeface="Times New Roman"/>
              </a:rPr>
              <a:t>Nguyễn Văn </a:t>
            </a:r>
            <a:r>
              <a:rPr lang="en-US" sz="2000" b="1" spc="-1" smtClean="0">
                <a:solidFill>
                  <a:srgbClr val="FFFFFF"/>
                </a:solidFill>
                <a:uFill>
                  <a:solidFill>
                    <a:srgbClr val="FFFFFF"/>
                  </a:solidFill>
                </a:uFill>
                <a:latin typeface="Times New Roman"/>
              </a:rPr>
              <a:t>Sang      20143764</a:t>
            </a:r>
            <a:endParaRPr lang="en-US" sz="1800" b="0" strike="noStrike" spc="-1" smtClean="0">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b="1" strike="noStrike" spc="-1" smtClean="0">
                <a:solidFill>
                  <a:srgbClr val="FFFFFF"/>
                </a:solidFill>
                <a:uFill>
                  <a:solidFill>
                    <a:srgbClr val="FFFFFF"/>
                  </a:solidFill>
                </a:uFill>
                <a:latin typeface="Times New Roman"/>
                <a:ea typeface="DejaVu Sans"/>
              </a:rPr>
              <a:t>Phạm Hữu Quang     20143603</a:t>
            </a:r>
            <a:endParaRPr lang="en-US" sz="1800" b="0" strike="noStrike" spc="-1" smtClean="0">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b="1" spc="-1" smtClean="0">
                <a:solidFill>
                  <a:srgbClr val="FFFFFF"/>
                </a:solidFill>
                <a:uFill>
                  <a:solidFill>
                    <a:srgbClr val="FFFFFF"/>
                  </a:solidFill>
                </a:uFill>
                <a:latin typeface="Times New Roman"/>
              </a:rPr>
              <a:t>Nguyễn Văn Mạnh    20142873</a:t>
            </a:r>
            <a:endParaRPr lang="en-US" sz="1800" b="0" strike="noStrike" spc="-1" smtClean="0">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b="1" spc="-1" smtClean="0">
                <a:solidFill>
                  <a:srgbClr val="FFFFFF"/>
                </a:solidFill>
                <a:uFill>
                  <a:solidFill>
                    <a:srgbClr val="FFFFFF"/>
                  </a:solidFill>
                </a:uFill>
                <a:latin typeface="Times New Roman"/>
              </a:rPr>
              <a:t>Trần Thị Hải Hà        20141322</a:t>
            </a:r>
            <a:endParaRPr lang="en-US"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2"/>
          <p:cNvSpPr/>
          <p:nvPr/>
        </p:nvSpPr>
        <p:spPr>
          <a:xfrm>
            <a:off x="1103400" y="1154880"/>
            <a:ext cx="9717000" cy="478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Cung cấp dịch vụ cho nhiều mạng khác nhau, đồng thời có thể cung cấp nhiều loại dữ liệu cho mỗi mạng khác nhau đó.</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Sử dụng nhiều Bastion Host cho các server khác nhau, do đó khi một server bị đột nhập hay xảy ra hỏng hóc thì server khác vẫ hoạt động tốt.</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graphicFrame>
        <p:nvGraphicFramePr>
          <p:cNvPr id="5" name="Bảng 4"/>
          <p:cNvGraphicFramePr>
            <a:graphicFrameLocks noGrp="1"/>
          </p:cNvGraphicFramePr>
          <p:nvPr>
            <p:extLst>
              <p:ext uri="{D42A27DB-BD31-4B8C-83A1-F6EECF244321}">
                <p14:modId xmlns:p14="http://schemas.microsoft.com/office/powerpoint/2010/main" val="4029983420"/>
              </p:ext>
            </p:extLst>
          </p:nvPr>
        </p:nvGraphicFramePr>
        <p:xfrm>
          <a:off x="1095780" y="575760"/>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4.</a:t>
                      </a:r>
                      <a:r>
                        <a:rPr lang="en-US" sz="3200" baseline="0" smtClean="0">
                          <a:solidFill>
                            <a:schemeClr val="bg1"/>
                          </a:solidFill>
                          <a:latin typeface="Times New Roman" panose="02020603050405020304" pitchFamily="18" charset="0"/>
                          <a:cs typeface="Times New Roman" panose="02020603050405020304" pitchFamily="18" charset="0"/>
                        </a:rPr>
                        <a:t> Sử dụng nhiều Bastion Host</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pic>
        <p:nvPicPr>
          <p:cNvPr id="6" name="Hình ảnh 5" descr="C:\Users\Sang2\OneDrive\Pictures\Screenshots\2017-04-24 (2).png"/>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371600"/>
            <a:ext cx="5731510" cy="2754180"/>
          </a:xfrm>
          <a:prstGeom prst="rect">
            <a:avLst/>
          </a:prstGeom>
          <a:noFill/>
          <a:ln>
            <a:noFill/>
          </a:ln>
        </p:spPr>
      </p:pic>
    </p:spTree>
    <p:extLst>
      <p:ext uri="{BB962C8B-B14F-4D97-AF65-F5344CB8AC3E}">
        <p14:creationId xmlns:p14="http://schemas.microsoft.com/office/powerpoint/2010/main" val="21929106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2"/>
          <p:cNvSpPr/>
          <p:nvPr/>
        </p:nvSpPr>
        <p:spPr>
          <a:xfrm>
            <a:off x="1103400" y="1154880"/>
            <a:ext cx="9717000" cy="478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Ưu điểm chính của kiến trúc này là tăng độ lọc của Firewall</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graphicFrame>
        <p:nvGraphicFramePr>
          <p:cNvPr id="5" name="Bảng 4"/>
          <p:cNvGraphicFramePr>
            <a:graphicFrameLocks noGrp="1"/>
          </p:cNvGraphicFramePr>
          <p:nvPr>
            <p:extLst>
              <p:ext uri="{D42A27DB-BD31-4B8C-83A1-F6EECF244321}">
                <p14:modId xmlns:p14="http://schemas.microsoft.com/office/powerpoint/2010/main" val="3933818230"/>
              </p:ext>
            </p:extLst>
          </p:nvPr>
        </p:nvGraphicFramePr>
        <p:xfrm>
          <a:off x="1095780" y="575760"/>
          <a:ext cx="9038820" cy="579120"/>
        </p:xfrm>
        <a:graphic>
          <a:graphicData uri="http://schemas.openxmlformats.org/drawingml/2006/table">
            <a:tbl>
              <a:tblPr firstRow="1" bandRow="1">
                <a:tableStyleId>{2D5ABB26-0587-4C30-8999-92F81FD0307C}</a:tableStyleId>
              </a:tblPr>
              <a:tblGrid>
                <a:gridCol w="903882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5.</a:t>
                      </a:r>
                      <a:r>
                        <a:rPr lang="en-US" sz="3200" baseline="0" smtClean="0">
                          <a:solidFill>
                            <a:schemeClr val="bg1"/>
                          </a:solidFill>
                          <a:latin typeface="Times New Roman" panose="02020603050405020304" pitchFamily="18" charset="0"/>
                          <a:cs typeface="Times New Roman" panose="02020603050405020304" pitchFamily="18" charset="0"/>
                        </a:rPr>
                        <a:t> Ghép chung Interior Router và Exterior Router</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pic>
        <p:nvPicPr>
          <p:cNvPr id="7" name="Hình ảnh 6" descr="C:\Users\Sang2\OneDrive\Pictures\Screenshots\2017-04-24 (1).png"/>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371600"/>
            <a:ext cx="6477000" cy="3417120"/>
          </a:xfrm>
          <a:prstGeom prst="rect">
            <a:avLst/>
          </a:prstGeom>
          <a:noFill/>
          <a:ln>
            <a:noFill/>
          </a:ln>
        </p:spPr>
      </p:pic>
    </p:spTree>
    <p:extLst>
      <p:ext uri="{BB962C8B-B14F-4D97-AF65-F5344CB8AC3E}">
        <p14:creationId xmlns:p14="http://schemas.microsoft.com/office/powerpoint/2010/main" val="30548107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2"/>
          <p:cNvSpPr/>
          <p:nvPr/>
        </p:nvSpPr>
        <p:spPr>
          <a:xfrm>
            <a:off x="1103400" y="1154880"/>
            <a:ext cx="9717000" cy="478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Chỉ sử dụng cho mạng nội bộ có một đường nối dùng giao thức SLIP hoặc PPP ra Internet</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graphicFrame>
        <p:nvGraphicFramePr>
          <p:cNvPr id="5" name="Bảng 4"/>
          <p:cNvGraphicFramePr>
            <a:graphicFrameLocks noGrp="1"/>
          </p:cNvGraphicFramePr>
          <p:nvPr>
            <p:extLst>
              <p:ext uri="{D42A27DB-BD31-4B8C-83A1-F6EECF244321}">
                <p14:modId xmlns:p14="http://schemas.microsoft.com/office/powerpoint/2010/main" val="1789302146"/>
              </p:ext>
            </p:extLst>
          </p:nvPr>
        </p:nvGraphicFramePr>
        <p:xfrm>
          <a:off x="1095780" y="575760"/>
          <a:ext cx="9038820" cy="579120"/>
        </p:xfrm>
        <a:graphic>
          <a:graphicData uri="http://schemas.openxmlformats.org/drawingml/2006/table">
            <a:tbl>
              <a:tblPr firstRow="1" bandRow="1">
                <a:tableStyleId>{2D5ABB26-0587-4C30-8999-92F81FD0307C}</a:tableStyleId>
              </a:tblPr>
              <a:tblGrid>
                <a:gridCol w="903882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6.</a:t>
                      </a:r>
                      <a:r>
                        <a:rPr lang="en-US" sz="3200" baseline="0" smtClean="0">
                          <a:solidFill>
                            <a:schemeClr val="bg1"/>
                          </a:solidFill>
                          <a:latin typeface="Times New Roman" panose="02020603050405020304" pitchFamily="18" charset="0"/>
                          <a:cs typeface="Times New Roman" panose="02020603050405020304" pitchFamily="18" charset="0"/>
                        </a:rPr>
                        <a:t> Ghép chung Exterior Router và Bastion Host</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pic>
        <p:nvPicPr>
          <p:cNvPr id="6" name="Hình ảnh 5" descr="C:\Users\Sang2\OneDrive\Pictures\Screenshots\2017-04-24.png"/>
          <p:cNvPicPr/>
          <p:nvPr/>
        </p:nvPicPr>
        <p:blipFill>
          <a:blip r:embed="rId3">
            <a:extLst>
              <a:ext uri="{28A0092B-C50C-407E-A947-70E740481C1C}">
                <a14:useLocalDpi xmlns:a14="http://schemas.microsoft.com/office/drawing/2010/main" val="0"/>
              </a:ext>
            </a:extLst>
          </a:blip>
          <a:srcRect/>
          <a:stretch>
            <a:fillRect/>
          </a:stretch>
        </p:blipFill>
        <p:spPr bwMode="auto">
          <a:xfrm>
            <a:off x="2749434" y="1371600"/>
            <a:ext cx="6165965" cy="3581400"/>
          </a:xfrm>
          <a:prstGeom prst="rect">
            <a:avLst/>
          </a:prstGeom>
          <a:noFill/>
          <a:ln>
            <a:noFill/>
          </a:ln>
        </p:spPr>
      </p:pic>
    </p:spTree>
    <p:extLst>
      <p:ext uri="{BB962C8B-B14F-4D97-AF65-F5344CB8AC3E}">
        <p14:creationId xmlns:p14="http://schemas.microsoft.com/office/powerpoint/2010/main" val="16868381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646200" y="452880"/>
            <a:ext cx="9403200" cy="8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smtClean="0">
                <a:solidFill>
                  <a:srgbClr val="EBEBEB"/>
                </a:solidFill>
                <a:uFill>
                  <a:solidFill>
                    <a:srgbClr val="FFFFFF"/>
                  </a:solidFill>
                </a:uFill>
                <a:latin typeface="Times New Roman"/>
              </a:rPr>
              <a:t>Packet Filtering </a:t>
            </a:r>
            <a:endParaRPr lang="en-US" sz="1800" b="0" strike="noStrike" spc="-1">
              <a:solidFill>
                <a:srgbClr val="000000"/>
              </a:solidFill>
              <a:uFill>
                <a:solidFill>
                  <a:srgbClr val="FFFFFF"/>
                </a:solidFill>
              </a:uFill>
              <a:latin typeface="Arial"/>
            </a:endParaRPr>
          </a:p>
        </p:txBody>
      </p:sp>
      <p:sp>
        <p:nvSpPr>
          <p:cNvPr id="52" name="CustomShape 2"/>
          <p:cNvSpPr/>
          <p:nvPr/>
        </p:nvSpPr>
        <p:spPr>
          <a:xfrm>
            <a:off x="1103400" y="1752600"/>
            <a:ext cx="8945280" cy="487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Packet Filtering (hay việc lọc và giám sát các packet vào và ra khỏi mạng) cho phép (hoặc không cho phép) chúng ta điều khiển trao đổi dữ liệu giữa 1 mạng cần được bảo vệ với mạng Internet</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Mỗi packet gồm 2 phần: header và data. Việc lọc các packet chỉ dựa trên thông tin điều khiển ở phần header, bao gồm IP header và TCP header</a:t>
            </a:r>
          </a:p>
          <a:p>
            <a:pPr marL="343080" indent="-341640">
              <a:lnSpc>
                <a:spcPct val="100000"/>
              </a:lnSpc>
              <a:buClr>
                <a:srgbClr val="8AD0D6"/>
              </a:buClr>
              <a:buSzPct val="80000"/>
              <a:buFont typeface="Wingdings 3" charset="2"/>
              <a:buChar char=""/>
            </a:pPr>
            <a:endParaRPr lang="en-US" sz="2000" spc="-1" smtClean="0">
              <a:solidFill>
                <a:srgbClr val="FFFFFF"/>
              </a:solidFill>
              <a:uFill>
                <a:solidFill>
                  <a:srgbClr val="FFFFFF"/>
                </a:solidFill>
              </a:uFill>
              <a:latin typeface="Arial"/>
            </a:endParaRPr>
          </a:p>
          <a:p>
            <a:pPr marL="344340" indent="-342900">
              <a:buClr>
                <a:srgbClr val="8AD0D6"/>
              </a:buClr>
              <a:buSzPct val="80000"/>
              <a:buFont typeface="Wingdings" panose="05000000000000000000" pitchFamily="2" charset="2"/>
              <a:buChar char="v"/>
            </a:pPr>
            <a:r>
              <a:rPr lang="en-US" spc="-1">
                <a:solidFill>
                  <a:srgbClr val="FFFFFF"/>
                </a:solidFill>
                <a:uFill>
                  <a:solidFill>
                    <a:srgbClr val="FFFFFF"/>
                  </a:solidFill>
                </a:uFill>
              </a:rPr>
              <a:t>Những thông tin để xây dựng các luật trong packet filter: Địa chỉ IP nguồn/đích, giao thức (TCP/UDP/ICMP), số hiệu cổng nguồn/đích, thông báo ICMP. Và thêm 1 thông tin quan trọng là packet từ interface network nào, cộng với 1 số thông tin phụ như thời gian truy nhập, lượng packet trên mỗi dịch vụ,…</a:t>
            </a:r>
            <a:endParaRPr lang="en-US" sz="1600" spc="-1">
              <a:solidFill>
                <a:srgbClr val="000000"/>
              </a:solidFill>
              <a:uFill>
                <a:solidFill>
                  <a:srgbClr val="FFFFFF"/>
                </a:solidFill>
              </a:uFill>
            </a:endParaRPr>
          </a:p>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Có 2 dạng lọc packet phổ biến là: lọc packet dựa trên địa chỉ và lọc packet dựa trên số cổng</a:t>
            </a:r>
          </a:p>
          <a:p>
            <a:pPr marL="343080" indent="-341640">
              <a:lnSpc>
                <a:spcPct val="100000"/>
              </a:lnSpc>
              <a:buClr>
                <a:srgbClr val="8AD0D6"/>
              </a:buClr>
              <a:buSzPct val="80000"/>
              <a:buFont typeface="Wingdings 3" charset="2"/>
              <a:buChar char=""/>
            </a:pPr>
            <a:endParaRPr lang="en-US" sz="2000" b="0" spc="-1">
              <a:solidFill>
                <a:srgbClr val="FFFFFF"/>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607489118"/>
              </p:ext>
            </p:extLst>
          </p:nvPr>
        </p:nvGraphicFramePr>
        <p:xfrm>
          <a:off x="1103400" y="1346811"/>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Nguyên</a:t>
                      </a:r>
                      <a:r>
                        <a:rPr lang="en-US" sz="3200" baseline="0" smtClean="0">
                          <a:solidFill>
                            <a:schemeClr val="bg1"/>
                          </a:solidFill>
                          <a:latin typeface="Times New Roman" panose="02020603050405020304" pitchFamily="18" charset="0"/>
                          <a:cs typeface="Times New Roman" panose="02020603050405020304" pitchFamily="18" charset="0"/>
                        </a:rPr>
                        <a:t> lý hoạt động</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9" name="CustomShape 2"/>
          <p:cNvSpPr/>
          <p:nvPr/>
        </p:nvSpPr>
        <p:spPr>
          <a:xfrm>
            <a:off x="1111020" y="4135731"/>
            <a:ext cx="8945280" cy="1807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045915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2"/>
          <p:cNvSpPr/>
          <p:nvPr/>
        </p:nvSpPr>
        <p:spPr>
          <a:xfrm>
            <a:off x="1103400" y="1032000"/>
            <a:ext cx="8945280" cy="559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Việc lọc các packet chỉ dựa trên địa chỉ nguồn và địa chỉ đích của gói tin để quyết định gói tin có được thông qua hay bị từ chối</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b="0" spc="-1" smtClean="0">
                <a:solidFill>
                  <a:srgbClr val="FFFFFF"/>
                </a:solidFill>
                <a:uFill>
                  <a:solidFill>
                    <a:srgbClr val="FFFFFF"/>
                  </a:solidFill>
                </a:uFill>
                <a:latin typeface="Arial"/>
              </a:rPr>
              <a:t>Những rủi ro:</a:t>
            </a:r>
          </a:p>
          <a:p>
            <a:pPr marL="1440">
              <a:lnSpc>
                <a:spcPct val="100000"/>
              </a:lnSpc>
              <a:buClr>
                <a:srgbClr val="8AD0D6"/>
              </a:buClr>
              <a:buSzPct val="80000"/>
            </a:pPr>
            <a:endParaRPr lang="en-US" sz="2000" b="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Địa chỉ nguồn (máy gửi) có thể bị giả mạo: quy tắc lọc chỉ loại trừ khả năng máy bên ngoài giả mạo địa chỉ của máy bên trong mà không phát hiện được 1 máy bên ngoài giả mạo địa chỉ của 1 máy bên ngoài khác</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panose="05000000000000000000" pitchFamily="2" charset="2"/>
              <a:buChar char="§"/>
            </a:pPr>
            <a:r>
              <a:rPr lang="en-US" sz="2000" b="0" spc="-1" smtClean="0">
                <a:solidFill>
                  <a:srgbClr val="FFFFFF"/>
                </a:solidFill>
                <a:uFill>
                  <a:solidFill>
                    <a:srgbClr val="FFFFFF"/>
                  </a:solidFill>
                </a:uFill>
                <a:latin typeface="Arial"/>
              </a:rPr>
              <a:t>Người tấn công có 2 dạng tấn công dựa trên việc giả mạo địa chỉ là: giả mạo địa chỉ máy gửi “source address” và “man in the middle”</a:t>
            </a: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3899216627"/>
              </p:ext>
            </p:extLst>
          </p:nvPr>
        </p:nvGraphicFramePr>
        <p:xfrm>
          <a:off x="1111020" y="296263"/>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Lọc</a:t>
                      </a:r>
                      <a:r>
                        <a:rPr lang="en-US" sz="3200" baseline="0" smtClean="0">
                          <a:solidFill>
                            <a:schemeClr val="bg1"/>
                          </a:solidFill>
                          <a:latin typeface="Times New Roman" panose="02020603050405020304" pitchFamily="18" charset="0"/>
                          <a:cs typeface="Times New Roman" panose="02020603050405020304" pitchFamily="18" charset="0"/>
                        </a:rPr>
                        <a:t> các Packet dựa trên địa chỉ</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9" name="CustomShape 2"/>
          <p:cNvSpPr/>
          <p:nvPr/>
        </p:nvSpPr>
        <p:spPr>
          <a:xfrm>
            <a:off x="1111020" y="4135731"/>
            <a:ext cx="8945280" cy="1807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579923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2"/>
          <p:cNvSpPr/>
          <p:nvPr/>
        </p:nvSpPr>
        <p:spPr>
          <a:xfrm>
            <a:off x="1103400" y="1032000"/>
            <a:ext cx="8945280" cy="559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Tấn công giả mạo địa chỉ máy gửi:</a:t>
            </a:r>
            <a:endParaRPr lang="en-US" sz="2000" b="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b="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panose="05000000000000000000" pitchFamily="2" charset="2"/>
              <a:buChar char="§"/>
            </a:pPr>
            <a:r>
              <a:rPr lang="en-US" spc="-1" smtClean="0">
                <a:solidFill>
                  <a:srgbClr val="FFFFFF"/>
                </a:solidFill>
                <a:uFill>
                  <a:solidFill>
                    <a:srgbClr val="FFFFFF"/>
                  </a:solidFill>
                </a:uFill>
                <a:latin typeface="Arial"/>
              </a:rPr>
              <a:t>Người tấn công đoán 1 số địa chỉ mà hệ thống của chúng ta tin tưởng, sau đó sẽ sử dụng địa chỉ này như là địa chỉ của máy gửi và gửi packet này vào mạng của chúng ta</a:t>
            </a:r>
          </a:p>
          <a:p>
            <a:pPr marL="343080" indent="-341640">
              <a:lnSpc>
                <a:spcPct val="100000"/>
              </a:lnSpc>
              <a:buClr>
                <a:srgbClr val="8AD0D6"/>
              </a:buClr>
              <a:buSzPct val="80000"/>
              <a:buFont typeface="Wingdings" panose="05000000000000000000" pitchFamily="2" charset="2"/>
              <a:buChar char="§"/>
            </a:pPr>
            <a:r>
              <a:rPr lang="en-US" b="0" spc="-1" smtClean="0">
                <a:solidFill>
                  <a:srgbClr val="FFFFFF"/>
                </a:solidFill>
                <a:uFill>
                  <a:solidFill>
                    <a:srgbClr val="FFFFFF"/>
                  </a:solidFill>
                </a:uFill>
                <a:latin typeface="Arial"/>
              </a:rPr>
              <a:t>Có nhiều dạng tấn công mà người tấn công không cần nhận các packet trả lời trực tiếp từ hệ thống của chúng ta</a:t>
            </a:r>
          </a:p>
          <a:p>
            <a:pPr marL="344340" indent="-342900">
              <a:lnSpc>
                <a:spcPct val="100000"/>
              </a:lnSpc>
              <a:buClr>
                <a:srgbClr val="8AD0D6"/>
              </a:buClr>
              <a:buSzPct val="80000"/>
              <a:buFont typeface="Wingdings" panose="05000000000000000000" pitchFamily="2" charset="2"/>
              <a:buChar char="ü"/>
            </a:pPr>
            <a:r>
              <a:rPr lang="en-US" spc="-1" smtClean="0">
                <a:solidFill>
                  <a:srgbClr val="FFFFFF"/>
                </a:solidFill>
                <a:uFill>
                  <a:solidFill>
                    <a:srgbClr val="FFFFFF"/>
                  </a:solidFill>
                </a:uFill>
                <a:latin typeface="Arial"/>
              </a:rPr>
              <a:t>VD: Người tấn công gửi cho hệ thống của chúng ta 1 lệnh nào đó, mà kết   quả là hệ thống của chúng ta gửi cho người tấn công password file của hệ thống</a:t>
            </a:r>
          </a:p>
          <a:p>
            <a:pPr marL="344340" indent="-342900">
              <a:lnSpc>
                <a:spcPct val="100000"/>
              </a:lnSpc>
              <a:buClr>
                <a:srgbClr val="8AD0D6"/>
              </a:buClr>
              <a:buSzPct val="80000"/>
              <a:buFont typeface="Wingdings" panose="05000000000000000000" pitchFamily="2" charset="2"/>
              <a:buChar char="§"/>
            </a:pPr>
            <a:r>
              <a:rPr lang="en-US" spc="-1" smtClean="0">
                <a:solidFill>
                  <a:srgbClr val="FFFFFF"/>
                </a:solidFill>
                <a:uFill>
                  <a:solidFill>
                    <a:srgbClr val="FFFFFF"/>
                  </a:solidFill>
                </a:uFill>
                <a:latin typeface="Arial"/>
              </a:rPr>
              <a:t>Trong thực tế, với hệ thống sử dụng giao thức có kết nối như TCP. Sẽ dẫn đến việc reset kết nối giữa hệ thống của chúng ta với máy của người tấn công. Để hoàn thành việc tấn công trước khi bị reset, người tấn công có thể có nhiều cách như:</a:t>
            </a:r>
          </a:p>
          <a:p>
            <a:pPr marL="344340" indent="-342900">
              <a:lnSpc>
                <a:spcPct val="100000"/>
              </a:lnSpc>
              <a:buClr>
                <a:srgbClr val="8AD0D6"/>
              </a:buClr>
              <a:buSzPct val="80000"/>
              <a:buFont typeface="Wingdings" panose="05000000000000000000" pitchFamily="2" charset="2"/>
              <a:buChar char="ü"/>
            </a:pPr>
            <a:r>
              <a:rPr lang="en-US" spc="-1" smtClean="0">
                <a:solidFill>
                  <a:srgbClr val="FFFFFF"/>
                </a:solidFill>
                <a:uFill>
                  <a:solidFill>
                    <a:srgbClr val="FFFFFF"/>
                  </a:solidFill>
                </a:uFill>
                <a:latin typeface="Arial"/>
              </a:rPr>
              <a:t>Thực hiện tấn công trong khi máy nguồn thực sự đã tắt</a:t>
            </a:r>
          </a:p>
          <a:p>
            <a:pPr marL="344340" indent="-342900">
              <a:lnSpc>
                <a:spcPct val="100000"/>
              </a:lnSpc>
              <a:buClr>
                <a:srgbClr val="8AD0D6"/>
              </a:buClr>
              <a:buSzPct val="80000"/>
              <a:buFont typeface="Wingdings" panose="05000000000000000000" pitchFamily="2" charset="2"/>
              <a:buChar char="ü"/>
            </a:pPr>
            <a:r>
              <a:rPr lang="en-US" spc="-1" smtClean="0">
                <a:solidFill>
                  <a:srgbClr val="FFFFFF"/>
                </a:solidFill>
                <a:uFill>
                  <a:solidFill>
                    <a:srgbClr val="FFFFFF"/>
                  </a:solidFill>
                </a:uFill>
                <a:latin typeface="Arial"/>
              </a:rPr>
              <a:t>Làm cho máy nguồn thực sự treo khi thực hiện tấn công (gây lũ dữ liệu ở máy nguồn thực sự)</a:t>
            </a:r>
          </a:p>
          <a:p>
            <a:pPr marL="344340" indent="-342900">
              <a:lnSpc>
                <a:spcPct val="100000"/>
              </a:lnSpc>
              <a:buClr>
                <a:srgbClr val="8AD0D6"/>
              </a:buClr>
              <a:buSzPct val="80000"/>
              <a:buFont typeface="Wingdings" panose="05000000000000000000" pitchFamily="2" charset="2"/>
              <a:buChar char="ü"/>
            </a:pPr>
            <a:r>
              <a:rPr lang="en-US" spc="-1" smtClean="0">
                <a:solidFill>
                  <a:srgbClr val="FFFFFF"/>
                </a:solidFill>
                <a:uFill>
                  <a:solidFill>
                    <a:srgbClr val="FFFFFF"/>
                  </a:solidFill>
                </a:uFill>
                <a:latin typeface="Arial"/>
              </a:rPr>
              <a:t>Làm sai lệch thông tin về đường đi giữa máy gửi và máy nhận thực sự</a:t>
            </a:r>
          </a:p>
          <a:p>
            <a:pPr marL="344340" indent="-342900">
              <a:lnSpc>
                <a:spcPct val="100000"/>
              </a:lnSpc>
              <a:buClr>
                <a:srgbClr val="8AD0D6"/>
              </a:buClr>
              <a:buSzPct val="80000"/>
              <a:buFont typeface="Wingdings" panose="05000000000000000000" pitchFamily="2" charset="2"/>
              <a:buChar char="ü"/>
            </a:pPr>
            <a:r>
              <a:rPr lang="en-US" spc="-1" smtClean="0">
                <a:solidFill>
                  <a:srgbClr val="FFFFFF"/>
                </a:solidFill>
                <a:uFill>
                  <a:solidFill>
                    <a:srgbClr val="FFFFFF"/>
                  </a:solidFill>
                </a:uFill>
                <a:latin typeface="Arial"/>
              </a:rPr>
              <a:t>Tấn công vào những dịch vụ của hệ thống để việc reset không bị ảnh hưởng </a:t>
            </a:r>
          </a:p>
          <a:p>
            <a:pPr marL="344340" indent="-342900">
              <a:lnSpc>
                <a:spcPct val="100000"/>
              </a:lnSpc>
              <a:buClr>
                <a:srgbClr val="8AD0D6"/>
              </a:buClr>
              <a:buSzPct val="80000"/>
              <a:buFont typeface="Wingdings" panose="05000000000000000000" pitchFamily="2" charset="2"/>
              <a:buChar char="ü"/>
            </a:pPr>
            <a:endParaRPr lang="en-US" sz="2000" spc="-1" smtClean="0">
              <a:solidFill>
                <a:srgbClr val="FFFFFF"/>
              </a:solidFill>
              <a:uFill>
                <a:solidFill>
                  <a:srgbClr val="FFFFFF"/>
                </a:solidFill>
              </a:uFill>
              <a:latin typeface="Arial"/>
            </a:endParaRPr>
          </a:p>
          <a:p>
            <a:pPr marL="344340" indent="-342900">
              <a:lnSpc>
                <a:spcPct val="100000"/>
              </a:lnSpc>
              <a:buClr>
                <a:srgbClr val="8AD0D6"/>
              </a:buClr>
              <a:buSzPct val="80000"/>
              <a:buFont typeface="Wingdings" panose="05000000000000000000" pitchFamily="2" charset="2"/>
              <a:buChar char="ü"/>
            </a:pPr>
            <a:endParaRPr lang="en-US" sz="2000" spc="-1" smtClean="0">
              <a:solidFill>
                <a:srgbClr val="FFFFFF"/>
              </a:solidFill>
              <a:uFill>
                <a:solidFill>
                  <a:srgbClr val="FFFFFF"/>
                </a:solidFill>
              </a:uFill>
              <a:latin typeface="Arial"/>
            </a:endParaRPr>
          </a:p>
          <a:p>
            <a:pPr marL="344340" indent="-342900">
              <a:lnSpc>
                <a:spcPct val="100000"/>
              </a:lnSpc>
              <a:buClr>
                <a:srgbClr val="8AD0D6"/>
              </a:buClr>
              <a:buSzPct val="80000"/>
              <a:buFont typeface="Wingdings" panose="05000000000000000000" pitchFamily="2" charset="2"/>
              <a:buChar char="§"/>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3899216627"/>
              </p:ext>
            </p:extLst>
          </p:nvPr>
        </p:nvGraphicFramePr>
        <p:xfrm>
          <a:off x="1111020" y="296263"/>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Lọc</a:t>
                      </a:r>
                      <a:r>
                        <a:rPr lang="en-US" sz="3200" baseline="0" smtClean="0">
                          <a:solidFill>
                            <a:schemeClr val="bg1"/>
                          </a:solidFill>
                          <a:latin typeface="Times New Roman" panose="02020603050405020304" pitchFamily="18" charset="0"/>
                          <a:cs typeface="Times New Roman" panose="02020603050405020304" pitchFamily="18" charset="0"/>
                        </a:rPr>
                        <a:t> các Packet dựa trên địa chỉ</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9" name="CustomShape 2"/>
          <p:cNvSpPr/>
          <p:nvPr/>
        </p:nvSpPr>
        <p:spPr>
          <a:xfrm>
            <a:off x="1111020" y="4135731"/>
            <a:ext cx="8945280" cy="1807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110280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2"/>
          <p:cNvSpPr/>
          <p:nvPr/>
        </p:nvSpPr>
        <p:spPr>
          <a:xfrm>
            <a:off x="1103400" y="1032000"/>
            <a:ext cx="8945280" cy="559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Tấn công “man in the middle”:</a:t>
            </a:r>
            <a:endParaRPr lang="en-US" sz="2000" b="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b="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panose="05000000000000000000" pitchFamily="2" charset="2"/>
              <a:buChar char="§"/>
            </a:pPr>
            <a:r>
              <a:rPr lang="en-US" spc="-1" smtClean="0">
                <a:solidFill>
                  <a:srgbClr val="FFFFFF"/>
                </a:solidFill>
                <a:uFill>
                  <a:solidFill>
                    <a:srgbClr val="FFFFFF"/>
                  </a:solidFill>
                </a:uFill>
                <a:latin typeface="Arial"/>
              </a:rPr>
              <a:t>Là kiểu tấn công mà người tấn công muốn nhận được những packet trả lời từ hệ thống</a:t>
            </a:r>
          </a:p>
          <a:p>
            <a:pPr marL="343080" indent="-341640">
              <a:lnSpc>
                <a:spcPct val="100000"/>
              </a:lnSpc>
              <a:buClr>
                <a:srgbClr val="8AD0D6"/>
              </a:buClr>
              <a:buSzPct val="80000"/>
              <a:buFont typeface="Wingdings" panose="05000000000000000000" pitchFamily="2" charset="2"/>
              <a:buChar char="§"/>
            </a:pPr>
            <a:endParaRPr lang="en-US"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panose="05000000000000000000" pitchFamily="2" charset="2"/>
              <a:buChar char="§"/>
            </a:pPr>
            <a:r>
              <a:rPr lang="en-US" spc="-1" smtClean="0">
                <a:solidFill>
                  <a:srgbClr val="FFFFFF"/>
                </a:solidFill>
                <a:uFill>
                  <a:solidFill>
                    <a:srgbClr val="FFFFFF"/>
                  </a:solidFill>
                </a:uFill>
                <a:latin typeface="Arial"/>
              </a:rPr>
              <a:t>Để thực hiện điều này người tấn công sẽ thực hiện một trong hai việc sau:</a:t>
            </a:r>
          </a:p>
          <a:p>
            <a:pPr marL="1440">
              <a:lnSpc>
                <a:spcPct val="100000"/>
              </a:lnSpc>
              <a:buClr>
                <a:srgbClr val="8AD0D6"/>
              </a:buClr>
              <a:buSzPct val="80000"/>
            </a:pPr>
            <a:endParaRPr lang="en-US" spc="-1" smtClean="0">
              <a:solidFill>
                <a:srgbClr val="FFFFFF"/>
              </a:solidFill>
              <a:uFill>
                <a:solidFill>
                  <a:srgbClr val="FFFFFF"/>
                </a:solidFill>
              </a:uFill>
              <a:latin typeface="Arial"/>
            </a:endParaRPr>
          </a:p>
          <a:p>
            <a:pPr marL="344340" indent="-342900">
              <a:lnSpc>
                <a:spcPct val="100000"/>
              </a:lnSpc>
              <a:buClr>
                <a:srgbClr val="8AD0D6"/>
              </a:buClr>
              <a:buSzPct val="80000"/>
              <a:buFont typeface="Wingdings" panose="05000000000000000000" pitchFamily="2" charset="2"/>
              <a:buChar char="ü"/>
            </a:pPr>
            <a:r>
              <a:rPr lang="en-US" sz="2000" spc="-1" smtClean="0">
                <a:solidFill>
                  <a:srgbClr val="FFFFFF"/>
                </a:solidFill>
                <a:uFill>
                  <a:solidFill>
                    <a:srgbClr val="FFFFFF"/>
                  </a:solidFill>
                </a:uFill>
                <a:latin typeface="Arial"/>
              </a:rPr>
              <a:t>Máy người tấn công ở trên đường đi giữa hệ thống của chúng ta và hệ thống bị giả danh</a:t>
            </a:r>
          </a:p>
          <a:p>
            <a:pPr marL="344340" indent="-342900">
              <a:lnSpc>
                <a:spcPct val="100000"/>
              </a:lnSpc>
              <a:buClr>
                <a:srgbClr val="8AD0D6"/>
              </a:buClr>
              <a:buSzPct val="80000"/>
              <a:buFont typeface="Wingdings" panose="05000000000000000000" pitchFamily="2" charset="2"/>
              <a:buChar char="ü"/>
            </a:pPr>
            <a:r>
              <a:rPr lang="en-US" sz="2000" spc="-1" smtClean="0">
                <a:solidFill>
                  <a:srgbClr val="FFFFFF"/>
                </a:solidFill>
                <a:uFill>
                  <a:solidFill>
                    <a:srgbClr val="FFFFFF"/>
                  </a:solidFill>
                </a:uFill>
                <a:latin typeface="Arial"/>
              </a:rPr>
              <a:t>Thay đổi đường đi giữa máy gửi và máy nhận thực sự để nó đi qua máy của người tấn công</a:t>
            </a:r>
          </a:p>
          <a:p>
            <a:pPr marL="344340" indent="-342900">
              <a:lnSpc>
                <a:spcPct val="100000"/>
              </a:lnSpc>
              <a:buClr>
                <a:srgbClr val="8AD0D6"/>
              </a:buClr>
              <a:buSzPct val="80000"/>
              <a:buFont typeface="Wingdings" panose="05000000000000000000" pitchFamily="2" charset="2"/>
              <a:buChar char="ü"/>
            </a:pPr>
            <a:endParaRPr lang="en-US" sz="2000" spc="-1" smtClean="0">
              <a:solidFill>
                <a:srgbClr val="FFFFFF"/>
              </a:solidFill>
              <a:uFill>
                <a:solidFill>
                  <a:srgbClr val="FFFFFF"/>
                </a:solidFill>
              </a:uFill>
              <a:latin typeface="Arial"/>
            </a:endParaRPr>
          </a:p>
          <a:p>
            <a:pPr marL="344340" indent="-342900">
              <a:lnSpc>
                <a:spcPct val="100000"/>
              </a:lnSpc>
              <a:buClr>
                <a:srgbClr val="8AD0D6"/>
              </a:buClr>
              <a:buSzPct val="80000"/>
              <a:buFont typeface="Wingdings" panose="05000000000000000000" pitchFamily="2" charset="2"/>
              <a:buChar char="§"/>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3899216627"/>
              </p:ext>
            </p:extLst>
          </p:nvPr>
        </p:nvGraphicFramePr>
        <p:xfrm>
          <a:off x="1111020" y="296263"/>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Lọc</a:t>
                      </a:r>
                      <a:r>
                        <a:rPr lang="en-US" sz="3200" baseline="0" smtClean="0">
                          <a:solidFill>
                            <a:schemeClr val="bg1"/>
                          </a:solidFill>
                          <a:latin typeface="Times New Roman" panose="02020603050405020304" pitchFamily="18" charset="0"/>
                          <a:cs typeface="Times New Roman" panose="02020603050405020304" pitchFamily="18" charset="0"/>
                        </a:rPr>
                        <a:t> các Packet dựa trên địa chỉ</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9" name="CustomShape 2"/>
          <p:cNvSpPr/>
          <p:nvPr/>
        </p:nvSpPr>
        <p:spPr>
          <a:xfrm>
            <a:off x="1111020" y="4135731"/>
            <a:ext cx="8945280" cy="1807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3517103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2"/>
          <p:cNvSpPr/>
          <p:nvPr/>
        </p:nvSpPr>
        <p:spPr>
          <a:xfrm>
            <a:off x="1103400" y="762000"/>
            <a:ext cx="894528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pc="-1" smtClean="0">
                <a:solidFill>
                  <a:srgbClr val="FFFFFF"/>
                </a:solidFill>
                <a:uFill>
                  <a:solidFill>
                    <a:srgbClr val="FFFFFF"/>
                  </a:solidFill>
                </a:uFill>
                <a:latin typeface="Arial"/>
              </a:rPr>
              <a:t>Tương tự như lọc gói, chỉ khác là Packet filter sẽ lọc số cổng máy gửi (port nguồn) thay vì địa chỉ của nó.</a:t>
            </a:r>
          </a:p>
          <a:p>
            <a:pPr marL="343080" indent="-341640">
              <a:lnSpc>
                <a:spcPct val="100000"/>
              </a:lnSpc>
              <a:buClr>
                <a:srgbClr val="8AD0D6"/>
              </a:buClr>
              <a:buSzPct val="80000"/>
              <a:buFont typeface="Wingdings 3" charset="2"/>
              <a:buChar char=""/>
            </a:pPr>
            <a:endParaRPr lang="en-US" b="0" spc="-1">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pc="-1" smtClean="0">
                <a:solidFill>
                  <a:srgbClr val="FFFFFF"/>
                </a:solidFill>
                <a:uFill>
                  <a:solidFill>
                    <a:srgbClr val="FFFFFF"/>
                  </a:solidFill>
                </a:uFill>
                <a:latin typeface="Arial"/>
              </a:rPr>
              <a:t>Đối với các dịch vụ có kết nối như TCP, trước khi 2 ứng dụng mạng trao đổi dữ liệu với nhau thì chúng phải thiết lập kết nối, và khi trao đổi xong thì cần đóng kết nối. Quá trình này gọi là một phiên (session), việc lọc các packet có thể sử dụng thông tin thiết lập kết nối ở trong trường TCP flags</a:t>
            </a:r>
          </a:p>
          <a:p>
            <a:pPr marL="343080" indent="-341640">
              <a:lnSpc>
                <a:spcPct val="100000"/>
              </a:lnSpc>
              <a:buClr>
                <a:srgbClr val="8AD0D6"/>
              </a:buClr>
              <a:buSzPct val="80000"/>
              <a:buFont typeface="Wingdings 3" charset="2"/>
              <a:buChar char=""/>
            </a:pPr>
            <a:endParaRPr lang="en-US" spc="-1">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pc="-1" smtClean="0">
                <a:solidFill>
                  <a:srgbClr val="FFFFFF"/>
                </a:solidFill>
                <a:uFill>
                  <a:solidFill>
                    <a:srgbClr val="FFFFFF"/>
                  </a:solidFill>
                </a:uFill>
                <a:latin typeface="Arial"/>
              </a:rPr>
              <a:t>Đối với những dịch vụ không có kết nối như UDP, việc lọc được thực hiện như sau:</a:t>
            </a:r>
          </a:p>
          <a:p>
            <a:pPr marL="1440">
              <a:lnSpc>
                <a:spcPct val="100000"/>
              </a:lnSpc>
              <a:buClr>
                <a:srgbClr val="8AD0D6"/>
              </a:buClr>
              <a:buSzPct val="80000"/>
            </a:pPr>
            <a:endParaRPr lang="en-US" spc="-1" smtClean="0">
              <a:solidFill>
                <a:srgbClr val="FFFFFF"/>
              </a:solidFill>
              <a:uFill>
                <a:solidFill>
                  <a:srgbClr val="FFFFFF"/>
                </a:solidFill>
              </a:uFill>
              <a:latin typeface="Arial"/>
            </a:endParaRPr>
          </a:p>
          <a:p>
            <a:pPr marL="344340" indent="-342900">
              <a:lnSpc>
                <a:spcPct val="100000"/>
              </a:lnSpc>
              <a:buClr>
                <a:srgbClr val="8AD0D6"/>
              </a:buClr>
              <a:buSzPct val="80000"/>
              <a:buFont typeface="Wingdings" panose="05000000000000000000" pitchFamily="2" charset="2"/>
              <a:buChar char="§"/>
            </a:pPr>
            <a:r>
              <a:rPr lang="en-US" spc="-1" smtClean="0">
                <a:solidFill>
                  <a:srgbClr val="FFFFFF"/>
                </a:solidFill>
                <a:uFill>
                  <a:solidFill>
                    <a:srgbClr val="FFFFFF"/>
                  </a:solidFill>
                </a:uFill>
                <a:latin typeface="Arial"/>
              </a:rPr>
              <a:t>Session filter: lọc gói + lưu trữ thông tin trên tất cả các session đang hoạt động đi qua Firewall. Bộ lọc packet sẽ dùng thông tin này để xác định các packet và theo dõi các session</a:t>
            </a:r>
          </a:p>
          <a:p>
            <a:pPr marL="1440">
              <a:lnSpc>
                <a:spcPct val="100000"/>
              </a:lnSpc>
              <a:buClr>
                <a:srgbClr val="8AD0D6"/>
              </a:buClr>
              <a:buSzPct val="80000"/>
            </a:pPr>
            <a:endParaRPr lang="en-US" spc="-1" smtClean="0">
              <a:solidFill>
                <a:srgbClr val="FFFFFF"/>
              </a:solidFill>
              <a:uFill>
                <a:solidFill>
                  <a:srgbClr val="FFFFFF"/>
                </a:solidFill>
              </a:uFill>
              <a:latin typeface="Arial"/>
            </a:endParaRPr>
          </a:p>
          <a:p>
            <a:pPr marL="344340" indent="-342900">
              <a:lnSpc>
                <a:spcPct val="100000"/>
              </a:lnSpc>
              <a:buClr>
                <a:srgbClr val="8AD0D6"/>
              </a:buClr>
              <a:buSzPct val="80000"/>
              <a:buFont typeface="Wingdings" panose="05000000000000000000" pitchFamily="2" charset="2"/>
              <a:buChar char="§"/>
            </a:pPr>
            <a:r>
              <a:rPr lang="en-US" spc="-1" smtClean="0">
                <a:solidFill>
                  <a:srgbClr val="FFFFFF"/>
                </a:solidFill>
                <a:uFill>
                  <a:solidFill>
                    <a:srgbClr val="FFFFFF"/>
                  </a:solidFill>
                </a:uFill>
                <a:latin typeface="Arial"/>
              </a:rPr>
              <a:t>Dynamic Packet Filtering: Theo dõi các UDP packet đã đi vào/ra. Chỉ cho phép các UDP packet đến tương ứng với các UDP packet đi dựa vào thông tin host và port. Có giới hạn khoảng thời gian giữa UPD packet đi và UDP packet đến (tùy chọn sao cho thích hợp)</a:t>
            </a:r>
          </a:p>
          <a:p>
            <a:pPr marL="344340" indent="-342900">
              <a:lnSpc>
                <a:spcPct val="100000"/>
              </a:lnSpc>
              <a:buClr>
                <a:srgbClr val="8AD0D6"/>
              </a:buClr>
              <a:buSzPct val="80000"/>
              <a:buFont typeface="Wingdings" panose="05000000000000000000" pitchFamily="2" charset="2"/>
              <a:buChar char="§"/>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3060227319"/>
              </p:ext>
            </p:extLst>
          </p:nvPr>
        </p:nvGraphicFramePr>
        <p:xfrm>
          <a:off x="1111020" y="296263"/>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Lọc</a:t>
                      </a:r>
                      <a:r>
                        <a:rPr lang="en-US" sz="3200" baseline="0" smtClean="0">
                          <a:solidFill>
                            <a:schemeClr val="bg1"/>
                          </a:solidFill>
                          <a:latin typeface="Times New Roman" panose="02020603050405020304" pitchFamily="18" charset="0"/>
                          <a:cs typeface="Times New Roman" panose="02020603050405020304" pitchFamily="18" charset="0"/>
                        </a:rPr>
                        <a:t> các Packet dựa trên số cổng (port)</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9" name="CustomShape 2"/>
          <p:cNvSpPr/>
          <p:nvPr/>
        </p:nvSpPr>
        <p:spPr>
          <a:xfrm>
            <a:off x="1111020" y="4135731"/>
            <a:ext cx="8945280" cy="1807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1377816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vi-VN"/>
          </a:p>
        </p:txBody>
      </p:sp>
      <p:sp>
        <p:nvSpPr>
          <p:cNvPr id="3" name="Tiêu đề phụ 2"/>
          <p:cNvSpPr>
            <a:spLocks noGrp="1"/>
          </p:cNvSpPr>
          <p:nvPr>
            <p:ph type="subTitle"/>
          </p:nvPr>
        </p:nvSpPr>
        <p:spPr/>
        <p:txBody>
          <a:bodyPr/>
          <a:lstStyle/>
          <a:p>
            <a:endParaRPr lang="vi-VN"/>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846000"/>
            <a:ext cx="7162799" cy="5334000"/>
          </a:xfrm>
          <a:prstGeom prst="rect">
            <a:avLst/>
          </a:prstGeom>
        </p:spPr>
      </p:pic>
    </p:spTree>
    <p:extLst>
      <p:ext uri="{BB962C8B-B14F-4D97-AF65-F5344CB8AC3E}">
        <p14:creationId xmlns:p14="http://schemas.microsoft.com/office/powerpoint/2010/main" val="2615807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646200" y="452880"/>
            <a:ext cx="9403200" cy="8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smtClean="0">
                <a:solidFill>
                  <a:srgbClr val="EBEBEB"/>
                </a:solidFill>
                <a:uFill>
                  <a:solidFill>
                    <a:srgbClr val="FFFFFF"/>
                  </a:solidFill>
                </a:uFill>
                <a:latin typeface="Times New Roman"/>
              </a:rPr>
              <a:t>Packet Filtering </a:t>
            </a:r>
            <a:endParaRPr lang="en-US" sz="1800" b="0" strike="noStrike" spc="-1">
              <a:solidFill>
                <a:srgbClr val="000000"/>
              </a:solidFill>
              <a:uFill>
                <a:solidFill>
                  <a:srgbClr val="FFFFFF"/>
                </a:solidFill>
              </a:uFill>
              <a:latin typeface="Arial"/>
            </a:endParaRPr>
          </a:p>
        </p:txBody>
      </p:sp>
      <p:sp>
        <p:nvSpPr>
          <p:cNvPr id="52" name="CustomShape 2"/>
          <p:cNvSpPr/>
          <p:nvPr/>
        </p:nvSpPr>
        <p:spPr>
          <a:xfrm>
            <a:off x="1103400" y="1524000"/>
            <a:ext cx="8945280" cy="175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Bảo vệ an toàn cho cả mạng ở một mức độ nào đó</a:t>
            </a: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Có thể cấm hoặc cho phép một số loại dịch vụ, hay 1 số địa chỉ IP </a:t>
            </a: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b="0" spc="-1" smtClean="0">
                <a:solidFill>
                  <a:srgbClr val="FFFFFF"/>
                </a:solidFill>
                <a:uFill>
                  <a:solidFill>
                    <a:srgbClr val="FFFFFF"/>
                  </a:solidFill>
                </a:uFill>
                <a:latin typeface="Arial"/>
              </a:rPr>
              <a:t>Bộ lọc packet trong suốt đối với người sử dụng và các ứng </a:t>
            </a:r>
            <a:r>
              <a:rPr lang="en-US" sz="2000" b="0" spc="-1" smtClean="0">
                <a:solidFill>
                  <a:srgbClr val="FFFFFF"/>
                </a:solidFill>
                <a:uFill>
                  <a:solidFill>
                    <a:srgbClr val="FFFFFF"/>
                  </a:solidFill>
                </a:uFill>
                <a:latin typeface="Arial"/>
              </a:rPr>
              <a:t>dụng</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Được hỗ trợ từ các nhà sản xuất phần cứng cũng như phần mềm</a:t>
            </a:r>
            <a:endParaRPr lang="en-US" sz="1800" b="0" strike="noStrike" spc="-1">
              <a:solidFill>
                <a:srgbClr val="000000"/>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638711800"/>
              </p:ext>
            </p:extLst>
          </p:nvPr>
        </p:nvGraphicFramePr>
        <p:xfrm>
          <a:off x="1103400" y="1235900"/>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544877">
                <a:tc>
                  <a:txBody>
                    <a:bodyPr/>
                    <a:lstStyle/>
                    <a:p>
                      <a:r>
                        <a:rPr lang="en-US" sz="3200" smtClean="0">
                          <a:solidFill>
                            <a:schemeClr val="bg1"/>
                          </a:solidFill>
                          <a:latin typeface="Times New Roman" panose="02020603050405020304" pitchFamily="18" charset="0"/>
                          <a:cs typeface="Times New Roman" panose="02020603050405020304" pitchFamily="18" charset="0"/>
                        </a:rPr>
                        <a:t>Ưu</a:t>
                      </a:r>
                      <a:r>
                        <a:rPr lang="en-US" sz="3200" baseline="0" smtClean="0">
                          <a:solidFill>
                            <a:schemeClr val="bg1"/>
                          </a:solidFill>
                          <a:latin typeface="Times New Roman" panose="02020603050405020304" pitchFamily="18" charset="0"/>
                          <a:cs typeface="Times New Roman" panose="02020603050405020304" pitchFamily="18" charset="0"/>
                        </a:rPr>
                        <a:t> điểm:</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9" name="CustomShape 2"/>
          <p:cNvSpPr/>
          <p:nvPr/>
        </p:nvSpPr>
        <p:spPr>
          <a:xfrm>
            <a:off x="1111020" y="4135731"/>
            <a:ext cx="8945280" cy="1807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graphicFrame>
        <p:nvGraphicFramePr>
          <p:cNvPr id="7" name="Bảng 6"/>
          <p:cNvGraphicFramePr>
            <a:graphicFrameLocks noGrp="1"/>
          </p:cNvGraphicFramePr>
          <p:nvPr>
            <p:extLst>
              <p:ext uri="{D42A27DB-BD31-4B8C-83A1-F6EECF244321}">
                <p14:modId xmlns:p14="http://schemas.microsoft.com/office/powerpoint/2010/main" val="302425397"/>
              </p:ext>
            </p:extLst>
          </p:nvPr>
        </p:nvGraphicFramePr>
        <p:xfrm>
          <a:off x="1074998" y="3154679"/>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baseline="0" smtClean="0">
                          <a:solidFill>
                            <a:schemeClr val="bg1"/>
                          </a:solidFill>
                          <a:latin typeface="Times New Roman" panose="02020603050405020304" pitchFamily="18" charset="0"/>
                          <a:cs typeface="Times New Roman" panose="02020603050405020304" pitchFamily="18" charset="0"/>
                        </a:rPr>
                        <a:t>Nhược điểm:</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8" name="CustomShape 2"/>
          <p:cNvSpPr/>
          <p:nvPr/>
        </p:nvSpPr>
        <p:spPr>
          <a:xfrm>
            <a:off x="1075691" y="3445700"/>
            <a:ext cx="8945280" cy="3412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4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Bị tấn công theo loại làm tê liệt hoạt động của hệ thống nhờ các kỹ thuật “message flooding”, “service overloading”</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Những công cụ lọc chưa được hoàn thiện: việc xác định các quy tắc để lọc packet khó thực hiện và cũng khó cấu hình, khó thực hiện lọc packet ở múc cao, hay vẫn gặp một số lỗi không mong muốn</a:t>
            </a:r>
          </a:p>
          <a:p>
            <a:pPr marL="343080" indent="-341640">
              <a:lnSpc>
                <a:spcPct val="100000"/>
              </a:lnSpc>
              <a:buClr>
                <a:srgbClr val="8AD0D6"/>
              </a:buClr>
              <a:buSzPct val="80000"/>
              <a:buFont typeface="Wingdings 3" charset="2"/>
              <a:buChar char=""/>
            </a:pPr>
            <a:r>
              <a:rPr lang="en-US" sz="2000" spc="-1">
                <a:solidFill>
                  <a:srgbClr val="FFFFFF"/>
                </a:solidFill>
                <a:uFill>
                  <a:solidFill>
                    <a:srgbClr val="FFFFFF"/>
                  </a:solidFill>
                </a:uFill>
                <a:latin typeface="Arial"/>
              </a:rPr>
              <a:t>K</a:t>
            </a:r>
            <a:r>
              <a:rPr lang="en-US" sz="2000" spc="-1" smtClean="0">
                <a:solidFill>
                  <a:srgbClr val="FFFFFF"/>
                </a:solidFill>
                <a:uFill>
                  <a:solidFill>
                    <a:srgbClr val="FFFFFF"/>
                  </a:solidFill>
                </a:uFill>
                <a:latin typeface="Arial"/>
              </a:rPr>
              <a:t>hông thích hợp với một số giao thức như NFS, NIS/YP</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Không thực hiện được 1 số chính sách bảo vệ: Không có bảo vệ ở cấp application, không thể thay đổi hoạt động của một dịch vụ, không cho phép phân quyền riêng về sử dụng dịch vụ cho user </a:t>
            </a:r>
          </a:p>
        </p:txBody>
      </p:sp>
    </p:spTree>
    <p:extLst>
      <p:ext uri="{BB962C8B-B14F-4D97-AF65-F5344CB8AC3E}">
        <p14:creationId xmlns:p14="http://schemas.microsoft.com/office/powerpoint/2010/main" val="18248056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a:solidFill>
                  <a:srgbClr val="EBEBEB"/>
                </a:solidFill>
                <a:uFill>
                  <a:solidFill>
                    <a:srgbClr val="FFFFFF"/>
                  </a:solidFill>
                </a:uFill>
                <a:latin typeface="Times New Roman"/>
                <a:ea typeface="DejaVu Sans"/>
              </a:rPr>
              <a:t>Nội dung </a:t>
            </a:r>
            <a:endParaRPr lang="en-US" sz="1800" b="0" strike="noStrike" spc="-1">
              <a:solidFill>
                <a:srgbClr val="000000"/>
              </a:solidFill>
              <a:uFill>
                <a:solidFill>
                  <a:srgbClr val="FFFFFF"/>
                </a:solidFill>
              </a:uFill>
              <a:latin typeface="Arial"/>
            </a:endParaRPr>
          </a:p>
        </p:txBody>
      </p:sp>
      <p:sp>
        <p:nvSpPr>
          <p:cNvPr id="50" name="CustomShape 2"/>
          <p:cNvSpPr/>
          <p:nvPr/>
        </p:nvSpPr>
        <p:spPr>
          <a:xfrm>
            <a:off x="1103400" y="2053080"/>
            <a:ext cx="8945280" cy="41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1640">
              <a:lnSpc>
                <a:spcPct val="100000"/>
              </a:lnSpc>
              <a:buClr>
                <a:srgbClr val="8AD0D6"/>
              </a:buClr>
              <a:buSzPct val="80000"/>
              <a:buFont typeface="Wingdings 3" charset="2"/>
              <a:buChar char=""/>
            </a:pPr>
            <a:r>
              <a:rPr lang="en-US" sz="2000" b="0" strike="noStrike" spc="-1" smtClean="0">
                <a:solidFill>
                  <a:srgbClr val="FFFFFF"/>
                </a:solidFill>
                <a:uFill>
                  <a:solidFill>
                    <a:srgbClr val="FFFFFF"/>
                  </a:solidFill>
                </a:uFill>
                <a:latin typeface="Arial"/>
                <a:ea typeface="DejaVu Sans"/>
              </a:rPr>
              <a:t>Giới thiệu về tường lửa (Firewall)</a:t>
            </a:r>
            <a:endParaRPr lang="en-US" sz="1800" b="0" strike="noStrike" spc="-1" dirty="0">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b="0" strike="noStrike" spc="-1" err="1">
                <a:solidFill>
                  <a:srgbClr val="FFFFFF"/>
                </a:solidFill>
                <a:uFill>
                  <a:solidFill>
                    <a:srgbClr val="FFFFFF"/>
                  </a:solidFill>
                </a:uFill>
                <a:latin typeface="Arial"/>
                <a:ea typeface="DejaVu Sans"/>
              </a:rPr>
              <a:t>Phân</a:t>
            </a:r>
            <a:r>
              <a:rPr lang="en-US" sz="2000" b="0" strike="noStrike" spc="-1">
                <a:solidFill>
                  <a:srgbClr val="FFFFFF"/>
                </a:solidFill>
                <a:uFill>
                  <a:solidFill>
                    <a:srgbClr val="FFFFFF"/>
                  </a:solidFill>
                </a:uFill>
                <a:latin typeface="Arial"/>
                <a:ea typeface="DejaVu Sans"/>
              </a:rPr>
              <a:t> </a:t>
            </a:r>
            <a:r>
              <a:rPr lang="en-US" sz="2000" spc="-1" smtClean="0">
                <a:solidFill>
                  <a:srgbClr val="FFFFFF"/>
                </a:solidFill>
                <a:uFill>
                  <a:solidFill>
                    <a:srgbClr val="FFFFFF"/>
                  </a:solidFill>
                </a:uFill>
                <a:latin typeface="Arial"/>
                <a:ea typeface="DejaVu Sans"/>
              </a:rPr>
              <a:t>loại tường lửa</a:t>
            </a:r>
            <a:endParaRPr lang="en-US" sz="1800" b="0" strike="noStrike" spc="-1" dirty="0">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Một số kiến trúc cơ bản của tường lửa</a:t>
            </a:r>
            <a:endParaRPr lang="en-US" sz="1800" b="0" strike="noStrike" spc="-1" dirty="0">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Bộ lọc gói (Packet Filtering)</a:t>
            </a:r>
            <a:endParaRPr lang="en-US" sz="1800" b="0" strike="noStrike" spc="-1" dirty="0">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Hệ thống </a:t>
            </a:r>
            <a:r>
              <a:rPr lang="en-US" sz="2000" spc="-1" smtClean="0">
                <a:solidFill>
                  <a:srgbClr val="FFFFFF"/>
                </a:solidFill>
                <a:uFill>
                  <a:solidFill>
                    <a:srgbClr val="FFFFFF"/>
                  </a:solidFill>
                </a:uFill>
                <a:latin typeface="Arial"/>
              </a:rPr>
              <a:t>Proxy</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646200" y="452880"/>
            <a:ext cx="9403200" cy="8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smtClean="0">
                <a:solidFill>
                  <a:srgbClr val="EBEBEB"/>
                </a:solidFill>
                <a:uFill>
                  <a:solidFill>
                    <a:srgbClr val="FFFFFF"/>
                  </a:solidFill>
                </a:uFill>
                <a:latin typeface="Times New Roman"/>
              </a:rPr>
              <a:t>Hệ thống Proxy </a:t>
            </a:r>
            <a:r>
              <a:rPr lang="en-US" sz="4200" spc="-1" smtClean="0">
                <a:solidFill>
                  <a:srgbClr val="EBEBEB"/>
                </a:solidFill>
                <a:uFill>
                  <a:solidFill>
                    <a:srgbClr val="FFFFFF"/>
                  </a:solidFill>
                </a:uFill>
                <a:latin typeface="Times New Roman"/>
              </a:rPr>
              <a:t> </a:t>
            </a:r>
            <a:endParaRPr lang="en-US" sz="1800" b="0" strike="noStrike" spc="-1">
              <a:solidFill>
                <a:srgbClr val="000000"/>
              </a:solidFill>
              <a:uFill>
                <a:solidFill>
                  <a:srgbClr val="FFFFFF"/>
                </a:solidFill>
              </a:uFill>
              <a:latin typeface="Arial"/>
            </a:endParaRPr>
          </a:p>
        </p:txBody>
      </p:sp>
      <p:sp>
        <p:nvSpPr>
          <p:cNvPr id="52" name="CustomShape 2"/>
          <p:cNvSpPr/>
          <p:nvPr/>
        </p:nvSpPr>
        <p:spPr>
          <a:xfrm>
            <a:off x="1103400" y="1524000"/>
            <a:ext cx="8945280" cy="502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Proxy Server thường nằm bên trong tường lửa, thường được tích hợp với các bastion host,… được sử dụng để thay thế cho server thật sự mà client cần giao tiếp</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Hệ thống proxy cho phép quản lý mọi thông tin vào và ra thông qua cơ chế quản lý truy xuất:</a:t>
            </a:r>
          </a:p>
          <a:p>
            <a:pPr marL="344340" indent="-342900">
              <a:lnSpc>
                <a:spcPct val="100000"/>
              </a:lnSpc>
              <a:buClr>
                <a:srgbClr val="8AD0D6"/>
              </a:buClr>
              <a:buSzPct val="80000"/>
              <a:buFont typeface="Wingdings" panose="05000000000000000000" pitchFamily="2" charset="2"/>
              <a:buChar char="ü"/>
            </a:pPr>
            <a:r>
              <a:rPr lang="en-US" sz="2000" spc="-1" smtClean="0">
                <a:solidFill>
                  <a:srgbClr val="FFFFFF"/>
                </a:solidFill>
                <a:uFill>
                  <a:solidFill>
                    <a:srgbClr val="FFFFFF"/>
                  </a:solidFill>
                </a:uFill>
                <a:latin typeface="Arial"/>
              </a:rPr>
              <a:t>Mọi yêu cầu từ client đều phải qua proxy server, nếu địa chỉ IP có trên proxy thì website được lưu trữ cục bộ và truy cập mà không cần kết nối Internet</a:t>
            </a:r>
          </a:p>
          <a:p>
            <a:pPr marL="344340" indent="-342900">
              <a:lnSpc>
                <a:spcPct val="100000"/>
              </a:lnSpc>
              <a:buClr>
                <a:srgbClr val="8AD0D6"/>
              </a:buClr>
              <a:buSzPct val="80000"/>
              <a:buFont typeface="Wingdings" panose="05000000000000000000" pitchFamily="2" charset="2"/>
              <a:buChar char="ü"/>
            </a:pPr>
            <a:r>
              <a:rPr lang="en-US" sz="2000" spc="-1" smtClean="0">
                <a:solidFill>
                  <a:srgbClr val="FFFFFF"/>
                </a:solidFill>
                <a:uFill>
                  <a:solidFill>
                    <a:srgbClr val="FFFFFF"/>
                  </a:solidFill>
                </a:uFill>
                <a:latin typeface="Arial"/>
              </a:rPr>
              <a:t>Nếu không có trên proxy server và trang web không bị cấm thì yêu cầu sẽ được chuyển đến server thật và ra Internet</a:t>
            </a: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2000" spc="-1" smtClean="0">
              <a:solidFill>
                <a:srgbClr val="FFFFFF"/>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4069594358"/>
              </p:ext>
            </p:extLst>
          </p:nvPr>
        </p:nvGraphicFramePr>
        <p:xfrm>
          <a:off x="1103400" y="1235901"/>
          <a:ext cx="7939000" cy="51816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516700">
                <a:tc>
                  <a:txBody>
                    <a:bodyPr/>
                    <a:lstStyle/>
                    <a:p>
                      <a:endParaRPr lang="vi-VN" sz="28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9" name="CustomShape 2"/>
          <p:cNvSpPr/>
          <p:nvPr/>
        </p:nvSpPr>
        <p:spPr>
          <a:xfrm>
            <a:off x="1111020" y="1752601"/>
            <a:ext cx="8945280" cy="419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
        <p:nvSpPr>
          <p:cNvPr id="8" name="CustomShape 2"/>
          <p:cNvSpPr/>
          <p:nvPr/>
        </p:nvSpPr>
        <p:spPr>
          <a:xfrm>
            <a:off x="1075691" y="3445700"/>
            <a:ext cx="8945280" cy="34123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p:txBody>
      </p:sp>
    </p:spTree>
    <p:extLst>
      <p:ext uri="{BB962C8B-B14F-4D97-AF65-F5344CB8AC3E}">
        <p14:creationId xmlns:p14="http://schemas.microsoft.com/office/powerpoint/2010/main" val="3281837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vi-VN"/>
          </a:p>
        </p:txBody>
      </p:sp>
      <p:sp>
        <p:nvSpPr>
          <p:cNvPr id="3" name="Tiêu đề phụ 2"/>
          <p:cNvSpPr>
            <a:spLocks noGrp="1"/>
          </p:cNvSpPr>
          <p:nvPr>
            <p:ph type="subTitle"/>
          </p:nvPr>
        </p:nvSpPr>
        <p:spPr/>
        <p:txBody>
          <a:bodyPr/>
          <a:lstStyle/>
          <a:p>
            <a:endParaRPr lang="vi-VN"/>
          </a:p>
        </p:txBody>
      </p:sp>
      <p:pic>
        <p:nvPicPr>
          <p:cNvPr id="4" name="Hình ảnh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143000"/>
            <a:ext cx="6934200" cy="4642797"/>
          </a:xfrm>
          <a:prstGeom prst="rect">
            <a:avLst/>
          </a:prstGeom>
        </p:spPr>
      </p:pic>
    </p:spTree>
    <p:extLst>
      <p:ext uri="{BB962C8B-B14F-4D97-AF65-F5344CB8AC3E}">
        <p14:creationId xmlns:p14="http://schemas.microsoft.com/office/powerpoint/2010/main" val="2074883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646200" y="452880"/>
            <a:ext cx="9403200" cy="8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smtClean="0">
                <a:solidFill>
                  <a:srgbClr val="EBEBEB"/>
                </a:solidFill>
                <a:uFill>
                  <a:solidFill>
                    <a:srgbClr val="FFFFFF"/>
                  </a:solidFill>
                </a:uFill>
                <a:latin typeface="Times New Roman"/>
              </a:rPr>
              <a:t>Hệ thống Proxy</a:t>
            </a:r>
            <a:endParaRPr lang="en-US" sz="1800" b="0" strike="noStrike" spc="-1">
              <a:solidFill>
                <a:srgbClr val="000000"/>
              </a:solidFill>
              <a:uFill>
                <a:solidFill>
                  <a:srgbClr val="FFFFFF"/>
                </a:solidFill>
              </a:uFill>
              <a:latin typeface="Arial"/>
            </a:endParaRPr>
          </a:p>
        </p:txBody>
      </p:sp>
      <p:sp>
        <p:nvSpPr>
          <p:cNvPr id="52" name="CustomShape 2"/>
          <p:cNvSpPr/>
          <p:nvPr/>
        </p:nvSpPr>
        <p:spPr>
          <a:xfrm>
            <a:off x="1103400" y="1523999"/>
            <a:ext cx="8945280" cy="26741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Đáp ứng yêu cầu truy xuất của cá nhân và đảm bảo an toàn cho hệ thống cục bộ (do sử dụng địa chỉ ẩn, mọi truy xuất đều thông qua proxy nên thông tin cục bộ không trực tiếp tương tác với bên ngoài)</a:t>
            </a: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Trong suốt với người sử dụng</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Thực hiện xác thực người sử dụng</a:t>
            </a: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Có cache lưu trữ file yêu cầu của người sử dụng, do đó tang tốc độ truy nhập Internet</a:t>
            </a:r>
            <a:endParaRPr lang="en-US" sz="2000" b="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Quản lý được hoạt động của người dùng </a:t>
            </a: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638711800"/>
              </p:ext>
            </p:extLst>
          </p:nvPr>
        </p:nvGraphicFramePr>
        <p:xfrm>
          <a:off x="1103400" y="1235900"/>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544877">
                <a:tc>
                  <a:txBody>
                    <a:bodyPr/>
                    <a:lstStyle/>
                    <a:p>
                      <a:r>
                        <a:rPr lang="en-US" sz="3200" smtClean="0">
                          <a:solidFill>
                            <a:schemeClr val="bg1"/>
                          </a:solidFill>
                          <a:latin typeface="Times New Roman" panose="02020603050405020304" pitchFamily="18" charset="0"/>
                          <a:cs typeface="Times New Roman" panose="02020603050405020304" pitchFamily="18" charset="0"/>
                        </a:rPr>
                        <a:t>Ưu</a:t>
                      </a:r>
                      <a:r>
                        <a:rPr lang="en-US" sz="3200" baseline="0" smtClean="0">
                          <a:solidFill>
                            <a:schemeClr val="bg1"/>
                          </a:solidFill>
                          <a:latin typeface="Times New Roman" panose="02020603050405020304" pitchFamily="18" charset="0"/>
                          <a:cs typeface="Times New Roman" panose="02020603050405020304" pitchFamily="18" charset="0"/>
                        </a:rPr>
                        <a:t> điểm:</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9" name="CustomShape 2"/>
          <p:cNvSpPr/>
          <p:nvPr/>
        </p:nvSpPr>
        <p:spPr>
          <a:xfrm>
            <a:off x="1111020" y="4135731"/>
            <a:ext cx="8945280" cy="1807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graphicFrame>
        <p:nvGraphicFramePr>
          <p:cNvPr id="7" name="Bảng 6"/>
          <p:cNvGraphicFramePr>
            <a:graphicFrameLocks noGrp="1"/>
          </p:cNvGraphicFramePr>
          <p:nvPr>
            <p:extLst>
              <p:ext uri="{D42A27DB-BD31-4B8C-83A1-F6EECF244321}">
                <p14:modId xmlns:p14="http://schemas.microsoft.com/office/powerpoint/2010/main" val="3227320333"/>
              </p:ext>
            </p:extLst>
          </p:nvPr>
        </p:nvGraphicFramePr>
        <p:xfrm>
          <a:off x="1063800" y="4426751"/>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baseline="0" smtClean="0">
                          <a:solidFill>
                            <a:schemeClr val="bg1"/>
                          </a:solidFill>
                          <a:latin typeface="Times New Roman" panose="02020603050405020304" pitchFamily="18" charset="0"/>
                          <a:cs typeface="Times New Roman" panose="02020603050405020304" pitchFamily="18" charset="0"/>
                        </a:rPr>
                        <a:t>Nhược điểm:</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8" name="CustomShape 2"/>
          <p:cNvSpPr/>
          <p:nvPr/>
        </p:nvSpPr>
        <p:spPr>
          <a:xfrm>
            <a:off x="1063800" y="4791781"/>
            <a:ext cx="8945280" cy="13804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4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Yêu cầu người quản trị hệ thống cao hơn so với Packet Filtering</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Không sử dụng được cho các dịch vụ mới, mỗi dịch vụ cần 1 proxy riêng</a:t>
            </a:r>
          </a:p>
        </p:txBody>
      </p:sp>
    </p:spTree>
    <p:extLst>
      <p:ext uri="{BB962C8B-B14F-4D97-AF65-F5344CB8AC3E}">
        <p14:creationId xmlns:p14="http://schemas.microsoft.com/office/powerpoint/2010/main" val="4939024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4419600" y="3886200"/>
            <a:ext cx="6019800" cy="8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smtClean="0">
                <a:solidFill>
                  <a:srgbClr val="EBEBEB"/>
                </a:solidFill>
                <a:uFill>
                  <a:solidFill>
                    <a:srgbClr val="FFFFFF"/>
                  </a:solidFill>
                </a:uFill>
                <a:latin typeface="Times New Roman"/>
              </a:rPr>
              <a:t> Thank you for listening!</a:t>
            </a:r>
            <a:endParaRPr lang="en-US" sz="1800" b="0" strike="noStrike" spc="-1">
              <a:solidFill>
                <a:srgbClr val="000000"/>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sp>
        <p:nvSpPr>
          <p:cNvPr id="9" name="CustomShape 2"/>
          <p:cNvSpPr/>
          <p:nvPr/>
        </p:nvSpPr>
        <p:spPr>
          <a:xfrm>
            <a:off x="1111020" y="4135731"/>
            <a:ext cx="8945280" cy="1807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936220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646200" y="452880"/>
            <a:ext cx="9403200" cy="8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smtClean="0">
                <a:solidFill>
                  <a:srgbClr val="EBEBEB"/>
                </a:solidFill>
                <a:uFill>
                  <a:solidFill>
                    <a:srgbClr val="FFFFFF"/>
                  </a:solidFill>
                </a:uFill>
                <a:latin typeface="Times New Roman"/>
              </a:rPr>
              <a:t>Firewall </a:t>
            </a:r>
            <a:endParaRPr lang="en-US" sz="1800" b="0" strike="noStrike" spc="-1">
              <a:solidFill>
                <a:srgbClr val="000000"/>
              </a:solidFill>
              <a:uFill>
                <a:solidFill>
                  <a:srgbClr val="FFFFFF"/>
                </a:solidFill>
              </a:uFill>
              <a:latin typeface="Arial"/>
            </a:endParaRPr>
          </a:p>
        </p:txBody>
      </p:sp>
      <p:sp>
        <p:nvSpPr>
          <p:cNvPr id="52" name="CustomShape 2"/>
          <p:cNvSpPr/>
          <p:nvPr/>
        </p:nvSpPr>
        <p:spPr>
          <a:xfrm>
            <a:off x="1103400" y="1891689"/>
            <a:ext cx="8945280" cy="18421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Là một kỹ thuật được tích hợp vào hệ thống mạng để chống sự truy cập trái phép</a:t>
            </a:r>
            <a:endParaRPr lang="en-US"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Bảo vệ các nguồn thông tin nội bộ</a:t>
            </a:r>
            <a:endParaRPr lang="en-US"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Hạn chế sự ruy nhập từ bên ngoài vào hệ thống</a:t>
            </a: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
        <p:nvSpPr>
          <p:cNvPr id="4" name="CustomShape 1"/>
          <p:cNvSpPr/>
          <p:nvPr/>
        </p:nvSpPr>
        <p:spPr>
          <a:xfrm>
            <a:off x="646200" y="452880"/>
            <a:ext cx="9403200" cy="107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2857822815"/>
              </p:ext>
            </p:extLst>
          </p:nvPr>
        </p:nvGraphicFramePr>
        <p:xfrm>
          <a:off x="1103400" y="1346811"/>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Khái</a:t>
                      </a:r>
                      <a:r>
                        <a:rPr lang="en-US" sz="3200" baseline="0" smtClean="0">
                          <a:solidFill>
                            <a:schemeClr val="bg1"/>
                          </a:solidFill>
                          <a:latin typeface="Times New Roman" panose="02020603050405020304" pitchFamily="18" charset="0"/>
                          <a:cs typeface="Times New Roman" panose="02020603050405020304" pitchFamily="18" charset="0"/>
                        </a:rPr>
                        <a:t> niệm</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graphicFrame>
        <p:nvGraphicFramePr>
          <p:cNvPr id="7" name="Bảng 6"/>
          <p:cNvGraphicFramePr>
            <a:graphicFrameLocks noGrp="1"/>
          </p:cNvGraphicFramePr>
          <p:nvPr>
            <p:extLst>
              <p:ext uri="{D42A27DB-BD31-4B8C-83A1-F6EECF244321}">
                <p14:modId xmlns:p14="http://schemas.microsoft.com/office/powerpoint/2010/main" val="3422364695"/>
              </p:ext>
            </p:extLst>
          </p:nvPr>
        </p:nvGraphicFramePr>
        <p:xfrm>
          <a:off x="1126260" y="3768042"/>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Chức</a:t>
                      </a:r>
                      <a:r>
                        <a:rPr lang="en-US" sz="3200" baseline="0" smtClean="0">
                          <a:solidFill>
                            <a:schemeClr val="bg1"/>
                          </a:solidFill>
                          <a:latin typeface="Times New Roman" panose="02020603050405020304" pitchFamily="18" charset="0"/>
                          <a:cs typeface="Times New Roman" panose="02020603050405020304" pitchFamily="18" charset="0"/>
                        </a:rPr>
                        <a:t> năng</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
        <p:nvSpPr>
          <p:cNvPr id="9" name="CustomShape 2"/>
          <p:cNvSpPr/>
          <p:nvPr/>
        </p:nvSpPr>
        <p:spPr>
          <a:xfrm>
            <a:off x="1111020" y="4135731"/>
            <a:ext cx="8945280" cy="18078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Kiểm soát luồng thông tin giữa môi trường mạng nội bộ (Intranet) và mạng công cộng (Internet)</a:t>
            </a:r>
            <a:endParaRPr lang="en-US"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Thiết lập cơ chế điều khiển dòng thông tin</a:t>
            </a:r>
            <a:endParaRPr lang="en-US" sz="1800" b="0" strike="noStrike" spc="-1">
              <a:solidFill>
                <a:srgbClr val="000000"/>
              </a:solidFill>
              <a:uFill>
                <a:solidFill>
                  <a:srgbClr val="FFFFFF"/>
                </a:solidFill>
              </a:uFill>
              <a:latin typeface="Arial"/>
            </a:endParaRPr>
          </a:p>
          <a:p>
            <a:pPr marL="1440">
              <a:lnSpc>
                <a:spcPct val="100000"/>
              </a:lnSpc>
              <a:buClr>
                <a:srgbClr val="8AD0D6"/>
              </a:buClr>
              <a:buSzPct val="80000"/>
            </a:pPr>
            <a:endParaRPr lang="en-US" sz="1800" b="0"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646200" y="452880"/>
            <a:ext cx="9403200" cy="84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a:solidFill>
                <a:srgbClr val="000000"/>
              </a:solidFill>
              <a:uFill>
                <a:solidFill>
                  <a:srgbClr val="FFFFFF"/>
                </a:solidFill>
              </a:uFill>
              <a:latin typeface="Arial"/>
            </a:endParaRPr>
          </a:p>
        </p:txBody>
      </p:sp>
      <p:sp>
        <p:nvSpPr>
          <p:cNvPr id="52" name="CustomShape 2"/>
          <p:cNvSpPr/>
          <p:nvPr/>
        </p:nvSpPr>
        <p:spPr>
          <a:xfrm>
            <a:off x="1103400" y="2053080"/>
            <a:ext cx="8945280" cy="41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ea typeface="DejaVu Sans"/>
              </a:rPr>
              <a:t>Không thể đọc hiểu và phân tích được hết các loại thông tin để xác định luồng thông tin đó là tốt hay xấu</a:t>
            </a:r>
            <a:endParaRPr lang="en-US" sz="2000" b="0" strike="noStrike" spc="-1" smtClean="0">
              <a:solidFill>
                <a:srgbClr val="FFFFFF"/>
              </a:solidFill>
              <a:uFill>
                <a:solidFill>
                  <a:srgbClr val="FFFFFF"/>
                </a:solidFill>
              </a:uFill>
              <a:latin typeface="Arial"/>
              <a:ea typeface="DejaVu Sans"/>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Không chặn được các lỗ hổng tồn tại trong hệ thống</a:t>
            </a:r>
            <a:endParaRPr lang="en-US"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Không thể chống lại các cuộc tấn công bằng dữ liệu</a:t>
            </a:r>
            <a:endParaRPr lang="en-US" sz="1800" b="0" strike="noStrike" spc="-1">
              <a:solidFill>
                <a:srgbClr val="000000"/>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Không thể quét hết các loại virus trên các dữ liệu chuyển qua nó</a:t>
            </a:r>
            <a:endParaRPr lang="en-US" sz="1800" b="0" spc="-1">
              <a:solidFill>
                <a:srgbClr val="000000"/>
              </a:solidFill>
              <a:uFill>
                <a:solidFill>
                  <a:srgbClr val="FFFFFF"/>
                </a:solidFill>
              </a:uFill>
              <a:latin typeface="Arial"/>
            </a:endParaRPr>
          </a:p>
        </p:txBody>
      </p:sp>
      <p:sp>
        <p:nvSpPr>
          <p:cNvPr id="4" name="CustomShape 1"/>
          <p:cNvSpPr/>
          <p:nvPr/>
        </p:nvSpPr>
        <p:spPr>
          <a:xfrm>
            <a:off x="228600" y="452880"/>
            <a:ext cx="9403200" cy="89393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spc="-1">
                <a:solidFill>
                  <a:srgbClr val="EBEBEB"/>
                </a:solidFill>
                <a:uFill>
                  <a:solidFill>
                    <a:srgbClr val="FFFFFF"/>
                  </a:solidFill>
                </a:uFill>
                <a:latin typeface="Times New Roman"/>
              </a:rPr>
              <a:t> </a:t>
            </a:r>
            <a:r>
              <a:rPr lang="en-US" sz="4200" spc="-1" smtClean="0">
                <a:solidFill>
                  <a:srgbClr val="EBEBEB"/>
                </a:solidFill>
                <a:uFill>
                  <a:solidFill>
                    <a:srgbClr val="FFFFFF"/>
                  </a:solidFill>
                </a:uFill>
                <a:latin typeface="Times New Roman"/>
              </a:rPr>
              <a:t>  Firewall</a:t>
            </a:r>
            <a:endParaRPr lang="en-US" sz="1800" b="0" strike="noStrike" spc="-1">
              <a:solidFill>
                <a:srgbClr val="000000"/>
              </a:solidFill>
              <a:uFill>
                <a:solidFill>
                  <a:srgbClr val="FFFFFF"/>
                </a:solidFill>
              </a:uFill>
              <a:latin typeface="Arial"/>
            </a:endParaRPr>
          </a:p>
        </p:txBody>
      </p:sp>
      <p:graphicFrame>
        <p:nvGraphicFramePr>
          <p:cNvPr id="3" name="Bảng 2"/>
          <p:cNvGraphicFramePr>
            <a:graphicFrameLocks noGrp="1"/>
          </p:cNvGraphicFramePr>
          <p:nvPr>
            <p:extLst>
              <p:ext uri="{D42A27DB-BD31-4B8C-83A1-F6EECF244321}">
                <p14:modId xmlns:p14="http://schemas.microsoft.com/office/powerpoint/2010/main" val="3940562462"/>
              </p:ext>
            </p:extLst>
          </p:nvPr>
        </p:nvGraphicFramePr>
        <p:xfrm>
          <a:off x="1103400" y="1346811"/>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Hạn</a:t>
                      </a:r>
                      <a:r>
                        <a:rPr lang="en-US" sz="3200" baseline="0" smtClean="0">
                          <a:solidFill>
                            <a:schemeClr val="bg1"/>
                          </a:solidFill>
                          <a:latin typeface="Times New Roman" panose="02020603050405020304" pitchFamily="18" charset="0"/>
                          <a:cs typeface="Times New Roman" panose="02020603050405020304" pitchFamily="18" charset="0"/>
                        </a:rPr>
                        <a:t> chế</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Tree>
    <p:extLst>
      <p:ext uri="{BB962C8B-B14F-4D97-AF65-F5344CB8AC3E}">
        <p14:creationId xmlns:p14="http://schemas.microsoft.com/office/powerpoint/2010/main" val="6540909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a:solidFill>
                  <a:srgbClr val="EBEBEB"/>
                </a:solidFill>
                <a:uFill>
                  <a:solidFill>
                    <a:srgbClr val="FFFFFF"/>
                  </a:solidFill>
                </a:uFill>
                <a:latin typeface="Times New Roman"/>
                <a:ea typeface="DejaVu Sans"/>
              </a:rPr>
              <a:t>Phân </a:t>
            </a:r>
            <a:r>
              <a:rPr lang="en-US" sz="4200" spc="-1" smtClean="0">
                <a:solidFill>
                  <a:srgbClr val="EBEBEB"/>
                </a:solidFill>
                <a:uFill>
                  <a:solidFill>
                    <a:srgbClr val="FFFFFF"/>
                  </a:solidFill>
                </a:uFill>
                <a:latin typeface="Times New Roman"/>
                <a:ea typeface="DejaVu Sans"/>
              </a:rPr>
              <a:t>loại</a:t>
            </a:r>
            <a:endParaRPr lang="en-US" sz="1800" b="0" strike="noStrike" spc="-1">
              <a:solidFill>
                <a:srgbClr val="000000"/>
              </a:solidFill>
              <a:uFill>
                <a:solidFill>
                  <a:srgbClr val="FFFFFF"/>
                </a:solidFill>
              </a:uFill>
              <a:latin typeface="Arial"/>
            </a:endParaRPr>
          </a:p>
        </p:txBody>
      </p:sp>
      <p:sp>
        <p:nvSpPr>
          <p:cNvPr id="54" name="CustomShape 2"/>
          <p:cNvSpPr/>
          <p:nvPr/>
        </p:nvSpPr>
        <p:spPr>
          <a:xfrm>
            <a:off x="1103400" y="1600200"/>
            <a:ext cx="8945280" cy="464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 Là những Firewall được tích hợp trên thiết bị phần cứng</a:t>
            </a:r>
            <a:endParaRPr lang="en-US" sz="2000" b="0" strike="noStrike"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Ưu điểm: Hữu ích cho việc bảo vệ nhiều máy tính</a:t>
            </a:r>
          </a:p>
          <a:p>
            <a:pPr marL="1440">
              <a:lnSpc>
                <a:spcPct val="100000"/>
              </a:lnSpc>
              <a:buClr>
                <a:srgbClr val="8AD0D6"/>
              </a:buClr>
              <a:buSzPct val="80000"/>
            </a:pPr>
            <a:endParaRPr lang="en-US" sz="2000" b="0" strike="noStrike"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Nhược điểm: </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Kém linh hoạt </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Không kiểm tra được nội dung của gói tin</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Chi phí cài đặt lớn</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Ví dụ: NAT, Ciso ASA 5500, …</a:t>
            </a: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pic>
        <p:nvPicPr>
          <p:cNvPr id="4" name="Ảnh 1" descr="bbbbbbbbbbb"/>
          <p:cNvPicPr/>
          <p:nvPr/>
        </p:nvPicPr>
        <p:blipFill>
          <a:blip r:embed="rId3">
            <a:extLst>
              <a:ext uri="{28A0092B-C50C-407E-A947-70E740481C1C}">
                <a14:useLocalDpi xmlns:a14="http://schemas.microsoft.com/office/drawing/2010/main" val="0"/>
              </a:ext>
            </a:extLst>
          </a:blip>
          <a:srcRect/>
          <a:stretch>
            <a:fillRect/>
          </a:stretch>
        </p:blipFill>
        <p:spPr bwMode="auto">
          <a:xfrm>
            <a:off x="2718900" y="2531580"/>
            <a:ext cx="5257800" cy="733425"/>
          </a:xfrm>
          <a:prstGeom prst="rect">
            <a:avLst/>
          </a:prstGeom>
          <a:noFill/>
          <a:ln>
            <a:noFill/>
          </a:ln>
        </p:spPr>
      </p:pic>
      <p:graphicFrame>
        <p:nvGraphicFramePr>
          <p:cNvPr id="5" name="Bảng 4"/>
          <p:cNvGraphicFramePr>
            <a:graphicFrameLocks noGrp="1"/>
          </p:cNvGraphicFramePr>
          <p:nvPr>
            <p:extLst>
              <p:ext uri="{D42A27DB-BD31-4B8C-83A1-F6EECF244321}">
                <p14:modId xmlns:p14="http://schemas.microsoft.com/office/powerpoint/2010/main" val="2595260562"/>
              </p:ext>
            </p:extLst>
          </p:nvPr>
        </p:nvGraphicFramePr>
        <p:xfrm>
          <a:off x="1102680" y="1272720"/>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1.</a:t>
                      </a:r>
                      <a:r>
                        <a:rPr lang="en-US" sz="3200" baseline="0" smtClean="0">
                          <a:solidFill>
                            <a:schemeClr val="bg1"/>
                          </a:solidFill>
                          <a:latin typeface="Times New Roman" panose="02020603050405020304" pitchFamily="18" charset="0"/>
                          <a:cs typeface="Times New Roman" panose="02020603050405020304" pitchFamily="18" charset="0"/>
                        </a:rPr>
                        <a:t> Firewall cứng</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a:solidFill>
                  <a:srgbClr val="EBEBEB"/>
                </a:solidFill>
                <a:uFill>
                  <a:solidFill>
                    <a:srgbClr val="FFFFFF"/>
                  </a:solidFill>
                </a:uFill>
                <a:latin typeface="Times New Roman"/>
                <a:ea typeface="DejaVu Sans"/>
              </a:rPr>
              <a:t>Phân </a:t>
            </a:r>
            <a:r>
              <a:rPr lang="en-US" sz="4200" spc="-1" smtClean="0">
                <a:solidFill>
                  <a:srgbClr val="EBEBEB"/>
                </a:solidFill>
                <a:uFill>
                  <a:solidFill>
                    <a:srgbClr val="FFFFFF"/>
                  </a:solidFill>
                </a:uFill>
                <a:latin typeface="Times New Roman"/>
                <a:ea typeface="DejaVu Sans"/>
              </a:rPr>
              <a:t>loại</a:t>
            </a:r>
            <a:endParaRPr lang="en-US" sz="1800" b="0" strike="noStrike" spc="-1">
              <a:solidFill>
                <a:srgbClr val="000000"/>
              </a:solidFill>
              <a:uFill>
                <a:solidFill>
                  <a:srgbClr val="FFFFFF"/>
                </a:solidFill>
              </a:uFill>
              <a:latin typeface="Arial"/>
            </a:endParaRPr>
          </a:p>
        </p:txBody>
      </p:sp>
      <p:sp>
        <p:nvSpPr>
          <p:cNvPr id="54" name="CustomShape 2"/>
          <p:cNvSpPr/>
          <p:nvPr/>
        </p:nvSpPr>
        <p:spPr>
          <a:xfrm>
            <a:off x="1103400" y="1600200"/>
            <a:ext cx="8945280" cy="4646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 Là những Firewall được cài đặt trên các hệ thống Server</a:t>
            </a:r>
            <a:endParaRPr lang="en-US" sz="2000" b="0" strike="noStrike"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Đặc điểm: </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Tính linh hoạt cao: thêm, bớt các quy tắc, các chức năng</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Kiểm tra được nội dung của gói tin (thông qua các từ khóa)</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Có khả năng sử lý mối đe dọa mới nhanh hơn Firewall mềm</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Ví dụ: Norton Firewall, Zone Alarm,…</a:t>
            </a: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graphicFrame>
        <p:nvGraphicFramePr>
          <p:cNvPr id="5" name="Bảng 4"/>
          <p:cNvGraphicFramePr>
            <a:graphicFrameLocks noGrp="1"/>
          </p:cNvGraphicFramePr>
          <p:nvPr>
            <p:extLst>
              <p:ext uri="{D42A27DB-BD31-4B8C-83A1-F6EECF244321}">
                <p14:modId xmlns:p14="http://schemas.microsoft.com/office/powerpoint/2010/main" val="3623108576"/>
              </p:ext>
            </p:extLst>
          </p:nvPr>
        </p:nvGraphicFramePr>
        <p:xfrm>
          <a:off x="1102680" y="1272720"/>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2.</a:t>
                      </a:r>
                      <a:r>
                        <a:rPr lang="en-US" sz="3200" baseline="0" smtClean="0">
                          <a:solidFill>
                            <a:schemeClr val="bg1"/>
                          </a:solidFill>
                          <a:latin typeface="Times New Roman" panose="02020603050405020304" pitchFamily="18" charset="0"/>
                          <a:cs typeface="Times New Roman" panose="02020603050405020304" pitchFamily="18" charset="0"/>
                        </a:rPr>
                        <a:t> Firewall mềm</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pic>
        <p:nvPicPr>
          <p:cNvPr id="6" name="Ảnh 3" descr="server firewall"/>
          <p:cNvPicPr/>
          <p:nvPr/>
        </p:nvPicPr>
        <p:blipFill>
          <a:blip r:embed="rId3">
            <a:extLst>
              <a:ext uri="{28A0092B-C50C-407E-A947-70E740481C1C}">
                <a14:useLocalDpi xmlns:a14="http://schemas.microsoft.com/office/drawing/2010/main" val="0"/>
              </a:ext>
            </a:extLst>
          </a:blip>
          <a:srcRect/>
          <a:stretch>
            <a:fillRect/>
          </a:stretch>
        </p:blipFill>
        <p:spPr bwMode="auto">
          <a:xfrm>
            <a:off x="2710285" y="2391157"/>
            <a:ext cx="5731510" cy="885443"/>
          </a:xfrm>
          <a:prstGeom prst="rect">
            <a:avLst/>
          </a:prstGeom>
          <a:noFill/>
          <a:ln>
            <a:noFill/>
          </a:ln>
        </p:spPr>
      </p:pic>
    </p:spTree>
    <p:extLst>
      <p:ext uri="{BB962C8B-B14F-4D97-AF65-F5344CB8AC3E}">
        <p14:creationId xmlns:p14="http://schemas.microsoft.com/office/powerpoint/2010/main" val="8105432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646200" y="452880"/>
            <a:ext cx="9403200" cy="13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200" b="0" strike="noStrike" spc="-1" smtClean="0">
                <a:solidFill>
                  <a:srgbClr val="EBEBEB"/>
                </a:solidFill>
                <a:uFill>
                  <a:solidFill>
                    <a:srgbClr val="FFFFFF"/>
                  </a:solidFill>
                </a:uFill>
                <a:latin typeface="Times New Roman"/>
                <a:ea typeface="DejaVu Sans"/>
              </a:rPr>
              <a:t>Một số kiến trúc cơ bản của Firewall</a:t>
            </a:r>
            <a:endParaRPr lang="en-US" sz="1800" b="0" strike="noStrike" spc="-1">
              <a:solidFill>
                <a:srgbClr val="000000"/>
              </a:solidFill>
              <a:uFill>
                <a:solidFill>
                  <a:srgbClr val="FFFFFF"/>
                </a:solidFill>
              </a:uFill>
              <a:latin typeface="Arial"/>
            </a:endParaRPr>
          </a:p>
        </p:txBody>
      </p:sp>
      <p:sp>
        <p:nvSpPr>
          <p:cNvPr id="54" name="CustomShape 2"/>
          <p:cNvSpPr/>
          <p:nvPr/>
        </p:nvSpPr>
        <p:spPr>
          <a:xfrm>
            <a:off x="1103400" y="1541160"/>
            <a:ext cx="8945280" cy="439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Giải pháp cung cấp dịch vụ:</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Kết hợp với Proxy server</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Cung cấp account người dùng </a:t>
            </a: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Một số khuyết điểm chính:</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Nếu dùng Proxy Server: </a:t>
            </a:r>
          </a:p>
          <a:p>
            <a:pPr marL="344340" indent="-342900">
              <a:lnSpc>
                <a:spcPct val="100000"/>
              </a:lnSpc>
              <a:buClr>
                <a:srgbClr val="8AD0D6"/>
              </a:buClr>
              <a:buSzPct val="80000"/>
              <a:buFont typeface="Wingdings" panose="05000000000000000000" pitchFamily="2" charset="2"/>
              <a:buChar char="§"/>
            </a:pPr>
            <a:r>
              <a:rPr lang="en-US" sz="2000" spc="-1">
                <a:solidFill>
                  <a:srgbClr val="FFFFFF"/>
                </a:solidFill>
                <a:uFill>
                  <a:solidFill>
                    <a:srgbClr val="FFFFFF"/>
                  </a:solidFill>
                </a:uFill>
                <a:latin typeface="Arial"/>
              </a:rPr>
              <a:t>K</a:t>
            </a:r>
            <a:r>
              <a:rPr lang="en-US" sz="2000" spc="-1" smtClean="0">
                <a:solidFill>
                  <a:srgbClr val="FFFFFF"/>
                </a:solidFill>
                <a:uFill>
                  <a:solidFill>
                    <a:srgbClr val="FFFFFF"/>
                  </a:solidFill>
                </a:uFill>
                <a:latin typeface="Arial"/>
              </a:rPr>
              <a:t>hó cung cấp nhiều dịch vụ cho người sử dụng</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Khi số lượng dịch vụ cung cấp nhiều dẫn tới khả năng đáp ứng của hệ thống giảm</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Nếu dùng cung cấp account: Sự phiền phúc về việc phải login vào hệ thống</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Khi bị đột nhập thì những lưu thông trong mạng nội bộ sẽ bị attacker thấy hết, dữ liệu có thẻ bị đánh cắp từ bất kỳ máy nào</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graphicFrame>
        <p:nvGraphicFramePr>
          <p:cNvPr id="5" name="Bảng 4"/>
          <p:cNvGraphicFramePr>
            <a:graphicFrameLocks noGrp="1"/>
          </p:cNvGraphicFramePr>
          <p:nvPr>
            <p:extLst>
              <p:ext uri="{D42A27DB-BD31-4B8C-83A1-F6EECF244321}">
                <p14:modId xmlns:p14="http://schemas.microsoft.com/office/powerpoint/2010/main" val="2647879475"/>
              </p:ext>
            </p:extLst>
          </p:nvPr>
        </p:nvGraphicFramePr>
        <p:xfrm>
          <a:off x="1103400" y="1152360"/>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1.</a:t>
                      </a:r>
                      <a:r>
                        <a:rPr lang="en-US" sz="3200" baseline="0" smtClean="0">
                          <a:solidFill>
                            <a:schemeClr val="bg1"/>
                          </a:solidFill>
                          <a:latin typeface="Times New Roman" panose="02020603050405020304" pitchFamily="18" charset="0"/>
                          <a:cs typeface="Times New Roman" panose="02020603050405020304" pitchFamily="18" charset="0"/>
                        </a:rPr>
                        <a:t> Dual-Homed Host</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pic>
        <p:nvPicPr>
          <p:cNvPr id="7" name="Hình ảnh 6" descr="C:\Users\Sang2\OneDrive\Pictures\Screenshots\2017-04-24 (5).png"/>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734600"/>
            <a:ext cx="5019480" cy="2209020"/>
          </a:xfrm>
          <a:prstGeom prst="rect">
            <a:avLst/>
          </a:prstGeom>
          <a:noFill/>
          <a:ln>
            <a:noFill/>
          </a:ln>
        </p:spPr>
      </p:pic>
    </p:spTree>
    <p:extLst>
      <p:ext uri="{BB962C8B-B14F-4D97-AF65-F5344CB8AC3E}">
        <p14:creationId xmlns:p14="http://schemas.microsoft.com/office/powerpoint/2010/main" val="5617329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2"/>
          <p:cNvSpPr/>
          <p:nvPr/>
        </p:nvSpPr>
        <p:spPr>
          <a:xfrm>
            <a:off x="1103400" y="1154880"/>
            <a:ext cx="8945280" cy="478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Kết hợp 2 kỹ thuật:</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Packet filtering</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Proxy services</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Ưu điểm:</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Lọc gói tin được kiểm soát tốt hơn</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Khả năng phục vụ, tốc độ đáp ứng cao hơn Dual-homed Host</a:t>
            </a: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Khuyết điểm:</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Cũng giống như Dual-homed Host khi bastion host bị tấn công thì cả hệ thống mạng nội bộ đều bị xâm phạm</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graphicFrame>
        <p:nvGraphicFramePr>
          <p:cNvPr id="5" name="Bảng 4"/>
          <p:cNvGraphicFramePr>
            <a:graphicFrameLocks noGrp="1"/>
          </p:cNvGraphicFramePr>
          <p:nvPr>
            <p:extLst>
              <p:ext uri="{D42A27DB-BD31-4B8C-83A1-F6EECF244321}">
                <p14:modId xmlns:p14="http://schemas.microsoft.com/office/powerpoint/2010/main" val="606278147"/>
              </p:ext>
            </p:extLst>
          </p:nvPr>
        </p:nvGraphicFramePr>
        <p:xfrm>
          <a:off x="1095780" y="575760"/>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2.</a:t>
                      </a:r>
                      <a:r>
                        <a:rPr lang="en-US" sz="3200" baseline="0" smtClean="0">
                          <a:solidFill>
                            <a:schemeClr val="bg1"/>
                          </a:solidFill>
                          <a:latin typeface="Times New Roman" panose="02020603050405020304" pitchFamily="18" charset="0"/>
                          <a:cs typeface="Times New Roman" panose="02020603050405020304" pitchFamily="18" charset="0"/>
                        </a:rPr>
                        <a:t> Screened Host</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pic>
        <p:nvPicPr>
          <p:cNvPr id="6" name="Hình ảnh 5" descr="C:\Users\Sang2\OneDrive\Pictures\Screenshots\2017-04-24 (4).pn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54880"/>
            <a:ext cx="4648200" cy="2426520"/>
          </a:xfrm>
          <a:prstGeom prst="rect">
            <a:avLst/>
          </a:prstGeom>
          <a:noFill/>
          <a:ln>
            <a:noFill/>
          </a:ln>
        </p:spPr>
      </p:pic>
    </p:spTree>
    <p:extLst>
      <p:ext uri="{BB962C8B-B14F-4D97-AF65-F5344CB8AC3E}">
        <p14:creationId xmlns:p14="http://schemas.microsoft.com/office/powerpoint/2010/main" val="21619423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stomShape 2"/>
          <p:cNvSpPr/>
          <p:nvPr/>
        </p:nvSpPr>
        <p:spPr>
          <a:xfrm>
            <a:off x="1103400" y="1154880"/>
            <a:ext cx="9717000" cy="478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Sử dụng thêm 1 Perimeter Network</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Sử dụng 2 Screening router</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Cơ chế 2 chiều</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r>
              <a:rPr lang="en-US" sz="2000" spc="-1" smtClean="0">
                <a:solidFill>
                  <a:srgbClr val="FFFFFF"/>
                </a:solidFill>
                <a:uFill>
                  <a:solidFill>
                    <a:srgbClr val="FFFFFF"/>
                  </a:solidFill>
                </a:uFill>
                <a:latin typeface="Arial"/>
              </a:rPr>
              <a:t>Đánh giá:</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Cung cấp 2 mức độ bảo mật: mức mạng và mức ứng dụng</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Giải quyết được khuyết điểm chung của cả Dual-Homed Host và Screened Host</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Đáp ứng tốt cho các hệ thống yêu cầu cung cấp dịch vụ nhanh, an toàn cho nhiều người sử dụng,…</a:t>
            </a:r>
          </a:p>
          <a:p>
            <a:pPr marL="344340" indent="-342900">
              <a:lnSpc>
                <a:spcPct val="100000"/>
              </a:lnSpc>
              <a:buClr>
                <a:srgbClr val="8AD0D6"/>
              </a:buClr>
              <a:buSzPct val="80000"/>
              <a:buFont typeface="Wingdings" panose="05000000000000000000" pitchFamily="2" charset="2"/>
              <a:buChar char="§"/>
            </a:pPr>
            <a:r>
              <a:rPr lang="en-US" sz="2000" spc="-1" smtClean="0">
                <a:solidFill>
                  <a:srgbClr val="FFFFFF"/>
                </a:solidFill>
                <a:uFill>
                  <a:solidFill>
                    <a:srgbClr val="FFFFFF"/>
                  </a:solidFill>
                </a:uFill>
                <a:latin typeface="Arial"/>
              </a:rPr>
              <a:t>Có thể bổ sung thêm nhiều Perimeter Network để tang khả năng bảo vệ cho hệ thống</a:t>
            </a: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1440">
              <a:lnSpc>
                <a:spcPct val="100000"/>
              </a:lnSpc>
              <a:buClr>
                <a:srgbClr val="8AD0D6"/>
              </a:buClr>
              <a:buSzPct val="80000"/>
            </a:pPr>
            <a:endParaRPr lang="en-US" sz="2000" spc="-1" smtClean="0">
              <a:solidFill>
                <a:srgbClr val="FFFFFF"/>
              </a:solidFill>
              <a:uFill>
                <a:solidFill>
                  <a:srgbClr val="FFFFFF"/>
                </a:solidFill>
              </a:uFill>
              <a:latin typeface="Arial"/>
            </a:endParaRPr>
          </a:p>
          <a:p>
            <a:pPr marL="343080" indent="-341640">
              <a:lnSpc>
                <a:spcPct val="100000"/>
              </a:lnSpc>
              <a:buClr>
                <a:srgbClr val="8AD0D6"/>
              </a:buClr>
              <a:buSzPct val="80000"/>
              <a:buFont typeface="Wingdings 3" charset="2"/>
              <a:buChar char=""/>
            </a:pPr>
            <a:endParaRPr lang="en-US" sz="1800" b="0" strike="noStrike"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pc="-1">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smtClean="0">
              <a:solidFill>
                <a:srgbClr val="000000"/>
              </a:solidFill>
              <a:uFill>
                <a:solidFill>
                  <a:srgbClr val="FFFFFF"/>
                </a:solidFill>
              </a:uFill>
              <a:latin typeface="Arial"/>
            </a:endParaRPr>
          </a:p>
          <a:p>
            <a:pPr marL="1440">
              <a:lnSpc>
                <a:spcPct val="100000"/>
              </a:lnSpc>
              <a:buClr>
                <a:srgbClr val="8AD0D6"/>
              </a:buClr>
              <a:buSzPct val="80000"/>
            </a:pPr>
            <a:endParaRPr lang="en-US" sz="1800" b="0" strike="noStrike" spc="-1">
              <a:solidFill>
                <a:srgbClr val="000000"/>
              </a:solidFill>
              <a:uFill>
                <a:solidFill>
                  <a:srgbClr val="FFFFFF"/>
                </a:solidFill>
              </a:uFill>
              <a:latin typeface="Arial"/>
            </a:endParaRPr>
          </a:p>
        </p:txBody>
      </p:sp>
      <p:graphicFrame>
        <p:nvGraphicFramePr>
          <p:cNvPr id="5" name="Bảng 4"/>
          <p:cNvGraphicFramePr>
            <a:graphicFrameLocks noGrp="1"/>
          </p:cNvGraphicFramePr>
          <p:nvPr>
            <p:extLst>
              <p:ext uri="{D42A27DB-BD31-4B8C-83A1-F6EECF244321}">
                <p14:modId xmlns:p14="http://schemas.microsoft.com/office/powerpoint/2010/main" val="1615611122"/>
              </p:ext>
            </p:extLst>
          </p:nvPr>
        </p:nvGraphicFramePr>
        <p:xfrm>
          <a:off x="1095780" y="575760"/>
          <a:ext cx="7939000" cy="579120"/>
        </p:xfrm>
        <a:graphic>
          <a:graphicData uri="http://schemas.openxmlformats.org/drawingml/2006/table">
            <a:tbl>
              <a:tblPr firstRow="1" bandRow="1">
                <a:tableStyleId>{2D5ABB26-0587-4C30-8999-92F81FD0307C}</a:tableStyleId>
              </a:tblPr>
              <a:tblGrid>
                <a:gridCol w="7939000">
                  <a:extLst>
                    <a:ext uri="{9D8B030D-6E8A-4147-A177-3AD203B41FA5}">
                      <a16:colId xmlns:a16="http://schemas.microsoft.com/office/drawing/2014/main" val="1932478897"/>
                    </a:ext>
                  </a:extLst>
                </a:gridCol>
              </a:tblGrid>
              <a:tr h="370840">
                <a:tc>
                  <a:txBody>
                    <a:bodyPr/>
                    <a:lstStyle/>
                    <a:p>
                      <a:r>
                        <a:rPr lang="en-US" sz="3200" smtClean="0">
                          <a:solidFill>
                            <a:schemeClr val="bg1"/>
                          </a:solidFill>
                          <a:latin typeface="Times New Roman" panose="02020603050405020304" pitchFamily="18" charset="0"/>
                          <a:cs typeface="Times New Roman" panose="02020603050405020304" pitchFamily="18" charset="0"/>
                        </a:rPr>
                        <a:t>3.</a:t>
                      </a:r>
                      <a:r>
                        <a:rPr lang="en-US" sz="3200" baseline="0" smtClean="0">
                          <a:solidFill>
                            <a:schemeClr val="bg1"/>
                          </a:solidFill>
                          <a:latin typeface="Times New Roman" panose="02020603050405020304" pitchFamily="18" charset="0"/>
                          <a:cs typeface="Times New Roman" panose="02020603050405020304" pitchFamily="18" charset="0"/>
                        </a:rPr>
                        <a:t> Screened Subnet Host</a:t>
                      </a:r>
                      <a:endParaRPr lang="vi-VN" sz="320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2993123"/>
                  </a:ext>
                </a:extLst>
              </a:tr>
            </a:tbl>
          </a:graphicData>
        </a:graphic>
      </p:graphicFrame>
      <p:pic>
        <p:nvPicPr>
          <p:cNvPr id="7" name="Hình ảnh 6" descr="C:\Users\Sang2\OneDrive\Pictures\Screenshots\2017-04-24 (3).png"/>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154880"/>
            <a:ext cx="4648200" cy="2426520"/>
          </a:xfrm>
          <a:prstGeom prst="rect">
            <a:avLst/>
          </a:prstGeom>
          <a:noFill/>
          <a:ln>
            <a:noFill/>
          </a:ln>
        </p:spPr>
      </p:pic>
    </p:spTree>
    <p:extLst>
      <p:ext uri="{BB962C8B-B14F-4D97-AF65-F5344CB8AC3E}">
        <p14:creationId xmlns:p14="http://schemas.microsoft.com/office/powerpoint/2010/main" val="34057205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589</TotalTime>
  <Words>2030</Words>
  <Application>Microsoft Office PowerPoint</Application>
  <PresentationFormat>Màn hình rộng</PresentationFormat>
  <Paragraphs>311</Paragraphs>
  <Slides>23</Slides>
  <Notes>21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23</vt:i4>
      </vt:variant>
    </vt:vector>
  </HeadingPairs>
  <TitlesOfParts>
    <vt:vector size="30" baseType="lpstr">
      <vt:lpstr>Arial</vt:lpstr>
      <vt:lpstr>DejaVu Sans</vt:lpstr>
      <vt:lpstr>Symbol</vt:lpstr>
      <vt:lpstr>Times New Roman</vt:lpstr>
      <vt:lpstr>Wingdings</vt:lpstr>
      <vt:lpstr>Wingdings 3</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nguyen sang</cp:lastModifiedBy>
  <cp:revision>93</cp:revision>
  <dcterms:created xsi:type="dcterms:W3CDTF">2014-08-26T23:43:54Z</dcterms:created>
  <dcterms:modified xsi:type="dcterms:W3CDTF">2017-05-22T21:22:45Z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ies>
</file>