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7" r:id="rId4"/>
    <p:sldId id="277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A8F28-F77A-4BA8-9A72-2CCECC671AB9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233B1F-5D7B-4278-86A6-EEE471565890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trọng</a:t>
          </a:r>
          <a:r>
            <a:rPr lang="en-US" dirty="0"/>
            <a:t> </a:t>
          </a:r>
          <a:r>
            <a:rPr lang="en-US" dirty="0" err="1"/>
            <a:t>số</a:t>
          </a:r>
          <a:endParaRPr lang="en-US" dirty="0"/>
        </a:p>
      </dgm:t>
    </dgm:pt>
    <dgm:pt modelId="{20BE7BD8-89B0-4BF0-8FAE-9A6A72D61C4B}" type="parTrans" cxnId="{3A8F157F-033F-40B1-B372-95B5DEE3010A}">
      <dgm:prSet/>
      <dgm:spPr/>
      <dgm:t>
        <a:bodyPr/>
        <a:lstStyle/>
        <a:p>
          <a:endParaRPr lang="en-US"/>
        </a:p>
      </dgm:t>
    </dgm:pt>
    <dgm:pt modelId="{F4DB2B5D-42A9-4785-94FF-C18CDD168D89}" type="sibTrans" cxnId="{3A8F157F-033F-40B1-B372-95B5DEE3010A}">
      <dgm:prSet/>
      <dgm:spPr/>
      <dgm:t>
        <a:bodyPr/>
        <a:lstStyle/>
        <a:p>
          <a:endParaRPr lang="en-US"/>
        </a:p>
      </dgm:t>
    </dgm:pt>
    <dgm:pt modelId="{089909BD-FFC2-4834-973E-E976004A7D30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yếu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nhỏ</a:t>
          </a:r>
          <a:r>
            <a:rPr lang="en-US" dirty="0"/>
            <a:t> </a:t>
          </a:r>
          <a:r>
            <a:rPr lang="en-US" dirty="0" err="1"/>
            <a:t>nhất</a:t>
          </a:r>
          <a:endParaRPr lang="en-US" dirty="0"/>
        </a:p>
      </dgm:t>
    </dgm:pt>
    <dgm:pt modelId="{85B03A3C-91E3-425E-BAF4-EE92EE458C37}" type="parTrans" cxnId="{34C6DB1E-00AB-42E1-8E69-43393FF74AD2}">
      <dgm:prSet/>
      <dgm:spPr/>
      <dgm:t>
        <a:bodyPr/>
        <a:lstStyle/>
        <a:p>
          <a:endParaRPr lang="en-US"/>
        </a:p>
      </dgm:t>
    </dgm:pt>
    <dgm:pt modelId="{F92CF201-9C7B-4C27-BC14-0A702508C378}" type="sibTrans" cxnId="{34C6DB1E-00AB-42E1-8E69-43393FF74AD2}">
      <dgm:prSet/>
      <dgm:spPr/>
      <dgm:t>
        <a:bodyPr/>
        <a:lstStyle/>
        <a:p>
          <a:endParaRPr lang="en-US"/>
        </a:p>
      </dgm:t>
    </dgm:pt>
    <dgm:pt modelId="{E8808D4D-2FF7-41E5-853D-E79BC63F5BAE}">
      <dgm:prSet phldrT="[Text]"/>
      <dgm:spPr/>
      <dgm:t>
        <a:bodyPr/>
        <a:lstStyle/>
        <a:p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trọng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vòng</a:t>
          </a:r>
          <a:r>
            <a:rPr lang="en-US" dirty="0"/>
            <a:t> </a:t>
          </a:r>
          <a:r>
            <a:rPr lang="en-US" dirty="0" err="1"/>
            <a:t>sau</a:t>
          </a:r>
          <a:endParaRPr lang="en-US" dirty="0"/>
        </a:p>
      </dgm:t>
    </dgm:pt>
    <dgm:pt modelId="{ABB147BD-9814-483B-8DCA-13A3D9B2C9A2}" type="parTrans" cxnId="{C7E4BC11-0014-4A7B-944D-863AEA1C8B46}">
      <dgm:prSet/>
      <dgm:spPr/>
      <dgm:t>
        <a:bodyPr/>
        <a:lstStyle/>
        <a:p>
          <a:endParaRPr lang="en-US"/>
        </a:p>
      </dgm:t>
    </dgm:pt>
    <dgm:pt modelId="{3266E4A8-14E6-4AFC-BA71-17BBF2DDDD33}" type="sibTrans" cxnId="{C7E4BC11-0014-4A7B-944D-863AEA1C8B46}">
      <dgm:prSet/>
      <dgm:spPr/>
      <dgm:t>
        <a:bodyPr/>
        <a:lstStyle/>
        <a:p>
          <a:endParaRPr lang="en-US"/>
        </a:p>
      </dgm:t>
    </dgm:pt>
    <dgm:pt modelId="{C5475C8F-31BA-44B3-9ECA-15805CAA3ACC}">
      <dgm:prSet phldrT="[Text]"/>
      <dgm:spPr/>
      <dgm:t>
        <a:bodyPr/>
        <a:lstStyle/>
        <a:p>
          <a:r>
            <a:rPr lang="en-US" dirty="0" err="1"/>
            <a:t>Huấn</a:t>
          </a:r>
          <a:r>
            <a:rPr lang="en-US" dirty="0"/>
            <a:t> </a:t>
          </a:r>
          <a:r>
            <a:rPr lang="en-US" dirty="0" err="1"/>
            <a:t>luyện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yếu</a:t>
          </a:r>
          <a:r>
            <a:rPr lang="en-US" dirty="0"/>
            <a:t> </a:t>
          </a:r>
          <a:r>
            <a:rPr lang="en-US" dirty="0" err="1"/>
            <a:t>cùng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ứng</a:t>
          </a:r>
          <a:endParaRPr lang="en-US" dirty="0"/>
        </a:p>
      </dgm:t>
    </dgm:pt>
    <dgm:pt modelId="{6F16EE43-1784-4590-B803-926C62ECE3D8}" type="parTrans" cxnId="{5F0B71A7-CA95-4BBE-9547-A8EC36D9C767}">
      <dgm:prSet/>
      <dgm:spPr/>
      <dgm:t>
        <a:bodyPr/>
        <a:lstStyle/>
        <a:p>
          <a:endParaRPr lang="en-US"/>
        </a:p>
      </dgm:t>
    </dgm:pt>
    <dgm:pt modelId="{78D86D79-5E4F-45E8-A1D4-674228A4A4CB}" type="sibTrans" cxnId="{5F0B71A7-CA95-4BBE-9547-A8EC36D9C767}">
      <dgm:prSet/>
      <dgm:spPr/>
      <dgm:t>
        <a:bodyPr/>
        <a:lstStyle/>
        <a:p>
          <a:endParaRPr lang="en-US"/>
        </a:p>
      </dgm:t>
    </dgm:pt>
    <dgm:pt modelId="{654B7688-6EE6-45EF-ADBD-BB0EA1FD6822}" type="pres">
      <dgm:prSet presAssocID="{4F1A8F28-F77A-4BA8-9A72-2CCECC671AB9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2F04E731-ACE7-4F6C-9F4B-A0390FC4C3EB}" type="pres">
      <dgm:prSet presAssocID="{47233B1F-5D7B-4278-86A6-EEE471565890}" presName="text" presStyleLbl="node1" presStyleIdx="0" presStyleCnt="4" custScaleX="325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18766-55C7-41F9-ADBF-9F93D545652F}" type="pres">
      <dgm:prSet presAssocID="{F4DB2B5D-42A9-4785-94FF-C18CDD168D89}" presName="space" presStyleCnt="0"/>
      <dgm:spPr/>
    </dgm:pt>
    <dgm:pt modelId="{30994088-7914-4C97-AC03-8A59645018ED}" type="pres">
      <dgm:prSet presAssocID="{C5475C8F-31BA-44B3-9ECA-15805CAA3ACC}" presName="text" presStyleLbl="node1" presStyleIdx="1" presStyleCnt="4" custScaleX="132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79F89-6001-49BA-B422-B8B0510BC49D}" type="pres">
      <dgm:prSet presAssocID="{78D86D79-5E4F-45E8-A1D4-674228A4A4CB}" presName="space" presStyleCnt="0"/>
      <dgm:spPr/>
    </dgm:pt>
    <dgm:pt modelId="{FA528ACD-8B88-40AD-BAA6-168D4131E0A2}" type="pres">
      <dgm:prSet presAssocID="{089909BD-FFC2-4834-973E-E976004A7D30}" presName="text" presStyleLbl="node1" presStyleIdx="2" presStyleCnt="4" custScaleX="189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635D6-70A5-49A8-8ED0-015D247A7D2D}" type="pres">
      <dgm:prSet presAssocID="{F92CF201-9C7B-4C27-BC14-0A702508C378}" presName="space" presStyleCnt="0"/>
      <dgm:spPr/>
    </dgm:pt>
    <dgm:pt modelId="{86E0C972-FBD3-45A9-B03A-ED2C1F7A3150}" type="pres">
      <dgm:prSet presAssocID="{E8808D4D-2FF7-41E5-853D-E79BC63F5BAE}" presName="text" presStyleLbl="node1" presStyleIdx="3" presStyleCnt="4" custScaleX="226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96E87-69DA-4ABC-ABB2-FE50D764CF1E}" type="presOf" srcId="{E8808D4D-2FF7-41E5-853D-E79BC63F5BAE}" destId="{86E0C972-FBD3-45A9-B03A-ED2C1F7A3150}" srcOrd="0" destOrd="0" presId="urn:diagrams.loki3.com/VaryingWidthList"/>
    <dgm:cxn modelId="{307878C4-F476-4872-A49C-ADD7D917B4EB}" type="presOf" srcId="{089909BD-FFC2-4834-973E-E976004A7D30}" destId="{FA528ACD-8B88-40AD-BAA6-168D4131E0A2}" srcOrd="0" destOrd="0" presId="urn:diagrams.loki3.com/VaryingWidthList"/>
    <dgm:cxn modelId="{34C6DB1E-00AB-42E1-8E69-43393FF74AD2}" srcId="{4F1A8F28-F77A-4BA8-9A72-2CCECC671AB9}" destId="{089909BD-FFC2-4834-973E-E976004A7D30}" srcOrd="2" destOrd="0" parTransId="{85B03A3C-91E3-425E-BAF4-EE92EE458C37}" sibTransId="{F92CF201-9C7B-4C27-BC14-0A702508C378}"/>
    <dgm:cxn modelId="{F083C830-9366-495B-B121-14B19BF948F5}" type="presOf" srcId="{47233B1F-5D7B-4278-86A6-EEE471565890}" destId="{2F04E731-ACE7-4F6C-9F4B-A0390FC4C3EB}" srcOrd="0" destOrd="0" presId="urn:diagrams.loki3.com/VaryingWidthList"/>
    <dgm:cxn modelId="{05F82B60-082E-4A3A-9586-A9268B91D0F1}" type="presOf" srcId="{4F1A8F28-F77A-4BA8-9A72-2CCECC671AB9}" destId="{654B7688-6EE6-45EF-ADBD-BB0EA1FD6822}" srcOrd="0" destOrd="0" presId="urn:diagrams.loki3.com/VaryingWidthList"/>
    <dgm:cxn modelId="{3A8F157F-033F-40B1-B372-95B5DEE3010A}" srcId="{4F1A8F28-F77A-4BA8-9A72-2CCECC671AB9}" destId="{47233B1F-5D7B-4278-86A6-EEE471565890}" srcOrd="0" destOrd="0" parTransId="{20BE7BD8-89B0-4BF0-8FAE-9A6A72D61C4B}" sibTransId="{F4DB2B5D-42A9-4785-94FF-C18CDD168D89}"/>
    <dgm:cxn modelId="{EF30707B-F5C2-43B4-AA58-472E6E9B8D5E}" type="presOf" srcId="{C5475C8F-31BA-44B3-9ECA-15805CAA3ACC}" destId="{30994088-7914-4C97-AC03-8A59645018ED}" srcOrd="0" destOrd="0" presId="urn:diagrams.loki3.com/VaryingWidthList"/>
    <dgm:cxn modelId="{C7E4BC11-0014-4A7B-944D-863AEA1C8B46}" srcId="{4F1A8F28-F77A-4BA8-9A72-2CCECC671AB9}" destId="{E8808D4D-2FF7-41E5-853D-E79BC63F5BAE}" srcOrd="3" destOrd="0" parTransId="{ABB147BD-9814-483B-8DCA-13A3D9B2C9A2}" sibTransId="{3266E4A8-14E6-4AFC-BA71-17BBF2DDDD33}"/>
    <dgm:cxn modelId="{5F0B71A7-CA95-4BBE-9547-A8EC36D9C767}" srcId="{4F1A8F28-F77A-4BA8-9A72-2CCECC671AB9}" destId="{C5475C8F-31BA-44B3-9ECA-15805CAA3ACC}" srcOrd="1" destOrd="0" parTransId="{6F16EE43-1784-4590-B803-926C62ECE3D8}" sibTransId="{78D86D79-5E4F-45E8-A1D4-674228A4A4CB}"/>
    <dgm:cxn modelId="{4C9B7A4B-9BC7-4D61-BDE8-E64CAE6E7A72}" type="presParOf" srcId="{654B7688-6EE6-45EF-ADBD-BB0EA1FD6822}" destId="{2F04E731-ACE7-4F6C-9F4B-A0390FC4C3EB}" srcOrd="0" destOrd="0" presId="urn:diagrams.loki3.com/VaryingWidthList"/>
    <dgm:cxn modelId="{6C263D83-3C20-4D1E-A638-51EDBE84C463}" type="presParOf" srcId="{654B7688-6EE6-45EF-ADBD-BB0EA1FD6822}" destId="{69A18766-55C7-41F9-ADBF-9F93D545652F}" srcOrd="1" destOrd="0" presId="urn:diagrams.loki3.com/VaryingWidthList"/>
    <dgm:cxn modelId="{19EC23D7-E65A-4AF5-83FC-1DF899D6842B}" type="presParOf" srcId="{654B7688-6EE6-45EF-ADBD-BB0EA1FD6822}" destId="{30994088-7914-4C97-AC03-8A59645018ED}" srcOrd="2" destOrd="0" presId="urn:diagrams.loki3.com/VaryingWidthList"/>
    <dgm:cxn modelId="{301E3015-9C75-44DB-AC3C-EC459224CF86}" type="presParOf" srcId="{654B7688-6EE6-45EF-ADBD-BB0EA1FD6822}" destId="{C4F79F89-6001-49BA-B422-B8B0510BC49D}" srcOrd="3" destOrd="0" presId="urn:diagrams.loki3.com/VaryingWidthList"/>
    <dgm:cxn modelId="{4BFDA39D-9C0F-425A-8D98-2E44753474C0}" type="presParOf" srcId="{654B7688-6EE6-45EF-ADBD-BB0EA1FD6822}" destId="{FA528ACD-8B88-40AD-BAA6-168D4131E0A2}" srcOrd="4" destOrd="0" presId="urn:diagrams.loki3.com/VaryingWidthList"/>
    <dgm:cxn modelId="{037B5390-6987-49E7-9727-DC1DEB8A26C1}" type="presParOf" srcId="{654B7688-6EE6-45EF-ADBD-BB0EA1FD6822}" destId="{B1C635D6-70A5-49A8-8ED0-015D247A7D2D}" srcOrd="5" destOrd="0" presId="urn:diagrams.loki3.com/VaryingWidthList"/>
    <dgm:cxn modelId="{985F9E0E-DE03-4214-A637-AD05344A23A6}" type="presParOf" srcId="{654B7688-6EE6-45EF-ADBD-BB0EA1FD6822}" destId="{86E0C972-FBD3-45A9-B03A-ED2C1F7A315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4E731-ACE7-4F6C-9F4B-A0390FC4C3EB}">
      <dsp:nvSpPr>
        <dsp:cNvPr id="0" name=""/>
        <dsp:cNvSpPr/>
      </dsp:nvSpPr>
      <dsp:spPr>
        <a:xfrm>
          <a:off x="341239" y="1451"/>
          <a:ext cx="4177756" cy="6980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Chuẩn</a:t>
          </a:r>
          <a:r>
            <a:rPr lang="en-US" sz="2100" kern="1200" dirty="0"/>
            <a:t> </a:t>
          </a:r>
          <a:r>
            <a:rPr lang="en-US" sz="2100" kern="1200" dirty="0" err="1"/>
            <a:t>hóa</a:t>
          </a:r>
          <a:r>
            <a:rPr lang="en-US" sz="2100" kern="1200" dirty="0"/>
            <a:t> </a:t>
          </a:r>
          <a:r>
            <a:rPr lang="en-US" sz="2100" kern="1200" dirty="0" err="1"/>
            <a:t>trọng</a:t>
          </a:r>
          <a:r>
            <a:rPr lang="en-US" sz="2100" kern="1200" dirty="0"/>
            <a:t> </a:t>
          </a:r>
          <a:r>
            <a:rPr lang="en-US" sz="2100" kern="1200" dirty="0" err="1"/>
            <a:t>số</a:t>
          </a:r>
          <a:endParaRPr lang="en-US" sz="2100" kern="1200" dirty="0"/>
        </a:p>
      </dsp:txBody>
      <dsp:txXfrm>
        <a:off x="341239" y="1451"/>
        <a:ext cx="4177756" cy="698008"/>
      </dsp:txXfrm>
    </dsp:sp>
    <dsp:sp modelId="{30994088-7914-4C97-AC03-8A59645018ED}">
      <dsp:nvSpPr>
        <dsp:cNvPr id="0" name=""/>
        <dsp:cNvSpPr/>
      </dsp:nvSpPr>
      <dsp:spPr>
        <a:xfrm>
          <a:off x="341242" y="734360"/>
          <a:ext cx="4177750" cy="698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Huấn</a:t>
          </a:r>
          <a:r>
            <a:rPr lang="en-US" sz="2100" kern="1200" dirty="0"/>
            <a:t> </a:t>
          </a:r>
          <a:r>
            <a:rPr lang="en-US" sz="2100" kern="1200" dirty="0" err="1"/>
            <a:t>luyện</a:t>
          </a:r>
          <a:r>
            <a:rPr lang="en-US" sz="2100" kern="1200" dirty="0"/>
            <a:t> </a:t>
          </a:r>
          <a:r>
            <a:rPr lang="en-US" sz="2100" kern="1200" dirty="0" err="1"/>
            <a:t>các</a:t>
          </a:r>
          <a:r>
            <a:rPr lang="en-US" sz="2100" kern="1200" dirty="0"/>
            <a:t> </a:t>
          </a:r>
          <a:r>
            <a:rPr lang="en-US" sz="2100" kern="1200" dirty="0" err="1"/>
            <a:t>bộ</a:t>
          </a:r>
          <a:r>
            <a:rPr lang="en-US" sz="2100" kern="1200" dirty="0"/>
            <a:t> </a:t>
          </a:r>
          <a:r>
            <a:rPr lang="en-US" sz="2100" kern="1200" dirty="0" err="1"/>
            <a:t>phân</a:t>
          </a:r>
          <a:r>
            <a:rPr lang="en-US" sz="2100" kern="1200" dirty="0"/>
            <a:t> </a:t>
          </a:r>
          <a:r>
            <a:rPr lang="en-US" sz="2100" kern="1200" dirty="0" err="1"/>
            <a:t>loại</a:t>
          </a:r>
          <a:r>
            <a:rPr lang="en-US" sz="2100" kern="1200" dirty="0"/>
            <a:t> </a:t>
          </a:r>
          <a:r>
            <a:rPr lang="en-US" sz="2100" kern="1200" dirty="0" err="1"/>
            <a:t>yếu</a:t>
          </a:r>
          <a:r>
            <a:rPr lang="en-US" sz="2100" kern="1200" dirty="0"/>
            <a:t> </a:t>
          </a:r>
          <a:r>
            <a:rPr lang="en-US" sz="2100" kern="1200" dirty="0" err="1"/>
            <a:t>cùng</a:t>
          </a:r>
          <a:r>
            <a:rPr lang="en-US" sz="2100" kern="1200" dirty="0"/>
            <a:t> </a:t>
          </a:r>
          <a:r>
            <a:rPr lang="en-US" sz="2100" kern="1200" dirty="0" err="1"/>
            <a:t>lỗi</a:t>
          </a:r>
          <a:r>
            <a:rPr lang="en-US" sz="2100" kern="1200" dirty="0"/>
            <a:t> </a:t>
          </a:r>
          <a:r>
            <a:rPr lang="en-US" sz="2100" kern="1200" dirty="0" err="1"/>
            <a:t>tương</a:t>
          </a:r>
          <a:r>
            <a:rPr lang="en-US" sz="2100" kern="1200" dirty="0"/>
            <a:t> </a:t>
          </a:r>
          <a:r>
            <a:rPr lang="en-US" sz="2100" kern="1200" dirty="0" err="1"/>
            <a:t>ứng</a:t>
          </a:r>
          <a:endParaRPr lang="en-US" sz="2100" kern="1200" dirty="0"/>
        </a:p>
      </dsp:txBody>
      <dsp:txXfrm>
        <a:off x="341242" y="734360"/>
        <a:ext cx="4177750" cy="698008"/>
      </dsp:txXfrm>
    </dsp:sp>
    <dsp:sp modelId="{FA528ACD-8B88-40AD-BAA6-168D4131E0A2}">
      <dsp:nvSpPr>
        <dsp:cNvPr id="0" name=""/>
        <dsp:cNvSpPr/>
      </dsp:nvSpPr>
      <dsp:spPr>
        <a:xfrm>
          <a:off x="341243" y="1467269"/>
          <a:ext cx="4177747" cy="698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Chọn</a:t>
          </a:r>
          <a:r>
            <a:rPr lang="en-US" sz="2100" kern="1200" dirty="0"/>
            <a:t> </a:t>
          </a:r>
          <a:r>
            <a:rPr lang="en-US" sz="2100" kern="1200" dirty="0" err="1"/>
            <a:t>bộ</a:t>
          </a:r>
          <a:r>
            <a:rPr lang="en-US" sz="2100" kern="1200" dirty="0"/>
            <a:t> </a:t>
          </a:r>
          <a:r>
            <a:rPr lang="en-US" sz="2100" kern="1200" dirty="0" err="1"/>
            <a:t>phân</a:t>
          </a:r>
          <a:r>
            <a:rPr lang="en-US" sz="2100" kern="1200" dirty="0"/>
            <a:t> </a:t>
          </a:r>
          <a:r>
            <a:rPr lang="en-US" sz="2100" kern="1200" dirty="0" err="1"/>
            <a:t>loại</a:t>
          </a:r>
          <a:r>
            <a:rPr lang="en-US" sz="2100" kern="1200" dirty="0"/>
            <a:t> </a:t>
          </a:r>
          <a:r>
            <a:rPr lang="en-US" sz="2100" kern="1200" dirty="0" err="1"/>
            <a:t>yếu</a:t>
          </a:r>
          <a:r>
            <a:rPr lang="en-US" sz="2100" kern="1200" dirty="0"/>
            <a:t> </a:t>
          </a:r>
          <a:r>
            <a:rPr lang="en-US" sz="2100" kern="1200" dirty="0" err="1"/>
            <a:t>có</a:t>
          </a:r>
          <a:r>
            <a:rPr lang="en-US" sz="2100" kern="1200" dirty="0"/>
            <a:t> </a:t>
          </a:r>
          <a:r>
            <a:rPr lang="en-US" sz="2100" kern="1200" dirty="0" err="1"/>
            <a:t>lỗi</a:t>
          </a:r>
          <a:r>
            <a:rPr lang="en-US" sz="2100" kern="1200" dirty="0"/>
            <a:t> </a:t>
          </a:r>
          <a:r>
            <a:rPr lang="en-US" sz="2100" kern="1200" dirty="0" err="1"/>
            <a:t>nhỏ</a:t>
          </a:r>
          <a:r>
            <a:rPr lang="en-US" sz="2100" kern="1200" dirty="0"/>
            <a:t> </a:t>
          </a:r>
          <a:r>
            <a:rPr lang="en-US" sz="2100" kern="1200" dirty="0" err="1"/>
            <a:t>nhất</a:t>
          </a:r>
          <a:endParaRPr lang="en-US" sz="2100" kern="1200" dirty="0"/>
        </a:p>
      </dsp:txBody>
      <dsp:txXfrm>
        <a:off x="341243" y="1467269"/>
        <a:ext cx="4177747" cy="698008"/>
      </dsp:txXfrm>
    </dsp:sp>
    <dsp:sp modelId="{86E0C972-FBD3-45A9-B03A-ED2C1F7A3150}">
      <dsp:nvSpPr>
        <dsp:cNvPr id="0" name=""/>
        <dsp:cNvSpPr/>
      </dsp:nvSpPr>
      <dsp:spPr>
        <a:xfrm>
          <a:off x="341245" y="2200178"/>
          <a:ext cx="4177744" cy="698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Cập</a:t>
          </a:r>
          <a:r>
            <a:rPr lang="en-US" sz="2100" kern="1200" dirty="0"/>
            <a:t> </a:t>
          </a:r>
          <a:r>
            <a:rPr lang="en-US" sz="2100" kern="1200" dirty="0" err="1"/>
            <a:t>nhật</a:t>
          </a:r>
          <a:r>
            <a:rPr lang="en-US" sz="2100" kern="1200" dirty="0"/>
            <a:t> </a:t>
          </a:r>
          <a:r>
            <a:rPr lang="en-US" sz="2100" kern="1200" dirty="0" err="1"/>
            <a:t>trọng</a:t>
          </a:r>
          <a:r>
            <a:rPr lang="en-US" sz="2100" kern="1200" dirty="0"/>
            <a:t> </a:t>
          </a:r>
          <a:r>
            <a:rPr lang="en-US" sz="2100" kern="1200" dirty="0" err="1"/>
            <a:t>số</a:t>
          </a:r>
          <a:r>
            <a:rPr lang="en-US" sz="2100" kern="1200" dirty="0"/>
            <a:t> </a:t>
          </a:r>
          <a:r>
            <a:rPr lang="en-US" sz="2100" kern="1200" dirty="0" err="1"/>
            <a:t>cho</a:t>
          </a:r>
          <a:r>
            <a:rPr lang="en-US" sz="2100" kern="1200" dirty="0"/>
            <a:t> </a:t>
          </a:r>
          <a:r>
            <a:rPr lang="en-US" sz="2100" kern="1200" dirty="0" err="1"/>
            <a:t>vòng</a:t>
          </a:r>
          <a:r>
            <a:rPr lang="en-US" sz="2100" kern="1200" dirty="0"/>
            <a:t> </a:t>
          </a:r>
          <a:r>
            <a:rPr lang="en-US" sz="2100" kern="1200" dirty="0" err="1"/>
            <a:t>sau</a:t>
          </a:r>
          <a:endParaRPr lang="en-US" sz="2100" kern="1200" dirty="0"/>
        </a:p>
      </dsp:txBody>
      <dsp:txXfrm>
        <a:off x="341245" y="2200178"/>
        <a:ext cx="4177744" cy="69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2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E9FF-6EDB-4A18-B8B5-9CA31D98EFC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5C6A-C35B-47DD-B5F0-292EA53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Hệ thống phát hiện và nhận dạng mặt người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Lưu Trung Hiếu – 20141515</a:t>
            </a:r>
          </a:p>
          <a:p>
            <a:r>
              <a:rPr lang="en-US"/>
              <a:t>Vũ Trọng Hiệu – 20141683</a:t>
            </a:r>
          </a:p>
          <a:p>
            <a:r>
              <a:rPr lang="en-US"/>
              <a:t>Roãn Văn Thụ - 20144416</a:t>
            </a:r>
          </a:p>
        </p:txBody>
      </p:sp>
    </p:spTree>
    <p:extLst>
      <p:ext uri="{BB962C8B-B14F-4D97-AF65-F5344CB8AC3E}">
        <p14:creationId xmlns:p14="http://schemas.microsoft.com/office/powerpoint/2010/main" val="241390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3.1 Ý tưởng thuật toán.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Giảm số chiều của các ảnh sao cho lượng thông tin giữ lại được nhiều nhất có thể. </a:t>
            </a:r>
          </a:p>
          <a:p>
            <a:r>
              <a:rPr lang="en-US"/>
              <a:t>Từ đó dễ dàng so sánh giữa ảnh test và các ảnh train.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75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3.2 Các bước thực hiện</a:t>
            </a:r>
          </a:p>
        </p:txBody>
      </p:sp>
      <p:pic>
        <p:nvPicPr>
          <p:cNvPr id="4" name="Content Placeholder 3" descr="https://machinelearningcoban.com/assets/27_pca/pca_procedur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77" y="1690688"/>
            <a:ext cx="7998246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5964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 Fisher 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Hệ thống phát hiện và nhận dạng khuôn mặt</a:t>
            </a:r>
          </a:p>
        </p:txBody>
      </p:sp>
    </p:spTree>
    <p:extLst>
      <p:ext uri="{BB962C8B-B14F-4D97-AF65-F5344CB8AC3E}">
        <p14:creationId xmlns:p14="http://schemas.microsoft.com/office/powerpoint/2010/main" val="24856509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4.1 Ý tưởng thuật toán.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Thuật toán  sử dụng: Linear Discriminant Analysis (LDA).	</a:t>
            </a:r>
          </a:p>
          <a:p>
            <a:r>
              <a:rPr lang="en-US"/>
              <a:t>Giảm chiều dữ liệu cho bài toán phân lớp.</a:t>
            </a:r>
          </a:p>
          <a:p>
            <a:r>
              <a:rPr lang="en-US"/>
              <a:t>Tìm một phép chiếu tuyến tính, chiếu dữ liệu ảnh lên không gian con sao cho trong không gian mới: dữ liệu trong mỗi class có xu hướng giống nhau, trong khi dữ liệu thuôc các class khác nhau thì xu hướng cách xa nhau (Ma trận </a:t>
            </a:r>
            <a:r>
              <a:rPr lang="en-US" i="1"/>
              <a:t>W</a:t>
            </a:r>
            <a:r>
              <a:rPr lang="en-US"/>
              <a:t>). </a:t>
            </a:r>
          </a:p>
          <a:p>
            <a:r>
              <a:rPr lang="en-US"/>
              <a:t>Thực hiện thuật toán KNN trên chiều không gian mới để tìm nhãn cho ảnh đầu vào.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6367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4.2 Các bước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Giả sử N là số ảnh trong database, c là số lượng người cần nhận diện trong database, x</a:t>
            </a:r>
            <a:r>
              <a:rPr lang="en-US" baseline="-25000"/>
              <a:t>i</a:t>
            </a:r>
            <a:r>
              <a:rPr lang="en-US"/>
              <a:t>  là vector biểu diễn dữ liệu ảnh. </a:t>
            </a:r>
          </a:p>
          <a:p>
            <a:r>
              <a:rPr lang="en-US"/>
              <a:t>Vector trung bình của tất cả các điểm dữ liệu: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Vector trung bình của class i (người thứ i):</a:t>
            </a:r>
          </a:p>
          <a:p>
            <a:endParaRPr lang="en-US"/>
          </a:p>
        </p:txBody>
      </p:sp>
      <p:pic>
        <p:nvPicPr>
          <p:cNvPr id="4" name="Picture 3" descr="https://docs.opencv.org/2.4/_images/math/b8ccd3cb61a7a760b25fb8c11b7c134c2c39378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38" y="3227422"/>
            <a:ext cx="1764136" cy="77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docs.opencv.org/2.4/_images/math/3c376f49b70e2c4e3046f13d7d5d8dfdd4773fd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38" y="4859364"/>
            <a:ext cx="1764136" cy="781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05306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4.2 Các bước thực hiện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 trận đo mức độ phân tán dữ liệu bên trong các class: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Ma trận đo mức độ phân tán dữ liệu của các class với nhau:</a:t>
            </a:r>
          </a:p>
          <a:p>
            <a:endParaRPr lang="en-US"/>
          </a:p>
        </p:txBody>
      </p:sp>
      <p:pic>
        <p:nvPicPr>
          <p:cNvPr id="4" name="Picture 3" descr="D:\hoc tap\ky 20181\47c5a42e0f497c2f6364c687f5d248f9a0c8bd7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09" y="2246741"/>
            <a:ext cx="4383789" cy="110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hoc tap\ky 20181\47c5a42e0f497c2f6364c687f5d248f9a0c8bd7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10" y="4001294"/>
            <a:ext cx="4383788" cy="856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66258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4.2 Các bước thực hiện (tiếp)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Tìm lời giải cho bài toán tối ưu:</a:t>
                </a:r>
              </a:p>
              <a:p>
                <a:endParaRPr lang="en-US"/>
              </a:p>
              <a:p>
                <a:r>
                  <a:rPr lang="en-US"/>
                  <a:t>Phương pháp giải cho bài toán tối ưu này được đưa về bài toán tìm giá trị riêng: 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Trong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suy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,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chiếu</a:t>
                </a:r>
                <a:r>
                  <a:rPr lang="en-US" dirty="0"/>
                  <a:t> </a:t>
                </a:r>
                <a:r>
                  <a:rPr lang="en-US" dirty="0" err="1"/>
                  <a:t>lên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con </a:t>
                </a:r>
                <a:r>
                  <a:rPr lang="en-US" dirty="0" err="1"/>
                  <a:t>thấp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suy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dung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PCA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đăc</a:t>
                </a:r>
                <a:r>
                  <a:rPr lang="en-US" dirty="0"/>
                  <a:t> </a:t>
                </a:r>
                <a:r>
                  <a:rPr lang="en-US" dirty="0" err="1"/>
                  <a:t>trưng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N-c </a:t>
                </a:r>
                <a:r>
                  <a:rPr lang="en-US" dirty="0" err="1"/>
                  <a:t>chiều</a:t>
                </a:r>
                <a:r>
                  <a:rPr lang="en-US" dirty="0"/>
                  <a:t>,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thuât</a:t>
                </a:r>
                <a:r>
                  <a:rPr lang="en-US" dirty="0"/>
                  <a:t> LDA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vừa</a:t>
                </a:r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W_{opt} = \operatorname{arg\,max}_{W} \frac{|W^T S_B W|}{|W^T S_W W|}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76" y="1825625"/>
            <a:ext cx="3417873" cy="70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\begin{align*}&#10;    S_{B} v_{i} &amp; = &amp; \lambda_{i} S_w v_{i} \nonumber \\&#10;    S_{W}^{-1} S_{B} v_{i} &amp; = &amp; \lambda_{i} v_{i}&#10;\end{align*}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98" y="3666442"/>
            <a:ext cx="3791361" cy="669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74301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4.2 Các bước thực hiện (tiếp)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Chọn k vector ứng với trị riêng lớn nhất để xây dựng ma trận </a:t>
                </a:r>
                <a:r>
                  <a:rPr lang="en-US" i="1"/>
                  <a:t>W, </a:t>
                </a:r>
                <a:r>
                  <a:rPr lang="en-US"/>
                  <a:t>với mỗi cột của </a:t>
                </a:r>
                <a:r>
                  <a:rPr lang="en-US" i="1"/>
                  <a:t>W</a:t>
                </a:r>
                <a:r>
                  <a:rPr lang="en-US"/>
                  <a:t> ứng với một vector riêng.</a:t>
                </a:r>
              </a:p>
              <a:p>
                <a:r>
                  <a:rPr lang="en-US"/>
                  <a:t>Chiếu dữ liệu ban đầu sang dữ liệu mới có số chiều nhỏ hơn: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Thực hiện giải thuật KNN trên miền dữ liệu mới để tìm nhãn cho ảnh đầu vào.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55045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 Kết quả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Hệ thống phát hiện và nhận dạng khuôn mặt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133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5.1 Thuật toán Viola&amp;Jones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63" y="1687244"/>
            <a:ext cx="2371725" cy="3429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61461" y="1687243"/>
            <a:ext cx="2307118" cy="342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4331" y="5343181"/>
            <a:ext cx="29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Hình 1: Sử dụng model frontal face có sẵn trong OpenCV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8766" y="5266063"/>
            <a:ext cx="407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Hình 2: </a:t>
            </a:r>
            <a:r>
              <a:rPr lang="en-US"/>
              <a:t>tự train 1 model với 3361 ảnh face, 5000 ảnh non-face, kích thước 19x19 pixel, với minHitRate = 0.995 và maxFalseAlarmRate = 0.5 cho mỗi stage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643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Giới thiệu bài toán.</a:t>
            </a:r>
          </a:p>
          <a:p>
            <a:r>
              <a:rPr lang="en-US"/>
              <a:t>2. Thuật toán Viola&amp;Jones</a:t>
            </a:r>
          </a:p>
          <a:p>
            <a:r>
              <a:rPr lang="en-US"/>
              <a:t>3. Eigen Face</a:t>
            </a:r>
          </a:p>
          <a:p>
            <a:r>
              <a:rPr lang="en-US"/>
              <a:t>4. Fisher Face</a:t>
            </a:r>
          </a:p>
          <a:p>
            <a:r>
              <a:rPr lang="en-US"/>
              <a:t>5. Kết quả</a:t>
            </a:r>
          </a:p>
        </p:txBody>
      </p:sp>
    </p:spTree>
    <p:extLst>
      <p:ext uri="{BB962C8B-B14F-4D97-AF65-F5344CB8AC3E}">
        <p14:creationId xmlns:p14="http://schemas.microsoft.com/office/powerpoint/2010/main" val="17239078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5.2 Eigen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set: AT&amp;T gồm ảnh mặt của 40 người khác nhau, mỗi người gồm 10 ảnh, trong đó lấy ra 8 ảnh đầu để train và 2 ảnh sau để test.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2624" y="2820317"/>
            <a:ext cx="5517988" cy="35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3016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5.3 Fisher Face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162" y="1825625"/>
            <a:ext cx="5105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4678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0065" y="28329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Cảm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ơn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bạn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đã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lắng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nghe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470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bài toán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Hệ thống phát hiện và nhận dạng khuôn mặt.</a:t>
            </a:r>
          </a:p>
        </p:txBody>
      </p:sp>
    </p:spTree>
    <p:extLst>
      <p:ext uri="{BB962C8B-B14F-4D97-AF65-F5344CB8AC3E}">
        <p14:creationId xmlns:p14="http://schemas.microsoft.com/office/powerpoint/2010/main" val="341430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Phát hiện: xác định vị trí khuôn mặt trên bức ảnh.</a:t>
            </a:r>
          </a:p>
          <a:p>
            <a:r>
              <a:rPr lang="en-US"/>
              <a:t>Nhận dạng: Đưa ra những thông tin về đối tượng được đưa vào từ một bức ảnh, hay camera quan sát.</a:t>
            </a:r>
          </a:p>
          <a:p>
            <a:r>
              <a:rPr lang="en-US"/>
              <a:t>Các phương pháp thực hiện:</a:t>
            </a:r>
          </a:p>
          <a:p>
            <a:pPr lvl="1"/>
            <a:r>
              <a:rPr lang="en-US"/>
              <a:t>Phát hiện: Thuật toán Viola&amp;Jones.</a:t>
            </a:r>
          </a:p>
          <a:p>
            <a:pPr lvl="1"/>
            <a:r>
              <a:rPr lang="en-US"/>
              <a:t>Nhận dạng: Eigen Face và Fisher Face </a:t>
            </a:r>
          </a:p>
        </p:txBody>
      </p:sp>
    </p:spTree>
    <p:extLst>
      <p:ext uri="{BB962C8B-B14F-4D97-AF65-F5344CB8AC3E}">
        <p14:creationId xmlns:p14="http://schemas.microsoft.com/office/powerpoint/2010/main" val="202207181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Thuật toán Viola&amp;Jones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Hệ thống phát hiện và nhận dạng khuôn mặt</a:t>
            </a:r>
          </a:p>
        </p:txBody>
      </p:sp>
    </p:spTree>
    <p:extLst>
      <p:ext uri="{BB962C8B-B14F-4D97-AF65-F5344CB8AC3E}">
        <p14:creationId xmlns:p14="http://schemas.microsoft.com/office/powerpoint/2010/main" val="21448169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9E3D33-19C7-4FFB-9FB3-9876CA47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0998"/>
          </a:xfrm>
        </p:spPr>
        <p:txBody>
          <a:bodyPr/>
          <a:lstStyle/>
          <a:p>
            <a:r>
              <a:rPr lang="en-US" b="1"/>
              <a:t>2.1. </a:t>
            </a:r>
            <a:r>
              <a:rPr lang="en-US" b="1" dirty="0"/>
              <a:t>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C3950BC-5168-443C-A847-BD1F6CD96E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1" y="1348163"/>
            <a:ext cx="3918917" cy="3480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CB6C28FE-D48B-4DEE-9EED-7BC853500296}"/>
                  </a:ext>
                </a:extLst>
              </p:cNvPr>
              <p:cNvSpPr/>
              <p:nvPr/>
            </p:nvSpPr>
            <p:spPr>
              <a:xfrm>
                <a:off x="179036" y="5432552"/>
                <a:ext cx="59169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100" smtClean="0">
                        <a:latin typeface="Cambria Math" panose="02040503050406030204" pitchFamily="18" charset="0"/>
                        <a:ea typeface="Noto Sans CJK SC Regular"/>
                        <a:cs typeface="Mangal" panose="020B0502040204020203" pitchFamily="18" charset="0"/>
                      </a:rPr>
                      <m:t>G</m:t>
                    </m:r>
                    <m:r>
                      <a:rPr lang="en-US" sz="2400" b="0" i="1" kern="100" smtClean="0">
                        <a:latin typeface="Cambria Math" panose="02040503050406030204" pitchFamily="18" charset="0"/>
                        <a:ea typeface="Noto Sans CJK SC Regular"/>
                        <a:cs typeface="Mangal" panose="020B0502040204020203" pitchFamily="18" charset="0"/>
                      </a:rPr>
                      <m:t>𝑖</m:t>
                    </m:r>
                    <m:r>
                      <a:rPr lang="en-US" sz="2400" b="0" i="1" kern="100" smtClean="0">
                        <a:latin typeface="Cambria Math" panose="02040503050406030204" pitchFamily="18" charset="0"/>
                        <a:ea typeface="Noto Sans CJK SC Regular"/>
                        <a:cs typeface="Mangal" panose="020B0502040204020203" pitchFamily="18" charset="0"/>
                      </a:rPr>
                      <m:t>á </m:t>
                    </m:r>
                    <m:r>
                      <a:rPr lang="en-US" sz="2400" b="0" i="1" kern="100" smtClean="0">
                        <a:latin typeface="Cambria Math" panose="02040503050406030204" pitchFamily="18" charset="0"/>
                        <a:ea typeface="Noto Sans CJK SC Regular"/>
                        <a:cs typeface="Mangal" panose="020B0502040204020203" pitchFamily="18" charset="0"/>
                      </a:rPr>
                      <m:t>𝑡𝑟</m:t>
                    </m:r>
                    <m:r>
                      <a:rPr lang="en-US" sz="2400" b="0" i="1" kern="100" smtClean="0">
                        <a:latin typeface="Cambria Math" panose="02040503050406030204" pitchFamily="18" charset="0"/>
                        <a:ea typeface="Noto Sans CJK SC Regular"/>
                        <a:cs typeface="Mangal" panose="020B0502040204020203" pitchFamily="18" charset="0"/>
                      </a:rPr>
                      <m:t>ị=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400" i="1" kern="100">
                            <a:latin typeface="Cambria Math" panose="02040503050406030204" pitchFamily="18" charset="0"/>
                            <a:ea typeface="Noto Sans CJK SC Regular"/>
                            <a:cs typeface="Mangal" panose="020B0502040204020203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</m:ctrlPr>
                          </m:dPr>
                          <m:e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𝑝𝑖𝑥𝑒𝑙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 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𝑣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ù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𝑛𝑔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 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𝑡𝑟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ắ</m:t>
                            </m:r>
                            <m:r>
                              <a:rPr lang="vi-VN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  <m:t>𝑛𝑔</m:t>
                            </m:r>
                          </m:e>
                        </m:d>
                        <m:r>
                          <a:rPr lang="vi-VN" sz="2400" i="1" kern="100">
                            <a:latin typeface="Cambria Math" panose="02040503050406030204" pitchFamily="18" charset="0"/>
                            <a:ea typeface="Noto Sans CJK SC Regular"/>
                            <a:cs typeface="Mangal" panose="020B0502040204020203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Noto Sans CJK SC Regular"/>
                                <a:cs typeface="Mangal" panose="020B0502040204020203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𝑝𝑖𝑥𝑒𝑙</m:t>
                                </m:r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 </m:t>
                                </m:r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𝑣</m:t>
                                </m:r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ù</m:t>
                                </m:r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𝑛𝑔</m:t>
                                </m:r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 đ</m:t>
                                </m:r>
                                <m:r>
                                  <a:rPr lang="vi-VN" sz="2400" i="1" kern="100">
                                    <a:latin typeface="Cambria Math" panose="02040503050406030204" pitchFamily="18" charset="0"/>
                                    <a:ea typeface="Noto Sans CJK SC Regular"/>
                                    <a:cs typeface="Mangal" panose="020B0502040204020203" pitchFamily="18" charset="0"/>
                                  </a:rPr>
                                  <m:t>𝑒𝑛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vi-VN" sz="2400" kern="100" dirty="0">
                    <a:latin typeface="Liberation Serif"/>
                    <a:ea typeface="Noto Sans CJK SC Regular"/>
                    <a:cs typeface="Mangal" panose="020B0502040204020203" pitchFamily="18" charset="0"/>
                  </a:rPr>
                  <a:t> </a:t>
                </a:r>
                <a:endParaRPr lang="en-US" sz="2400" kern="100" dirty="0">
                  <a:effectLst/>
                  <a:latin typeface="Liberation Serif"/>
                  <a:ea typeface="Noto Sans CJK SC Regular"/>
                  <a:cs typeface="Mangal" panose="020B0502040204020203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6C28FE-D48B-4DEE-9EED-7BC85350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6" y="5432552"/>
                <a:ext cx="5916964" cy="830997"/>
              </a:xfrm>
              <a:prstGeom prst="rect">
                <a:avLst/>
              </a:prstGeom>
              <a:blipFill>
                <a:blip r:embed="rId3"/>
                <a:stretch>
                  <a:fillRect l="-7930" t="-28676" b="-10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385878-CB92-4CD5-876B-59240B0E2A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84" y="1348163"/>
            <a:ext cx="4203036" cy="3273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EE5A1BD-DCC1-421D-85E8-F28E0ABC7B98}"/>
                  </a:ext>
                </a:extLst>
              </p:cNvPr>
              <p:cNvSpPr/>
              <p:nvPr/>
            </p:nvSpPr>
            <p:spPr>
              <a:xfrm>
                <a:off x="6616505" y="5203227"/>
                <a:ext cx="5396459" cy="128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>
                                  <a:latin typeface="Cambria Math" panose="02040503050406030204" pitchFamily="18" charset="0"/>
                                </a:rPr>
                                <m:t>­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kern="100" dirty="0">
                  <a:effectLst/>
                  <a:latin typeface="Liberation Serif"/>
                  <a:ea typeface="Noto Sans CJK SC Regular"/>
                  <a:cs typeface="Mangal" panose="020B0502040204020203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E5A1BD-DCC1-421D-85E8-F28E0ABC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05" y="5203227"/>
                <a:ext cx="5396459" cy="1289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0E810D-BF32-4FC2-A18B-1C2A289B7338}"/>
              </a:ext>
            </a:extLst>
          </p:cNvPr>
          <p:cNvSpPr txBox="1"/>
          <p:nvPr/>
        </p:nvSpPr>
        <p:spPr>
          <a:xfrm>
            <a:off x="8251030" y="4639031"/>
            <a:ext cx="201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C629DD-19AA-4C57-85F7-0716E38250F4}"/>
              </a:ext>
            </a:extLst>
          </p:cNvPr>
          <p:cNvSpPr txBox="1"/>
          <p:nvPr/>
        </p:nvSpPr>
        <p:spPr>
          <a:xfrm>
            <a:off x="1329983" y="4818848"/>
            <a:ext cx="250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Haar</a:t>
            </a:r>
            <a:r>
              <a:rPr lang="en-US" sz="2400" dirty="0"/>
              <a:t>-like features</a:t>
            </a:r>
          </a:p>
        </p:txBody>
      </p:sp>
    </p:spTree>
    <p:extLst>
      <p:ext uri="{BB962C8B-B14F-4D97-AF65-F5344CB8AC3E}">
        <p14:creationId xmlns:p14="http://schemas.microsoft.com/office/powerpoint/2010/main" val="586924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645E0-19E2-4DA6-9290-C491F49C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Autofit/>
          </a:bodyPr>
          <a:lstStyle/>
          <a:p>
            <a:r>
              <a:rPr lang="en-US" b="1"/>
              <a:t>2.2.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- </a:t>
            </a:r>
            <a:r>
              <a:rPr lang="en-US" b="1" dirty="0" err="1"/>
              <a:t>AdaBoost</a:t>
            </a:r>
            <a:r>
              <a:rPr lang="en-US" b="1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975593A-FDF5-406C-BE2C-42DCBC7A8F6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551581" y="1608120"/>
          <a:ext cx="4860235" cy="289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9F676CA-3AEB-409C-AC8B-D1BA7A5C426E}"/>
              </a:ext>
            </a:extLst>
          </p:cNvPr>
          <p:cNvSpPr/>
          <p:nvPr/>
        </p:nvSpPr>
        <p:spPr>
          <a:xfrm>
            <a:off x="424070" y="2690191"/>
            <a:ext cx="1709529" cy="102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face </a:t>
            </a:r>
            <a:r>
              <a:rPr lang="en-US" sz="2400" dirty="0" err="1"/>
              <a:t>và</a:t>
            </a:r>
            <a:r>
              <a:rPr lang="en-US" sz="2400" dirty="0"/>
              <a:t> non-face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D142AF4-1CAE-44F7-AACF-515B2DF47816}"/>
              </a:ext>
            </a:extLst>
          </p:cNvPr>
          <p:cNvSpPr/>
          <p:nvPr/>
        </p:nvSpPr>
        <p:spPr>
          <a:xfrm>
            <a:off x="2372138" y="2690191"/>
            <a:ext cx="1311965" cy="102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endParaRPr lang="en-US" sz="2000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xmlns="" id="{0D4E617F-FD8F-4CBB-B1F2-5B13C232CDF2}"/>
              </a:ext>
            </a:extLst>
          </p:cNvPr>
          <p:cNvSpPr/>
          <p:nvPr/>
        </p:nvSpPr>
        <p:spPr>
          <a:xfrm rot="5400000" flipH="1">
            <a:off x="6674772" y="1449458"/>
            <a:ext cx="3474088" cy="321696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Lặp</a:t>
            </a: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 err="1">
                <a:solidFill>
                  <a:schemeClr val="accent5"/>
                </a:solidFill>
              </a:rPr>
              <a:t>lại</a:t>
            </a:r>
            <a:r>
              <a:rPr lang="en-US" sz="3200" dirty="0">
                <a:solidFill>
                  <a:schemeClr val="accent5"/>
                </a:solidFill>
              </a:rPr>
              <a:t> T </a:t>
            </a:r>
            <a:r>
              <a:rPr lang="en-US" sz="3200" dirty="0" err="1">
                <a:solidFill>
                  <a:schemeClr val="accent5"/>
                </a:solidFill>
              </a:rPr>
              <a:t>lần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xmlns="" id="{761F3075-AE50-4C12-8070-EAB6B56D1DC7}"/>
              </a:ext>
            </a:extLst>
          </p:cNvPr>
          <p:cNvSpPr/>
          <p:nvPr/>
        </p:nvSpPr>
        <p:spPr>
          <a:xfrm rot="5400000">
            <a:off x="10102298" y="3366234"/>
            <a:ext cx="1810578" cy="1046921"/>
          </a:xfrm>
          <a:prstGeom prst="bentArrow">
            <a:avLst>
              <a:gd name="adj1" fmla="val 25000"/>
              <a:gd name="adj2" fmla="val 193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401EE7-1B4A-4B2D-B755-FEA7CF45AC06}"/>
              </a:ext>
            </a:extLst>
          </p:cNvPr>
          <p:cNvSpPr txBox="1"/>
          <p:nvPr/>
        </p:nvSpPr>
        <p:spPr>
          <a:xfrm>
            <a:off x="10383078" y="3200399"/>
            <a:ext cx="1046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 </a:t>
            </a:r>
            <a:r>
              <a:rPr lang="en-US" sz="2400" dirty="0" err="1">
                <a:solidFill>
                  <a:schemeClr val="accent5"/>
                </a:solidFill>
              </a:rPr>
              <a:t>bộ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phân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loại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yếu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1B9778A-99CA-497F-A2BC-6BD569F4D56C}"/>
              </a:ext>
            </a:extLst>
          </p:cNvPr>
          <p:cNvSpPr/>
          <p:nvPr/>
        </p:nvSpPr>
        <p:spPr>
          <a:xfrm>
            <a:off x="9854649" y="5035901"/>
            <a:ext cx="1842055" cy="117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5740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12" grpId="0" animBg="1"/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98F2D-BD15-4D6E-87A7-B5648F6F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2" y="371575"/>
            <a:ext cx="10515600" cy="681797"/>
          </a:xfrm>
        </p:spPr>
        <p:txBody>
          <a:bodyPr>
            <a:noAutofit/>
          </a:bodyPr>
          <a:lstStyle/>
          <a:p>
            <a:r>
              <a:rPr lang="en-US" b="1"/>
              <a:t>2.3</a:t>
            </a:r>
            <a:r>
              <a:rPr lang="en-US" b="1" dirty="0"/>
              <a:t>.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tầng</a:t>
            </a:r>
            <a:r>
              <a:rPr lang="en-US" b="1" dirty="0"/>
              <a:t> (cascade)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C00262-BAEF-44B8-BC61-E6567CD12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7225" y="4536306"/>
            <a:ext cx="8139446" cy="1778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EFBA75-1034-4DCD-8BDC-FE219FB9C08F}"/>
              </a:ext>
            </a:extLst>
          </p:cNvPr>
          <p:cNvSpPr txBox="1"/>
          <p:nvPr/>
        </p:nvSpPr>
        <p:spPr>
          <a:xfrm>
            <a:off x="612912" y="1086679"/>
            <a:ext cx="11353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vi-VN" sz="2400" dirty="0" err="1"/>
              <a:t>ớm</a:t>
            </a:r>
            <a:r>
              <a:rPr lang="vi-VN" sz="2400" dirty="0"/>
              <a:t> </a:t>
            </a:r>
            <a:r>
              <a:rPr lang="vi-VN" sz="2400" dirty="0" err="1"/>
              <a:t>bỏ</a:t>
            </a:r>
            <a:r>
              <a:rPr lang="vi-VN" sz="2400" dirty="0"/>
              <a:t> qua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 không </a:t>
            </a:r>
            <a:r>
              <a:rPr lang="vi-VN" sz="2400" dirty="0" err="1"/>
              <a:t>chứa</a:t>
            </a:r>
            <a:r>
              <a:rPr lang="vi-VN" sz="2400" dirty="0"/>
              <a:t> khuôn </a:t>
            </a:r>
            <a:r>
              <a:rPr lang="vi-VN" sz="2400" dirty="0" err="1"/>
              <a:t>mặt</a:t>
            </a:r>
            <a:r>
              <a:rPr lang="vi-VN" sz="2400" dirty="0"/>
              <a:t> ở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tầng</a:t>
            </a:r>
            <a:r>
              <a:rPr lang="vi-VN" sz="2400" dirty="0"/>
              <a:t> (</a:t>
            </a:r>
            <a:r>
              <a:rPr lang="vi-VN" sz="2400" dirty="0" err="1"/>
              <a:t>stage</a:t>
            </a:r>
            <a:r>
              <a:rPr lang="vi-VN" sz="2400" dirty="0"/>
              <a:t>) </a:t>
            </a:r>
            <a:r>
              <a:rPr lang="vi-VN" sz="2400" dirty="0" err="1"/>
              <a:t>đầu</a:t>
            </a:r>
            <a:r>
              <a:rPr lang="vi-VN" sz="2400" dirty="0"/>
              <a:t> tiên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en-US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là</a:t>
            </a:r>
            <a:r>
              <a:rPr lang="vi-VN" sz="2400" dirty="0"/>
              <a:t> khuôn </a:t>
            </a:r>
            <a:r>
              <a:rPr lang="vi-VN" sz="2400" dirty="0" err="1"/>
              <a:t>mặt</a:t>
            </a:r>
            <a:r>
              <a:rPr lang="vi-VN" sz="2400" dirty="0"/>
              <a:t>.</a:t>
            </a:r>
            <a:endParaRPr lang="en-US" sz="2400" dirty="0"/>
          </a:p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minimum detection rate (d) </a:t>
            </a:r>
            <a:r>
              <a:rPr lang="en-US" sz="2400" dirty="0" err="1"/>
              <a:t>và</a:t>
            </a:r>
            <a:r>
              <a:rPr lang="en-US" sz="2400" dirty="0"/>
              <a:t> maximum false positive rate (f)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stage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AdaBoost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features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ỡng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d </a:t>
            </a:r>
            <a:r>
              <a:rPr lang="en-US" sz="2400" dirty="0" err="1"/>
              <a:t>và</a:t>
            </a:r>
            <a:r>
              <a:rPr lang="en-US" sz="2400" dirty="0"/>
              <a:t>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ở stage </a:t>
            </a:r>
            <a:r>
              <a:rPr lang="en-US" sz="2400" dirty="0" err="1"/>
              <a:t>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negative </a:t>
            </a:r>
            <a:r>
              <a:rPr lang="en-US" sz="2400" dirty="0" err="1"/>
              <a:t>cho</a:t>
            </a:r>
            <a:r>
              <a:rPr lang="en-US" sz="2400" dirty="0"/>
              <a:t> stage </a:t>
            </a:r>
            <a:r>
              <a:rPr lang="en-US" sz="2400" dirty="0" err="1"/>
              <a:t>sau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097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Eigen 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Hệ thống phát hiện và nhận dạng khuôn mặt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50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714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Liberation Serif</vt:lpstr>
      <vt:lpstr>Mangal</vt:lpstr>
      <vt:lpstr>Noto Sans CJK SC Regular</vt:lpstr>
      <vt:lpstr>Office Theme</vt:lpstr>
      <vt:lpstr>Hệ thống phát hiện và nhận dạng mặt người</vt:lpstr>
      <vt:lpstr>Nội dung</vt:lpstr>
      <vt:lpstr>1. Giới thiệu bài toán</vt:lpstr>
      <vt:lpstr>Giới thiệu</vt:lpstr>
      <vt:lpstr>2. Thuật toán Viola&amp;Jones</vt:lpstr>
      <vt:lpstr>2.1. Features</vt:lpstr>
      <vt:lpstr>2.2. Học hàm phân loại - AdaBoost </vt:lpstr>
      <vt:lpstr>2.3. Mô hình phân tầng (cascade)</vt:lpstr>
      <vt:lpstr>3. Eigen Face</vt:lpstr>
      <vt:lpstr>3.1 Ý tưởng thuật toán.</vt:lpstr>
      <vt:lpstr>3.2 Các bước thực hiện</vt:lpstr>
      <vt:lpstr>4. Fisher Face</vt:lpstr>
      <vt:lpstr>4.1 Ý tưởng thuật toán.</vt:lpstr>
      <vt:lpstr>4.2 Các bước thực hiện</vt:lpstr>
      <vt:lpstr>4.2 Các bước thực hiện (tiếp)</vt:lpstr>
      <vt:lpstr>4.2 Các bước thực hiện (tiếp)</vt:lpstr>
      <vt:lpstr>4.2 Các bước thực hiện (tiếp)</vt:lpstr>
      <vt:lpstr>5. Kết quả</vt:lpstr>
      <vt:lpstr>5.1 Thuật toán Viola&amp;Jones</vt:lpstr>
      <vt:lpstr>5.2 Eigen Face</vt:lpstr>
      <vt:lpstr>5.3 Fisher Face</vt:lpstr>
      <vt:lpstr>Cảm ơn cô và các bạn đã lắng nghe!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phát hiện và nhận dạng mặt người</dc:title>
  <dc:creator>Windows User</dc:creator>
  <cp:lastModifiedBy>Windows User</cp:lastModifiedBy>
  <cp:revision>10</cp:revision>
  <dcterms:created xsi:type="dcterms:W3CDTF">2017-12-27T14:20:35Z</dcterms:created>
  <dcterms:modified xsi:type="dcterms:W3CDTF">2017-12-27T15:34:14Z</dcterms:modified>
</cp:coreProperties>
</file>