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4348" r:id="rId5"/>
  </p:sldMasterIdLst>
  <p:notesMasterIdLst>
    <p:notesMasterId r:id="rId23"/>
  </p:notesMasterIdLst>
  <p:handoutMasterIdLst>
    <p:handoutMasterId r:id="rId24"/>
  </p:handoutMasterIdLst>
  <p:sldIdLst>
    <p:sldId id="275" r:id="rId6"/>
    <p:sldId id="274" r:id="rId7"/>
    <p:sldId id="273" r:id="rId8"/>
    <p:sldId id="304" r:id="rId9"/>
    <p:sldId id="306" r:id="rId10"/>
    <p:sldId id="305" r:id="rId11"/>
    <p:sldId id="307" r:id="rId12"/>
    <p:sldId id="308" r:id="rId13"/>
    <p:sldId id="310" r:id="rId14"/>
    <p:sldId id="309" r:id="rId15"/>
    <p:sldId id="311" r:id="rId16"/>
    <p:sldId id="312" r:id="rId17"/>
    <p:sldId id="313" r:id="rId18"/>
    <p:sldId id="314" r:id="rId19"/>
    <p:sldId id="315" r:id="rId20"/>
    <p:sldId id="291" r:id="rId21"/>
    <p:sldId id="316" r:id="rId2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51176-A931-464F-802C-20E1D8F1A43D}" v="146" dt="2022-10-06T01:14:28.733"/>
    <p1510:client id="{07EA434A-0285-43C7-8167-3EE07CA2F38C}" v="24" dt="2022-07-02T22:27:10.671"/>
    <p1510:client id="{22B5DE70-F152-42D0-AE88-D6E111E5C9D3}" v="372" dt="2022-06-07T12:08:33.743"/>
    <p1510:client id="{3F796E4C-40BF-4AFC-9164-D3D6C3DECE2A}" v="106" dt="2022-06-28T02:30:54.327"/>
    <p1510:client id="{527118A8-89DA-442C-B303-32272192189F}" v="3158" dt="2022-06-21T04:23:10.271"/>
    <p1510:client id="{5F758C85-BB57-4453-B1B2-14C8B63C1CC6}" v="1921" dt="2022-06-23T01:44:36.040"/>
    <p1510:client id="{7083BBAF-9FB5-4665-BA37-772BAFA832A9}" v="1813" dt="2022-08-29T20:51:56.346"/>
    <p1510:client id="{80BD7314-F2C3-410F-826F-5E0894D57460}" v="221" dt="2022-06-19T00:09:33.537"/>
    <p1510:client id="{8CEEB706-65C0-4B15-85F2-03802DE0F830}" v="916" dt="2022-06-22T16:41:01.167"/>
    <p1510:client id="{8F94CE93-AF0D-42F5-A87D-143D481B911D}" v="24" dt="2022-06-21T23:10:19.116"/>
    <p1510:client id="{9E1EBB5D-C61A-4532-AA3B-350C2C816771}" v="256" dt="2022-10-12T14:21:19.724"/>
    <p1510:client id="{BB9356C4-FBFB-4CF5-AB73-D695BCF48139}" v="126" dt="2022-06-21T22:01:31.809"/>
    <p1510:client id="{D56619A0-6939-4E5D-9657-ECE8AE89EF94}" v="846" dt="2022-06-29T01:33:32.494"/>
    <p1510:client id="{DAAD1254-D07C-4CE5-8A5F-ADF0CA1557A3}" v="23" dt="2022-06-27T13:31:33.741"/>
    <p1510:client id="{DD64AF15-B7F8-42AA-8191-7E85617F5402}" v="1924" dt="2022-06-15T00:51:33.454"/>
    <p1510:client id="{E287CBD4-3CE2-4756-BAC4-19984EF08B3E}" v="149" dt="2022-06-29T22:31:37.132"/>
    <p1510:client id="{E3479445-EF3B-439E-BCE2-1F43257F0254}" v="7" dt="2022-07-09T16:32:23.259"/>
    <p1510:client id="{F7ACF3B4-61F4-4592-9CDB-28551F749E5B}" v="73" dt="2022-06-27T02:38:57.179"/>
    <p1510:client id="{F9A11775-E74C-435A-BEF9-F8AB1D8C208F}" v="9" dt="2022-06-30T21:38:3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2E506-7C5E-4D25-9C6F-B6B6C0090F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30E85F3-6306-4EBA-9696-C79A5D961E0E}">
      <dgm:prSet phldr="0"/>
      <dgm:spPr/>
      <dgm:t>
        <a:bodyPr/>
        <a:lstStyle/>
        <a:p>
          <a:pPr rtl="0"/>
          <a:r>
            <a:rPr lang="pt-BR" b="0" dirty="0">
              <a:latin typeface="Georgia"/>
              <a:cs typeface="Calibri"/>
            </a:rPr>
            <a:t>Introdução</a:t>
          </a:r>
        </a:p>
      </dgm:t>
    </dgm:pt>
    <dgm:pt modelId="{5E1CF8FD-DDFE-4652-ADC6-4FC85C5D7B60}" type="parTrans" cxnId="{C1DDE56D-2D49-40B1-9D9D-067F468AEABC}">
      <dgm:prSet/>
      <dgm:spPr/>
    </dgm:pt>
    <dgm:pt modelId="{70A293F3-7B32-4B84-8CB4-4BDB5FC6680F}" type="sibTrans" cxnId="{C1DDE56D-2D49-40B1-9D9D-067F468AEABC}">
      <dgm:prSet/>
      <dgm:spPr/>
    </dgm:pt>
    <dgm:pt modelId="{7E24A74F-D6BB-4AB0-ACAE-8EAC14FBDF46}">
      <dgm:prSet phldr="0"/>
      <dgm:spPr/>
      <dgm:t>
        <a:bodyPr/>
        <a:lstStyle/>
        <a:p>
          <a:r>
            <a:rPr lang="pt-BR" b="0" dirty="0">
              <a:solidFill>
                <a:schemeClr val="tx2"/>
              </a:solidFill>
              <a:latin typeface="Georgia"/>
              <a:cs typeface="Calibri"/>
            </a:rPr>
            <a:t>EEG</a:t>
          </a:r>
        </a:p>
      </dgm:t>
    </dgm:pt>
    <dgm:pt modelId="{0E1A2C66-5225-4D5B-BF4E-D26B1F0D271E}" type="parTrans" cxnId="{411B36E7-B762-4258-8926-B221DAFACB85}">
      <dgm:prSet/>
      <dgm:spPr/>
    </dgm:pt>
    <dgm:pt modelId="{7C88C0E1-4716-45D8-98F8-BED51CAED5FD}" type="sibTrans" cxnId="{411B36E7-B762-4258-8926-B221DAFACB85}">
      <dgm:prSet/>
      <dgm:spPr/>
    </dgm:pt>
    <dgm:pt modelId="{AF6D74E6-F16F-4D02-8C7B-D5D6A3EA5F0C}">
      <dgm:prSet phldr="0"/>
      <dgm:spPr/>
      <dgm:t>
        <a:bodyPr/>
        <a:lstStyle/>
        <a:p>
          <a:r>
            <a:rPr lang="pt-BR" dirty="0">
              <a:latin typeface="Georgia"/>
              <a:cs typeface="Calibri"/>
            </a:rPr>
            <a:t>Metodologia</a:t>
          </a:r>
        </a:p>
      </dgm:t>
    </dgm:pt>
    <dgm:pt modelId="{ECE0C3FD-7D24-4B86-9FF0-FE15D7544BA0}" type="parTrans" cxnId="{B50715A6-CE0C-4A8E-B17E-252FB8751FA9}">
      <dgm:prSet/>
      <dgm:spPr/>
    </dgm:pt>
    <dgm:pt modelId="{69A866D9-884E-4CD3-B8E5-1EB08335853B}" type="sibTrans" cxnId="{B50715A6-CE0C-4A8E-B17E-252FB8751FA9}">
      <dgm:prSet/>
      <dgm:spPr/>
    </dgm:pt>
    <dgm:pt modelId="{F414B466-899C-4C69-B899-7D488AE44C27}">
      <dgm:prSet phldr="0"/>
      <dgm:spPr/>
      <dgm:t>
        <a:bodyPr/>
        <a:lstStyle/>
        <a:p>
          <a:pPr rtl="0"/>
          <a:r>
            <a:rPr lang="pt-BR" dirty="0">
              <a:latin typeface="Georgia"/>
              <a:cs typeface="Calibri"/>
            </a:rPr>
            <a:t>Objetivos</a:t>
          </a:r>
        </a:p>
      </dgm:t>
    </dgm:pt>
    <dgm:pt modelId="{47578606-DB9D-4F18-A004-19B117E00E96}" type="parTrans" cxnId="{562EF447-D768-43C2-872E-23822B396B57}">
      <dgm:prSet/>
      <dgm:spPr/>
    </dgm:pt>
    <dgm:pt modelId="{9189982E-9243-4F30-8419-2DE6442B3AB8}" type="sibTrans" cxnId="{562EF447-D768-43C2-872E-23822B396B57}">
      <dgm:prSet/>
      <dgm:spPr/>
    </dgm:pt>
    <dgm:pt modelId="{2EAB6CFD-B19A-4ACA-9AA1-BF9DDB89D0AE}">
      <dgm:prSet phldr="0"/>
      <dgm:spPr/>
      <dgm:t>
        <a:bodyPr/>
        <a:lstStyle/>
        <a:p>
          <a:pPr rtl="0"/>
          <a:r>
            <a:rPr lang="pt-BR" b="0" dirty="0">
              <a:latin typeface="Georgia"/>
              <a:cs typeface="Arial"/>
            </a:rPr>
            <a:t>Conclusões</a:t>
          </a:r>
        </a:p>
      </dgm:t>
    </dgm:pt>
    <dgm:pt modelId="{863B2A59-FD34-4587-9698-C75B9C51FF51}" type="parTrans" cxnId="{875AFE09-0FCF-49E2-B258-9416C968A485}">
      <dgm:prSet/>
      <dgm:spPr/>
    </dgm:pt>
    <dgm:pt modelId="{DD3449DF-C432-414D-8B60-98D32CDD7592}" type="sibTrans" cxnId="{875AFE09-0FCF-49E2-B258-9416C968A485}">
      <dgm:prSet/>
      <dgm:spPr/>
    </dgm:pt>
    <dgm:pt modelId="{822F1EE6-A105-44A9-8B74-E9C03B7E8B1F}">
      <dgm:prSet phldr="0"/>
      <dgm:spPr/>
      <dgm:t>
        <a:bodyPr/>
        <a:lstStyle/>
        <a:p>
          <a:r>
            <a:rPr lang="pt-BR" b="0" dirty="0">
              <a:latin typeface="Georgia"/>
              <a:cs typeface="Arial"/>
            </a:rPr>
            <a:t>Referências</a:t>
          </a:r>
        </a:p>
      </dgm:t>
    </dgm:pt>
    <dgm:pt modelId="{0A8A5D8B-E29A-4F5B-AFDF-CA099DBBB70D}" type="parTrans" cxnId="{AFC0B596-B64D-499A-AF56-6A1B5E9380A4}">
      <dgm:prSet/>
      <dgm:spPr/>
    </dgm:pt>
    <dgm:pt modelId="{66D1F380-3289-46CE-8199-AB8B94E6602C}" type="sibTrans" cxnId="{AFC0B596-B64D-499A-AF56-6A1B5E9380A4}">
      <dgm:prSet/>
      <dgm:spPr/>
    </dgm:pt>
    <dgm:pt modelId="{2C9FCA2F-F67D-48C2-9D89-2287700EF0B1}">
      <dgm:prSet phldr="0"/>
      <dgm:spPr/>
      <dgm:t>
        <a:bodyPr/>
        <a:lstStyle/>
        <a:p>
          <a:pPr rtl="0"/>
          <a:r>
            <a:rPr lang="pt-BR" b="0" dirty="0">
              <a:latin typeface="Georgia"/>
              <a:cs typeface="Arial"/>
            </a:rPr>
            <a:t>Considerações</a:t>
          </a:r>
        </a:p>
      </dgm:t>
    </dgm:pt>
    <dgm:pt modelId="{84DAE663-1412-4507-B0A4-B3FA2040EDF0}" type="parTrans" cxnId="{00F1A4F0-98E8-4EB3-A86A-927027059181}">
      <dgm:prSet/>
      <dgm:spPr/>
    </dgm:pt>
    <dgm:pt modelId="{411962E7-7F0F-43DF-9D0A-858C5889BD4F}" type="sibTrans" cxnId="{00F1A4F0-98E8-4EB3-A86A-927027059181}">
      <dgm:prSet/>
      <dgm:spPr/>
    </dgm:pt>
    <dgm:pt modelId="{DFA2B18A-6541-480A-9B27-AF4E1CC85C16}">
      <dgm:prSet phldr="0"/>
      <dgm:spPr/>
      <dgm:t>
        <a:bodyPr/>
        <a:lstStyle/>
        <a:p>
          <a:pPr rtl="0"/>
          <a:r>
            <a:rPr lang="pt-BR" dirty="0">
              <a:latin typeface="Georgia"/>
              <a:cs typeface="Arial"/>
            </a:rPr>
            <a:t>Resultados</a:t>
          </a:r>
          <a:endParaRPr lang="pt-BR" dirty="0">
            <a:latin typeface="Calibri Light" panose="020F0302020204030204"/>
            <a:cs typeface="Calibri Light" panose="020F0302020204030204"/>
          </a:endParaRPr>
        </a:p>
      </dgm:t>
    </dgm:pt>
    <dgm:pt modelId="{D3CD5888-3BF4-4E7C-8372-BC94AFEBA795}" type="parTrans" cxnId="{5F630A60-FFB8-45DA-88D4-3AA6BD193A1E}">
      <dgm:prSet/>
      <dgm:spPr/>
    </dgm:pt>
    <dgm:pt modelId="{7D192E9E-EE11-429C-A1CD-06C789FFE1A5}" type="sibTrans" cxnId="{5F630A60-FFB8-45DA-88D4-3AA6BD193A1E}">
      <dgm:prSet/>
      <dgm:spPr/>
    </dgm:pt>
    <dgm:pt modelId="{83B646DA-F3C7-4E4B-AD15-E9F94AC5083E}">
      <dgm:prSet phldr="0"/>
      <dgm:spPr/>
      <dgm:t>
        <a:bodyPr/>
        <a:lstStyle/>
        <a:p>
          <a:r>
            <a:rPr lang="pt-BR" b="0" dirty="0">
              <a:latin typeface="Georgia"/>
              <a:cs typeface="Arial"/>
            </a:rPr>
            <a:t>Contato</a:t>
          </a:r>
        </a:p>
      </dgm:t>
    </dgm:pt>
    <dgm:pt modelId="{DB807623-AB91-4387-B5D9-69707D8F7B38}" type="parTrans" cxnId="{FC126A88-A643-44BD-A413-61168A02DD78}">
      <dgm:prSet/>
      <dgm:spPr/>
    </dgm:pt>
    <dgm:pt modelId="{BFD355BF-9FBF-4ED9-91F4-2FF639FDDA01}" type="sibTrans" cxnId="{FC126A88-A643-44BD-A413-61168A02DD78}">
      <dgm:prSet/>
      <dgm:spPr/>
    </dgm:pt>
    <dgm:pt modelId="{82CA0217-177E-471E-B8D3-B4FF50902BFA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Análise espectral</a:t>
          </a:r>
        </a:p>
      </dgm:t>
    </dgm:pt>
    <dgm:pt modelId="{FD8BDC53-F44F-4E8A-B683-B6E8EB397CB8}" type="parTrans" cxnId="{D7C6194F-9983-46AB-B0DF-60CE61170FD3}">
      <dgm:prSet/>
      <dgm:spPr/>
    </dgm:pt>
    <dgm:pt modelId="{54CE0716-0453-403A-A4F3-E7E24F247350}" type="sibTrans" cxnId="{D7C6194F-9983-46AB-B0DF-60CE61170FD3}">
      <dgm:prSet/>
      <dgm:spPr/>
    </dgm:pt>
    <dgm:pt modelId="{C92E8B3F-EFA8-48FF-A769-2D81F3F2966E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Regressão Logística Funcional</a:t>
          </a:r>
        </a:p>
      </dgm:t>
    </dgm:pt>
    <dgm:pt modelId="{A056D55B-87AF-4FC5-9F2A-ECDFCB02CD70}" type="parTrans" cxnId="{B77B9CC8-D568-4721-8904-0330E45075E3}">
      <dgm:prSet/>
      <dgm:spPr/>
    </dgm:pt>
    <dgm:pt modelId="{26F9BBD9-6460-4C9A-B613-238B54719AB4}" type="sibTrans" cxnId="{B77B9CC8-D568-4721-8904-0330E45075E3}">
      <dgm:prSet/>
      <dgm:spPr/>
    </dgm:pt>
    <dgm:pt modelId="{22F72469-1083-4BFF-B63D-6C1D66CDB123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Avaliação dos modelos</a:t>
          </a:r>
        </a:p>
      </dgm:t>
    </dgm:pt>
    <dgm:pt modelId="{BF987099-6ADF-4C74-8B39-2BC792B48C8A}" type="parTrans" cxnId="{F63055FC-5C89-4BA6-B462-E44897871833}">
      <dgm:prSet/>
      <dgm:spPr/>
    </dgm:pt>
    <dgm:pt modelId="{699A9F6A-457C-4FA5-9F9D-71106CD124FF}" type="sibTrans" cxnId="{F63055FC-5C89-4BA6-B462-E44897871833}">
      <dgm:prSet/>
      <dgm:spPr/>
    </dgm:pt>
    <dgm:pt modelId="{64E2CB04-0C50-4B35-8553-7697E3E47DEC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Conjunto de dados</a:t>
          </a:r>
        </a:p>
      </dgm:t>
    </dgm:pt>
    <dgm:pt modelId="{2299391B-6DA1-4BAD-B301-148CA3E2CC5F}" type="parTrans" cxnId="{BF4342A2-71EA-40B3-B58A-98E105EF4EA1}">
      <dgm:prSet/>
      <dgm:spPr/>
    </dgm:pt>
    <dgm:pt modelId="{11690DA9-E427-47BB-9785-A7E1D71CB1A9}" type="sibTrans" cxnId="{BF4342A2-71EA-40B3-B58A-98E105EF4EA1}">
      <dgm:prSet/>
      <dgm:spPr/>
    </dgm:pt>
    <dgm:pt modelId="{EAB2A8C9-855C-4694-AA39-A2B28D4AC362}">
      <dgm:prSet phldr="0"/>
      <dgm:spPr/>
      <dgm:t>
        <a:bodyPr/>
        <a:lstStyle/>
        <a:p>
          <a:r>
            <a:rPr lang="pt-BR" dirty="0">
              <a:solidFill>
                <a:schemeClr val="tx2"/>
              </a:solidFill>
              <a:latin typeface="Georgia"/>
              <a:cs typeface="Calibri"/>
            </a:rPr>
            <a:t>Estratégias</a:t>
          </a:r>
        </a:p>
      </dgm:t>
    </dgm:pt>
    <dgm:pt modelId="{1A733C75-743C-4BA1-B866-D6CE9EEB99D7}" type="parTrans" cxnId="{14EFC868-E62F-4D47-A59D-6566BDAADBE4}">
      <dgm:prSet/>
      <dgm:spPr/>
    </dgm:pt>
    <dgm:pt modelId="{491659DF-BB19-4667-80E0-A41B09160FEF}" type="sibTrans" cxnId="{14EFC868-E62F-4D47-A59D-6566BDAADBE4}">
      <dgm:prSet/>
      <dgm:spPr/>
    </dgm:pt>
    <dgm:pt modelId="{6BF28D6D-3E46-455F-B693-B0B9BD8B5073}">
      <dgm:prSet phldr="0"/>
      <dgm:spPr/>
      <dgm:t>
        <a:bodyPr/>
        <a:lstStyle/>
        <a:p>
          <a:pPr rtl="0"/>
          <a:r>
            <a:rPr lang="pt-BR" dirty="0">
              <a:solidFill>
                <a:schemeClr val="tx2"/>
              </a:solidFill>
            </a:rPr>
            <a:t>Análise de dados </a:t>
          </a:r>
          <a:r>
            <a:rPr lang="pt-BR" dirty="0">
              <a:solidFill>
                <a:schemeClr val="tx2"/>
              </a:solidFill>
              <a:latin typeface="Calibri Light" panose="020F0302020204030204"/>
            </a:rPr>
            <a:t>funcionais</a:t>
          </a:r>
          <a:endParaRPr lang="en-US" dirty="0">
            <a:solidFill>
              <a:schemeClr val="tx2"/>
            </a:solidFill>
          </a:endParaRPr>
        </a:p>
      </dgm:t>
    </dgm:pt>
    <dgm:pt modelId="{D20FA688-539C-4314-B75E-EF03ABDE1210}" type="parTrans" cxnId="{F3AA200E-6E6D-4B50-B269-AFABA483E74A}">
      <dgm:prSet/>
      <dgm:spPr/>
    </dgm:pt>
    <dgm:pt modelId="{C7E9E224-1483-4B6B-A2E4-2181FADF387E}" type="sibTrans" cxnId="{F3AA200E-6E6D-4B50-B269-AFABA483E74A}">
      <dgm:prSet/>
      <dgm:spPr/>
    </dgm:pt>
    <dgm:pt modelId="{29A9EE96-8190-4E03-9497-BD096E089E91}" type="pres">
      <dgm:prSet presAssocID="{1692E506-7C5E-4D25-9C6F-B6B6C0090FD2}" presName="linear" presStyleCnt="0">
        <dgm:presLayoutVars>
          <dgm:animLvl val="lvl"/>
          <dgm:resizeHandles val="exact"/>
        </dgm:presLayoutVars>
      </dgm:prSet>
      <dgm:spPr/>
    </dgm:pt>
    <dgm:pt modelId="{6494330C-3FB7-4DE8-91F1-06847983D551}" type="pres">
      <dgm:prSet presAssocID="{F30E85F3-6306-4EBA-9696-C79A5D961E0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D054DD4-20F4-40C3-83CD-3089D9560171}" type="pres">
      <dgm:prSet presAssocID="{F30E85F3-6306-4EBA-9696-C79A5D961E0E}" presName="childText" presStyleLbl="revTx" presStyleIdx="0" presStyleCnt="2">
        <dgm:presLayoutVars>
          <dgm:bulletEnabled val="1"/>
        </dgm:presLayoutVars>
      </dgm:prSet>
      <dgm:spPr/>
    </dgm:pt>
    <dgm:pt modelId="{E4E0DE64-B17E-4233-AC4E-1634AC7638D3}" type="pres">
      <dgm:prSet presAssocID="{F414B466-899C-4C69-B899-7D488AE44C2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4F7CCD8-FCD0-4F3C-8FA8-45377E562127}" type="pres">
      <dgm:prSet presAssocID="{9189982E-9243-4F30-8419-2DE6442B3AB8}" presName="spacer" presStyleCnt="0"/>
      <dgm:spPr/>
    </dgm:pt>
    <dgm:pt modelId="{897AE48D-D53F-4B9C-8123-E709289BE38C}" type="pres">
      <dgm:prSet presAssocID="{AF6D74E6-F16F-4D02-8C7B-D5D6A3EA5F0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16CA787-F226-47B6-A48D-CE02F0DA663C}" type="pres">
      <dgm:prSet presAssocID="{AF6D74E6-F16F-4D02-8C7B-D5D6A3EA5F0C}" presName="childText" presStyleLbl="revTx" presStyleIdx="1" presStyleCnt="2">
        <dgm:presLayoutVars>
          <dgm:bulletEnabled val="1"/>
        </dgm:presLayoutVars>
      </dgm:prSet>
      <dgm:spPr/>
    </dgm:pt>
    <dgm:pt modelId="{89E53298-2F9C-4A9D-B120-D0ED38FC58F2}" type="pres">
      <dgm:prSet presAssocID="{DFA2B18A-6541-480A-9B27-AF4E1CC85C1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785D2BC-D0AB-4641-A56A-72B4C1CB4546}" type="pres">
      <dgm:prSet presAssocID="{7D192E9E-EE11-429C-A1CD-06C789FFE1A5}" presName="spacer" presStyleCnt="0"/>
      <dgm:spPr/>
    </dgm:pt>
    <dgm:pt modelId="{AE170EDD-14F9-4803-BADD-227D7F670A19}" type="pres">
      <dgm:prSet presAssocID="{2EAB6CFD-B19A-4ACA-9AA1-BF9DDB89D0A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5F68A68-088B-40B1-9B1F-185ECAE5DD31}" type="pres">
      <dgm:prSet presAssocID="{DD3449DF-C432-414D-8B60-98D32CDD7592}" presName="spacer" presStyleCnt="0"/>
      <dgm:spPr/>
    </dgm:pt>
    <dgm:pt modelId="{50F59BA1-C01D-43C8-8C4B-604E0A698208}" type="pres">
      <dgm:prSet presAssocID="{2C9FCA2F-F67D-48C2-9D89-2287700EF0B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6D00715-A7D2-4D48-B3D6-46A5D689ABE3}" type="pres">
      <dgm:prSet presAssocID="{411962E7-7F0F-43DF-9D0A-858C5889BD4F}" presName="spacer" presStyleCnt="0"/>
      <dgm:spPr/>
    </dgm:pt>
    <dgm:pt modelId="{960FCC1A-41E0-4A30-8E97-0166857C9AAE}" type="pres">
      <dgm:prSet presAssocID="{822F1EE6-A105-44A9-8B74-E9C03B7E8B1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7494F6B-2A64-4661-B17D-75AD806E8E84}" type="pres">
      <dgm:prSet presAssocID="{66D1F380-3289-46CE-8199-AB8B94E6602C}" presName="spacer" presStyleCnt="0"/>
      <dgm:spPr/>
    </dgm:pt>
    <dgm:pt modelId="{83793BD9-D275-47F9-99CD-849A180742AD}" type="pres">
      <dgm:prSet presAssocID="{83B646DA-F3C7-4E4B-AD15-E9F94AC5083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75AFE09-0FCF-49E2-B258-9416C968A485}" srcId="{1692E506-7C5E-4D25-9C6F-B6B6C0090FD2}" destId="{2EAB6CFD-B19A-4ACA-9AA1-BF9DDB89D0AE}" srcOrd="4" destOrd="0" parTransId="{863B2A59-FD34-4587-9698-C75B9C51FF51}" sibTransId="{DD3449DF-C432-414D-8B60-98D32CDD7592}"/>
    <dgm:cxn modelId="{935D4A0A-F2E6-4D45-AA75-ECDD232E2396}" type="presOf" srcId="{2C9FCA2F-F67D-48C2-9D89-2287700EF0B1}" destId="{50F59BA1-C01D-43C8-8C4B-604E0A698208}" srcOrd="0" destOrd="0" presId="urn:microsoft.com/office/officeart/2005/8/layout/vList2"/>
    <dgm:cxn modelId="{F3AA200E-6E6D-4B50-B269-AFABA483E74A}" srcId="{AF6D74E6-F16F-4D02-8C7B-D5D6A3EA5F0C}" destId="{6BF28D6D-3E46-455F-B693-B0B9BD8B5073}" srcOrd="1" destOrd="0" parTransId="{D20FA688-539C-4314-B75E-EF03ABDE1210}" sibTransId="{C7E9E224-1483-4B6B-A2E4-2181FADF387E}"/>
    <dgm:cxn modelId="{2ED66E32-82FF-47C6-8826-D9D3D4BF60CB}" type="presOf" srcId="{F414B466-899C-4C69-B899-7D488AE44C27}" destId="{E4E0DE64-B17E-4233-AC4E-1634AC7638D3}" srcOrd="0" destOrd="0" presId="urn:microsoft.com/office/officeart/2005/8/layout/vList2"/>
    <dgm:cxn modelId="{DAEC4433-C915-45C7-9CF4-789BB8DB53B0}" type="presOf" srcId="{22F72469-1083-4BFF-B63D-6C1D66CDB123}" destId="{416CA787-F226-47B6-A48D-CE02F0DA663C}" srcOrd="0" destOrd="3" presId="urn:microsoft.com/office/officeart/2005/8/layout/vList2"/>
    <dgm:cxn modelId="{C7902A5F-B9FE-460D-9E7B-C2F16F2CB2B2}" type="presOf" srcId="{1692E506-7C5E-4D25-9C6F-B6B6C0090FD2}" destId="{29A9EE96-8190-4E03-9497-BD096E089E91}" srcOrd="0" destOrd="0" presId="urn:microsoft.com/office/officeart/2005/8/layout/vList2"/>
    <dgm:cxn modelId="{5F630A60-FFB8-45DA-88D4-3AA6BD193A1E}" srcId="{1692E506-7C5E-4D25-9C6F-B6B6C0090FD2}" destId="{DFA2B18A-6541-480A-9B27-AF4E1CC85C16}" srcOrd="3" destOrd="0" parTransId="{D3CD5888-3BF4-4E7C-8372-BC94AFEBA795}" sibTransId="{7D192E9E-EE11-429C-A1CD-06C789FFE1A5}"/>
    <dgm:cxn modelId="{562EF447-D768-43C2-872E-23822B396B57}" srcId="{1692E506-7C5E-4D25-9C6F-B6B6C0090FD2}" destId="{F414B466-899C-4C69-B899-7D488AE44C27}" srcOrd="1" destOrd="0" parTransId="{47578606-DB9D-4F18-A004-19B117E00E96}" sibTransId="{9189982E-9243-4F30-8419-2DE6442B3AB8}"/>
    <dgm:cxn modelId="{14EFC868-E62F-4D47-A59D-6566BDAADBE4}" srcId="{AF6D74E6-F16F-4D02-8C7B-D5D6A3EA5F0C}" destId="{EAB2A8C9-855C-4694-AA39-A2B28D4AC362}" srcOrd="5" destOrd="0" parTransId="{1A733C75-743C-4BA1-B866-D6CE9EEB99D7}" sibTransId="{491659DF-BB19-4667-80E0-A41B09160FEF}"/>
    <dgm:cxn modelId="{500F8E4A-796F-4927-8DA3-1B045E50E75F}" type="presOf" srcId="{AF6D74E6-F16F-4D02-8C7B-D5D6A3EA5F0C}" destId="{897AE48D-D53F-4B9C-8123-E709289BE38C}" srcOrd="0" destOrd="0" presId="urn:microsoft.com/office/officeart/2005/8/layout/vList2"/>
    <dgm:cxn modelId="{A2BD894D-867F-414C-A743-C38E243A6A79}" type="presOf" srcId="{83B646DA-F3C7-4E4B-AD15-E9F94AC5083E}" destId="{83793BD9-D275-47F9-99CD-849A180742AD}" srcOrd="0" destOrd="0" presId="urn:microsoft.com/office/officeart/2005/8/layout/vList2"/>
    <dgm:cxn modelId="{C1DDE56D-2D49-40B1-9D9D-067F468AEABC}" srcId="{1692E506-7C5E-4D25-9C6F-B6B6C0090FD2}" destId="{F30E85F3-6306-4EBA-9696-C79A5D961E0E}" srcOrd="0" destOrd="0" parTransId="{5E1CF8FD-DDFE-4652-ADC6-4FC85C5D7B60}" sibTransId="{70A293F3-7B32-4B84-8CB4-4BDB5FC6680F}"/>
    <dgm:cxn modelId="{D7C6194F-9983-46AB-B0DF-60CE61170FD3}" srcId="{AF6D74E6-F16F-4D02-8C7B-D5D6A3EA5F0C}" destId="{82CA0217-177E-471E-B8D3-B4FF50902BFA}" srcOrd="0" destOrd="0" parTransId="{FD8BDC53-F44F-4E8A-B683-B6E8EB397CB8}" sibTransId="{54CE0716-0453-403A-A4F3-E7E24F247350}"/>
    <dgm:cxn modelId="{91BE6B6F-64A3-41F1-8542-D8E94BCF9A11}" type="presOf" srcId="{2EAB6CFD-B19A-4ACA-9AA1-BF9DDB89D0AE}" destId="{AE170EDD-14F9-4803-BADD-227D7F670A19}" srcOrd="0" destOrd="0" presId="urn:microsoft.com/office/officeart/2005/8/layout/vList2"/>
    <dgm:cxn modelId="{FD3C6273-7DEC-4704-A909-D1AA51FDC2B5}" type="presOf" srcId="{822F1EE6-A105-44A9-8B74-E9C03B7E8B1F}" destId="{960FCC1A-41E0-4A30-8E97-0166857C9AAE}" srcOrd="0" destOrd="0" presId="urn:microsoft.com/office/officeart/2005/8/layout/vList2"/>
    <dgm:cxn modelId="{A38A4879-DB41-46CA-A08A-3113856B38B4}" type="presOf" srcId="{EAB2A8C9-855C-4694-AA39-A2B28D4AC362}" destId="{416CA787-F226-47B6-A48D-CE02F0DA663C}" srcOrd="0" destOrd="5" presId="urn:microsoft.com/office/officeart/2005/8/layout/vList2"/>
    <dgm:cxn modelId="{FC126A88-A643-44BD-A413-61168A02DD78}" srcId="{1692E506-7C5E-4D25-9C6F-B6B6C0090FD2}" destId="{83B646DA-F3C7-4E4B-AD15-E9F94AC5083E}" srcOrd="7" destOrd="0" parTransId="{DB807623-AB91-4387-B5D9-69707D8F7B38}" sibTransId="{BFD355BF-9FBF-4ED9-91F4-2FF639FDDA01}"/>
    <dgm:cxn modelId="{2351B294-DEBB-4284-BD2A-9C4D3B7BFDE0}" type="presOf" srcId="{7E24A74F-D6BB-4AB0-ACAE-8EAC14FBDF46}" destId="{5D054DD4-20F4-40C3-83CD-3089D9560171}" srcOrd="0" destOrd="0" presId="urn:microsoft.com/office/officeart/2005/8/layout/vList2"/>
    <dgm:cxn modelId="{AFC0B596-B64D-499A-AF56-6A1B5E9380A4}" srcId="{1692E506-7C5E-4D25-9C6F-B6B6C0090FD2}" destId="{822F1EE6-A105-44A9-8B74-E9C03B7E8B1F}" srcOrd="6" destOrd="0" parTransId="{0A8A5D8B-E29A-4F5B-AFDF-CA099DBBB70D}" sibTransId="{66D1F380-3289-46CE-8199-AB8B94E6602C}"/>
    <dgm:cxn modelId="{BF4342A2-71EA-40B3-B58A-98E105EF4EA1}" srcId="{AF6D74E6-F16F-4D02-8C7B-D5D6A3EA5F0C}" destId="{64E2CB04-0C50-4B35-8553-7697E3E47DEC}" srcOrd="4" destOrd="0" parTransId="{2299391B-6DA1-4BAD-B301-148CA3E2CC5F}" sibTransId="{11690DA9-E427-47BB-9785-A7E1D71CB1A9}"/>
    <dgm:cxn modelId="{B50715A6-CE0C-4A8E-B17E-252FB8751FA9}" srcId="{1692E506-7C5E-4D25-9C6F-B6B6C0090FD2}" destId="{AF6D74E6-F16F-4D02-8C7B-D5D6A3EA5F0C}" srcOrd="2" destOrd="0" parTransId="{ECE0C3FD-7D24-4B86-9FF0-FE15D7544BA0}" sibTransId="{69A866D9-884E-4CD3-B8E5-1EB08335853B}"/>
    <dgm:cxn modelId="{B23B1EA6-888C-4708-A659-EA5536BCC2CC}" type="presOf" srcId="{82CA0217-177E-471E-B8D3-B4FF50902BFA}" destId="{416CA787-F226-47B6-A48D-CE02F0DA663C}" srcOrd="0" destOrd="0" presId="urn:microsoft.com/office/officeart/2005/8/layout/vList2"/>
    <dgm:cxn modelId="{FE474BB7-D1E0-43DD-9F45-91CCEFA0253B}" type="presOf" srcId="{6BF28D6D-3E46-455F-B693-B0B9BD8B5073}" destId="{416CA787-F226-47B6-A48D-CE02F0DA663C}" srcOrd="0" destOrd="1" presId="urn:microsoft.com/office/officeart/2005/8/layout/vList2"/>
    <dgm:cxn modelId="{0E9120C2-1E95-4D42-BB95-F018CDBB7F2D}" type="presOf" srcId="{F30E85F3-6306-4EBA-9696-C79A5D961E0E}" destId="{6494330C-3FB7-4DE8-91F1-06847983D551}" srcOrd="0" destOrd="0" presId="urn:microsoft.com/office/officeart/2005/8/layout/vList2"/>
    <dgm:cxn modelId="{B77B9CC8-D568-4721-8904-0330E45075E3}" srcId="{AF6D74E6-F16F-4D02-8C7B-D5D6A3EA5F0C}" destId="{C92E8B3F-EFA8-48FF-A769-2D81F3F2966E}" srcOrd="2" destOrd="0" parTransId="{A056D55B-87AF-4FC5-9F2A-ECDFCB02CD70}" sibTransId="{26F9BBD9-6460-4C9A-B613-238B54719AB4}"/>
    <dgm:cxn modelId="{2F2DBEDB-108F-44D8-A7B3-1E44EF308D05}" type="presOf" srcId="{DFA2B18A-6541-480A-9B27-AF4E1CC85C16}" destId="{89E53298-2F9C-4A9D-B120-D0ED38FC58F2}" srcOrd="0" destOrd="0" presId="urn:microsoft.com/office/officeart/2005/8/layout/vList2"/>
    <dgm:cxn modelId="{50BF6BDD-EBD7-4EC4-9D27-D653CA483B97}" type="presOf" srcId="{C92E8B3F-EFA8-48FF-A769-2D81F3F2966E}" destId="{416CA787-F226-47B6-A48D-CE02F0DA663C}" srcOrd="0" destOrd="2" presId="urn:microsoft.com/office/officeart/2005/8/layout/vList2"/>
    <dgm:cxn modelId="{411B36E7-B762-4258-8926-B221DAFACB85}" srcId="{F30E85F3-6306-4EBA-9696-C79A5D961E0E}" destId="{7E24A74F-D6BB-4AB0-ACAE-8EAC14FBDF46}" srcOrd="0" destOrd="0" parTransId="{0E1A2C66-5225-4D5B-BF4E-D26B1F0D271E}" sibTransId="{7C88C0E1-4716-45D8-98F8-BED51CAED5FD}"/>
    <dgm:cxn modelId="{03CC2BEF-A978-49AC-BCA2-72029C57280B}" type="presOf" srcId="{64E2CB04-0C50-4B35-8553-7697E3E47DEC}" destId="{416CA787-F226-47B6-A48D-CE02F0DA663C}" srcOrd="0" destOrd="4" presId="urn:microsoft.com/office/officeart/2005/8/layout/vList2"/>
    <dgm:cxn modelId="{00F1A4F0-98E8-4EB3-A86A-927027059181}" srcId="{1692E506-7C5E-4D25-9C6F-B6B6C0090FD2}" destId="{2C9FCA2F-F67D-48C2-9D89-2287700EF0B1}" srcOrd="5" destOrd="0" parTransId="{84DAE663-1412-4507-B0A4-B3FA2040EDF0}" sibTransId="{411962E7-7F0F-43DF-9D0A-858C5889BD4F}"/>
    <dgm:cxn modelId="{F63055FC-5C89-4BA6-B462-E44897871833}" srcId="{AF6D74E6-F16F-4D02-8C7B-D5D6A3EA5F0C}" destId="{22F72469-1083-4BFF-B63D-6C1D66CDB123}" srcOrd="3" destOrd="0" parTransId="{BF987099-6ADF-4C74-8B39-2BC792B48C8A}" sibTransId="{699A9F6A-457C-4FA5-9F9D-71106CD124FF}"/>
    <dgm:cxn modelId="{95E23C15-7428-40CA-90B9-E42E509AF284}" type="presParOf" srcId="{29A9EE96-8190-4E03-9497-BD096E089E91}" destId="{6494330C-3FB7-4DE8-91F1-06847983D551}" srcOrd="0" destOrd="0" presId="urn:microsoft.com/office/officeart/2005/8/layout/vList2"/>
    <dgm:cxn modelId="{16D6E213-E53D-4CC2-9A0C-3EE568AC0613}" type="presParOf" srcId="{29A9EE96-8190-4E03-9497-BD096E089E91}" destId="{5D054DD4-20F4-40C3-83CD-3089D9560171}" srcOrd="1" destOrd="0" presId="urn:microsoft.com/office/officeart/2005/8/layout/vList2"/>
    <dgm:cxn modelId="{113A7B4D-D530-49FC-85B5-21DF897392ED}" type="presParOf" srcId="{29A9EE96-8190-4E03-9497-BD096E089E91}" destId="{E4E0DE64-B17E-4233-AC4E-1634AC7638D3}" srcOrd="2" destOrd="0" presId="urn:microsoft.com/office/officeart/2005/8/layout/vList2"/>
    <dgm:cxn modelId="{07EB05F6-1B8C-43EA-BC2E-ACB8306B2927}" type="presParOf" srcId="{29A9EE96-8190-4E03-9497-BD096E089E91}" destId="{84F7CCD8-FCD0-4F3C-8FA8-45377E562127}" srcOrd="3" destOrd="0" presId="urn:microsoft.com/office/officeart/2005/8/layout/vList2"/>
    <dgm:cxn modelId="{E514A44F-5048-40D8-A2F3-51B74EFCE692}" type="presParOf" srcId="{29A9EE96-8190-4E03-9497-BD096E089E91}" destId="{897AE48D-D53F-4B9C-8123-E709289BE38C}" srcOrd="4" destOrd="0" presId="urn:microsoft.com/office/officeart/2005/8/layout/vList2"/>
    <dgm:cxn modelId="{D166A1DF-BFF0-4276-B55C-9367276B568B}" type="presParOf" srcId="{29A9EE96-8190-4E03-9497-BD096E089E91}" destId="{416CA787-F226-47B6-A48D-CE02F0DA663C}" srcOrd="5" destOrd="0" presId="urn:microsoft.com/office/officeart/2005/8/layout/vList2"/>
    <dgm:cxn modelId="{8F45CB07-382C-4296-B315-C1FA671E8E27}" type="presParOf" srcId="{29A9EE96-8190-4E03-9497-BD096E089E91}" destId="{89E53298-2F9C-4A9D-B120-D0ED38FC58F2}" srcOrd="6" destOrd="0" presId="urn:microsoft.com/office/officeart/2005/8/layout/vList2"/>
    <dgm:cxn modelId="{C79729A0-BE56-428E-BE4F-205CA77C4E4B}" type="presParOf" srcId="{29A9EE96-8190-4E03-9497-BD096E089E91}" destId="{4785D2BC-D0AB-4641-A56A-72B4C1CB4546}" srcOrd="7" destOrd="0" presId="urn:microsoft.com/office/officeart/2005/8/layout/vList2"/>
    <dgm:cxn modelId="{DC317169-0D58-4432-BAE1-4170FB51091C}" type="presParOf" srcId="{29A9EE96-8190-4E03-9497-BD096E089E91}" destId="{AE170EDD-14F9-4803-BADD-227D7F670A19}" srcOrd="8" destOrd="0" presId="urn:microsoft.com/office/officeart/2005/8/layout/vList2"/>
    <dgm:cxn modelId="{E623E5DD-B5FB-4415-ADAE-F09A356FE142}" type="presParOf" srcId="{29A9EE96-8190-4E03-9497-BD096E089E91}" destId="{E5F68A68-088B-40B1-9B1F-185ECAE5DD31}" srcOrd="9" destOrd="0" presId="urn:microsoft.com/office/officeart/2005/8/layout/vList2"/>
    <dgm:cxn modelId="{1F3D0D7E-3E10-4905-9D60-173432955CB3}" type="presParOf" srcId="{29A9EE96-8190-4E03-9497-BD096E089E91}" destId="{50F59BA1-C01D-43C8-8C4B-604E0A698208}" srcOrd="10" destOrd="0" presId="urn:microsoft.com/office/officeart/2005/8/layout/vList2"/>
    <dgm:cxn modelId="{2D97C32E-CB2C-458C-8160-6BC3B1BD0CCF}" type="presParOf" srcId="{29A9EE96-8190-4E03-9497-BD096E089E91}" destId="{26D00715-A7D2-4D48-B3D6-46A5D689ABE3}" srcOrd="11" destOrd="0" presId="urn:microsoft.com/office/officeart/2005/8/layout/vList2"/>
    <dgm:cxn modelId="{5FD09682-B8F0-4842-989C-8C25004740D0}" type="presParOf" srcId="{29A9EE96-8190-4E03-9497-BD096E089E91}" destId="{960FCC1A-41E0-4A30-8E97-0166857C9AAE}" srcOrd="12" destOrd="0" presId="urn:microsoft.com/office/officeart/2005/8/layout/vList2"/>
    <dgm:cxn modelId="{CDB7AA42-3F8D-4304-A784-9DC4798A7AE4}" type="presParOf" srcId="{29A9EE96-8190-4E03-9497-BD096E089E91}" destId="{07494F6B-2A64-4661-B17D-75AD806E8E84}" srcOrd="13" destOrd="0" presId="urn:microsoft.com/office/officeart/2005/8/layout/vList2"/>
    <dgm:cxn modelId="{1CE7350B-520B-4BFC-B8A5-D7F7BF10CDB3}" type="presParOf" srcId="{29A9EE96-8190-4E03-9497-BD096E089E91}" destId="{83793BD9-D275-47F9-99CD-849A180742A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330C-3FB7-4DE8-91F1-06847983D551}">
      <dsp:nvSpPr>
        <dsp:cNvPr id="0" name=""/>
        <dsp:cNvSpPr/>
      </dsp:nvSpPr>
      <dsp:spPr>
        <a:xfrm>
          <a:off x="0" y="129425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Calibri"/>
            </a:rPr>
            <a:t>Introdução</a:t>
          </a:r>
        </a:p>
      </dsp:txBody>
      <dsp:txXfrm>
        <a:off x="21204" y="150629"/>
        <a:ext cx="7414317" cy="391954"/>
      </dsp:txXfrm>
    </dsp:sp>
    <dsp:sp modelId="{5D054DD4-20F4-40C3-83CD-3089D9560171}">
      <dsp:nvSpPr>
        <dsp:cNvPr id="0" name=""/>
        <dsp:cNvSpPr/>
      </dsp:nvSpPr>
      <dsp:spPr>
        <a:xfrm>
          <a:off x="0" y="563787"/>
          <a:ext cx="74567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kern="1200" dirty="0">
              <a:solidFill>
                <a:schemeClr val="tx2"/>
              </a:solidFill>
              <a:latin typeface="Georgia"/>
              <a:cs typeface="Calibri"/>
            </a:rPr>
            <a:t>EEG</a:t>
          </a:r>
        </a:p>
      </dsp:txBody>
      <dsp:txXfrm>
        <a:off x="0" y="563787"/>
        <a:ext cx="7456725" cy="298080"/>
      </dsp:txXfrm>
    </dsp:sp>
    <dsp:sp modelId="{E4E0DE64-B17E-4233-AC4E-1634AC7638D3}">
      <dsp:nvSpPr>
        <dsp:cNvPr id="0" name=""/>
        <dsp:cNvSpPr/>
      </dsp:nvSpPr>
      <dsp:spPr>
        <a:xfrm>
          <a:off x="0" y="861867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/>
              <a:cs typeface="Calibri"/>
            </a:rPr>
            <a:t>Objetivos</a:t>
          </a:r>
        </a:p>
      </dsp:txBody>
      <dsp:txXfrm>
        <a:off x="21204" y="883071"/>
        <a:ext cx="7414317" cy="391954"/>
      </dsp:txXfrm>
    </dsp:sp>
    <dsp:sp modelId="{897AE48D-D53F-4B9C-8123-E709289BE38C}">
      <dsp:nvSpPr>
        <dsp:cNvPr id="0" name=""/>
        <dsp:cNvSpPr/>
      </dsp:nvSpPr>
      <dsp:spPr>
        <a:xfrm>
          <a:off x="0" y="1348070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/>
              <a:cs typeface="Calibri"/>
            </a:rPr>
            <a:t>Metodologia</a:t>
          </a:r>
        </a:p>
      </dsp:txBody>
      <dsp:txXfrm>
        <a:off x="21204" y="1369274"/>
        <a:ext cx="7414317" cy="391954"/>
      </dsp:txXfrm>
    </dsp:sp>
    <dsp:sp modelId="{416CA787-F226-47B6-A48D-CE02F0DA663C}">
      <dsp:nvSpPr>
        <dsp:cNvPr id="0" name=""/>
        <dsp:cNvSpPr/>
      </dsp:nvSpPr>
      <dsp:spPr>
        <a:xfrm>
          <a:off x="0" y="1782432"/>
          <a:ext cx="7456725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1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Análise espectral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</a:rPr>
            <a:t>Análise de dados </a:t>
          </a:r>
          <a:r>
            <a:rPr lang="pt-BR" sz="1400" kern="1200" dirty="0">
              <a:solidFill>
                <a:schemeClr val="tx2"/>
              </a:solidFill>
              <a:latin typeface="Calibri Light" panose="020F0302020204030204"/>
            </a:rPr>
            <a:t>funcionais</a:t>
          </a:r>
          <a:endParaRPr lang="en-US" sz="1400" kern="1200" dirty="0">
            <a:solidFill>
              <a:schemeClr val="tx2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Regressão Logística Funcional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Avaliação dos modelos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Conjunto de dados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>
              <a:solidFill>
                <a:schemeClr val="tx2"/>
              </a:solidFill>
              <a:latin typeface="Georgia"/>
              <a:cs typeface="Calibri"/>
            </a:rPr>
            <a:t>Estratégias</a:t>
          </a:r>
        </a:p>
      </dsp:txBody>
      <dsp:txXfrm>
        <a:off x="0" y="1782432"/>
        <a:ext cx="7456725" cy="1378620"/>
      </dsp:txXfrm>
    </dsp:sp>
    <dsp:sp modelId="{89E53298-2F9C-4A9D-B120-D0ED38FC58F2}">
      <dsp:nvSpPr>
        <dsp:cNvPr id="0" name=""/>
        <dsp:cNvSpPr/>
      </dsp:nvSpPr>
      <dsp:spPr>
        <a:xfrm>
          <a:off x="0" y="3161052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eorgia"/>
              <a:cs typeface="Arial"/>
            </a:rPr>
            <a:t>Resultados</a:t>
          </a:r>
          <a:endParaRPr lang="pt-BR" sz="1800" kern="1200" dirty="0">
            <a:latin typeface="Calibri Light" panose="020F0302020204030204"/>
            <a:cs typeface="Calibri Light" panose="020F0302020204030204"/>
          </a:endParaRPr>
        </a:p>
      </dsp:txBody>
      <dsp:txXfrm>
        <a:off x="21204" y="3182256"/>
        <a:ext cx="7414317" cy="391954"/>
      </dsp:txXfrm>
    </dsp:sp>
    <dsp:sp modelId="{AE170EDD-14F9-4803-BADD-227D7F670A19}">
      <dsp:nvSpPr>
        <dsp:cNvPr id="0" name=""/>
        <dsp:cNvSpPr/>
      </dsp:nvSpPr>
      <dsp:spPr>
        <a:xfrm>
          <a:off x="0" y="3647255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Conclusões</a:t>
          </a:r>
        </a:p>
      </dsp:txBody>
      <dsp:txXfrm>
        <a:off x="21204" y="3668459"/>
        <a:ext cx="7414317" cy="391954"/>
      </dsp:txXfrm>
    </dsp:sp>
    <dsp:sp modelId="{50F59BA1-C01D-43C8-8C4B-604E0A698208}">
      <dsp:nvSpPr>
        <dsp:cNvPr id="0" name=""/>
        <dsp:cNvSpPr/>
      </dsp:nvSpPr>
      <dsp:spPr>
        <a:xfrm>
          <a:off x="0" y="4133457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Considerações</a:t>
          </a:r>
        </a:p>
      </dsp:txBody>
      <dsp:txXfrm>
        <a:off x="21204" y="4154661"/>
        <a:ext cx="7414317" cy="391954"/>
      </dsp:txXfrm>
    </dsp:sp>
    <dsp:sp modelId="{960FCC1A-41E0-4A30-8E97-0166857C9AAE}">
      <dsp:nvSpPr>
        <dsp:cNvPr id="0" name=""/>
        <dsp:cNvSpPr/>
      </dsp:nvSpPr>
      <dsp:spPr>
        <a:xfrm>
          <a:off x="0" y="4619660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Referências</a:t>
          </a:r>
        </a:p>
      </dsp:txBody>
      <dsp:txXfrm>
        <a:off x="21204" y="4640864"/>
        <a:ext cx="7414317" cy="391954"/>
      </dsp:txXfrm>
    </dsp:sp>
    <dsp:sp modelId="{83793BD9-D275-47F9-99CD-849A180742AD}">
      <dsp:nvSpPr>
        <dsp:cNvPr id="0" name=""/>
        <dsp:cNvSpPr/>
      </dsp:nvSpPr>
      <dsp:spPr>
        <a:xfrm>
          <a:off x="0" y="5105862"/>
          <a:ext cx="7456725" cy="4343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Georgia"/>
              <a:cs typeface="Arial"/>
            </a:rPr>
            <a:t>Contato</a:t>
          </a:r>
        </a:p>
      </dsp:txBody>
      <dsp:txXfrm>
        <a:off x="21204" y="5127066"/>
        <a:ext cx="7414317" cy="39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12/10/2022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8D9F-A8DA-4527-88BA-807A92701F6D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0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35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1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45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1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71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0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8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96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036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55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12/10/2022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12/10/2022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5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araujo/EEG-Regressao-Funcional-Wavelet-Fouri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marcel.oliveira@alumni.usp.b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7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1">
            <a:extLst>
              <a:ext uri="{FF2B5EF4-FFF2-40B4-BE49-F238E27FC236}">
                <a16:creationId xmlns:a16="http://schemas.microsoft.com/office/drawing/2014/main" id="{4970D9E5-F0A6-4797-9587-8FD7765CF4B7}"/>
              </a:ext>
            </a:extLst>
          </p:cNvPr>
          <p:cNvSpPr txBox="1"/>
          <p:nvPr/>
        </p:nvSpPr>
        <p:spPr>
          <a:xfrm>
            <a:off x="423111" y="6438900"/>
            <a:ext cx="11706725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Georgia"/>
                <a:ea typeface="+mn-lt"/>
                <a:cs typeface="+mn-lt"/>
              </a:rPr>
              <a:t>Instituto de Matemática e Estatística  – Universidade de São Paulo – 2022 </a:t>
            </a:r>
          </a:p>
          <a:p>
            <a:pPr algn="l"/>
            <a:endParaRPr lang="pt-BR">
              <a:latin typeface="Georgia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342270-8E7F-F363-1040-23CF9B2998D3}"/>
              </a:ext>
            </a:extLst>
          </p:cNvPr>
          <p:cNvSpPr txBox="1"/>
          <p:nvPr/>
        </p:nvSpPr>
        <p:spPr>
          <a:xfrm>
            <a:off x="372256" y="2776346"/>
            <a:ext cx="11748752" cy="8925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latin typeface="Georgia"/>
                <a:ea typeface="+mn-lt"/>
                <a:cs typeface="+mn-lt"/>
              </a:rPr>
              <a:t>CLASSIFICAÇÃO DE SINAIS DE EEG COM MODELOS DE REGRESSÃO FUNCIONAL </a:t>
            </a:r>
            <a:r>
              <a:rPr lang="en-US" sz="2600" b="1" dirty="0">
                <a:latin typeface="Arial"/>
                <a:ea typeface="+mn-lt"/>
                <a:cs typeface="+mn-lt"/>
              </a:rPr>
              <a:t> </a:t>
            </a:r>
            <a:endParaRPr lang="pt-BR" sz="260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43191A-B6C7-BDF9-C133-313D1180A4E1}"/>
              </a:ext>
            </a:extLst>
          </p:cNvPr>
          <p:cNvSpPr txBox="1"/>
          <p:nvPr/>
        </p:nvSpPr>
        <p:spPr>
          <a:xfrm>
            <a:off x="1157980" y="4647137"/>
            <a:ext cx="70144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Georgia"/>
                <a:cs typeface="Calibri" panose="020F0502020204030204"/>
              </a:rPr>
              <a:t>Discente</a:t>
            </a:r>
            <a:r>
              <a:rPr lang="en-US" sz="1600" dirty="0">
                <a:latin typeface="Georgia"/>
                <a:cs typeface="Calibri" panose="020F0502020204030204"/>
              </a:rPr>
              <a:t>: Rodrigo Marcel Araujo Oliveira</a:t>
            </a:r>
            <a:endParaRPr lang="en-US" dirty="0"/>
          </a:p>
          <a:p>
            <a:endParaRPr lang="en-US" sz="1600" dirty="0">
              <a:latin typeface="Georgia"/>
              <a:cs typeface="Calibri"/>
            </a:endParaRPr>
          </a:p>
          <a:p>
            <a:r>
              <a:rPr lang="en-US" sz="1600" b="1" dirty="0" err="1">
                <a:latin typeface="Arial"/>
                <a:cs typeface="Arial"/>
              </a:rPr>
              <a:t>Orientadora</a:t>
            </a:r>
            <a:r>
              <a:rPr lang="en-US" sz="1600" dirty="0">
                <a:latin typeface="Arial"/>
                <a:cs typeface="Arial"/>
              </a:rPr>
              <a:t>: </a:t>
            </a:r>
            <a:r>
              <a:rPr lang="en-US" sz="1600" dirty="0">
                <a:latin typeface="Arial"/>
                <a:ea typeface="+mn-lt"/>
                <a:cs typeface="Arial"/>
              </a:rPr>
              <a:t>Florencia Graciela Leonardi</a:t>
            </a:r>
            <a:endParaRPr lang="en-US" sz="1600" dirty="0">
              <a:latin typeface="Arial"/>
              <a:cs typeface="Arial"/>
            </a:endParaRPr>
          </a:p>
          <a:p>
            <a:endParaRPr lang="en-US" sz="1600">
              <a:latin typeface="Arial"/>
              <a:cs typeface="Calibri" panose="020F0502020204030204"/>
            </a:endParaRPr>
          </a:p>
          <a:p>
            <a:endParaRPr lang="en-US" sz="1400">
              <a:latin typeface="Arial"/>
              <a:cs typeface="Arial"/>
            </a:endParaRPr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8188C8BE-612A-B20C-F15A-CD3C7863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3" y="135032"/>
            <a:ext cx="3141569" cy="1399613"/>
          </a:xfrm>
          <a:prstGeom prst="rect">
            <a:avLst/>
          </a:prstGeom>
        </p:spPr>
      </p:pic>
      <p:pic>
        <p:nvPicPr>
          <p:cNvPr id="3" name="Imagem 3" descr="Logotipo&#10;&#10;Descrição gerada automaticamente">
            <a:extLst>
              <a:ext uri="{FF2B5EF4-FFF2-40B4-BE49-F238E27FC236}">
                <a16:creationId xmlns:a16="http://schemas.microsoft.com/office/drawing/2014/main" id="{3A84D1F0-E627-331C-DA37-F1F1B629C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773" y="132509"/>
            <a:ext cx="1819275" cy="1819275"/>
          </a:xfrm>
          <a:prstGeom prst="rect">
            <a:avLst/>
          </a:prstGeom>
        </p:spPr>
      </p:pic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687FAE0-22CC-08C6-9C2D-8D5B0779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774" y="4732806"/>
            <a:ext cx="1819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8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90" y="1764368"/>
            <a:ext cx="10840999" cy="4233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1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000" dirty="0">
                <a:latin typeface="Georgia"/>
                <a:ea typeface="+mn-lt"/>
                <a:cs typeface="+mn-lt"/>
              </a:rPr>
              <a:t> + Função de Base de Fourier + Regressão Logística Funcional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2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000" dirty="0">
                <a:latin typeface="Georgia"/>
                <a:ea typeface="+mn-lt"/>
                <a:cs typeface="+mn-lt"/>
              </a:rPr>
              <a:t> + Função de Base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Spline</a:t>
            </a:r>
            <a:r>
              <a:rPr lang="pt-BR" sz="2000" dirty="0">
                <a:latin typeface="Georgia"/>
                <a:ea typeface="+mn-lt"/>
                <a:cs typeface="+mn-lt"/>
              </a:rPr>
              <a:t> + Regressão Logística Funcional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3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Fourier + Função de Base de Fourier + Regressão Logística Funcional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b="1" dirty="0">
                <a:latin typeface="Georgia"/>
                <a:ea typeface="+mn-lt"/>
                <a:cs typeface="+mn-lt"/>
              </a:rPr>
              <a:t>Metodologia 4</a:t>
            </a:r>
            <a:r>
              <a:rPr lang="pt-BR" sz="2000" dirty="0">
                <a:latin typeface="Georgia"/>
                <a:ea typeface="+mn-lt"/>
                <a:cs typeface="+mn-lt"/>
              </a:rPr>
              <a:t>: Transformada de Fourier + Função de Base de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Spline</a:t>
            </a:r>
            <a:r>
              <a:rPr lang="pt-BR" sz="2000" dirty="0">
                <a:latin typeface="Georgia"/>
                <a:ea typeface="+mn-lt"/>
                <a:cs typeface="+mn-lt"/>
              </a:rPr>
              <a:t> + Regressão Logística Funcional</a:t>
            </a:r>
            <a:endParaRPr lang="pt-BR" sz="2000" dirty="0">
              <a:latin typeface="Georgia"/>
              <a:cs typeface="Calibri"/>
            </a:endParaRP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10</a:t>
            </a:fld>
            <a:endParaRPr lang="pt-BR"/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C1E0945-B828-A0FF-33FE-FA054517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B2DCC6AD-A348-4150-FEA4-9CAB80FE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587" y="1771444"/>
            <a:ext cx="4353972" cy="4333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1 -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1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10C952-1F47-DD13-64E9-C62C3A7BF128}"/>
              </a:ext>
            </a:extLst>
          </p:cNvPr>
          <p:cNvSpPr txBox="1">
            <a:spLocks/>
          </p:cNvSpPr>
          <p:nvPr/>
        </p:nvSpPr>
        <p:spPr>
          <a:xfrm>
            <a:off x="7208513" y="1773452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2 -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2</a:t>
            </a:r>
            <a:endParaRPr lang="pt-BR" dirty="0">
              <a:cs typeface="Calibri"/>
            </a:endParaRPr>
          </a:p>
        </p:txBody>
      </p:sp>
      <p:pic>
        <p:nvPicPr>
          <p:cNvPr id="8" name="Imagem 3" descr="Tabela&#10;&#10;Descrição gerada automaticamente">
            <a:extLst>
              <a:ext uri="{FF2B5EF4-FFF2-40B4-BE49-F238E27FC236}">
                <a16:creationId xmlns:a16="http://schemas.microsoft.com/office/drawing/2014/main" id="{F7A5B0CA-486F-4913-B561-69DC0E74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86" y="2224242"/>
            <a:ext cx="4467728" cy="1511276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88B509E-0242-DAAD-7668-F7FAE074CD31}"/>
              </a:ext>
            </a:extLst>
          </p:cNvPr>
          <p:cNvSpPr txBox="1">
            <a:spLocks/>
          </p:cNvSpPr>
          <p:nvPr/>
        </p:nvSpPr>
        <p:spPr>
          <a:xfrm>
            <a:off x="1503539" y="4029370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 3 -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3 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0512F8-036D-1C7F-4344-38A4496237B0}"/>
              </a:ext>
            </a:extLst>
          </p:cNvPr>
          <p:cNvSpPr txBox="1">
            <a:spLocks/>
          </p:cNvSpPr>
          <p:nvPr/>
        </p:nvSpPr>
        <p:spPr>
          <a:xfrm>
            <a:off x="7208513" y="4029370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4 -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4 </a:t>
            </a:r>
            <a:endParaRPr lang="pt-BR" sz="1800">
              <a:latin typeface="Georgia"/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BAC25-B2F8-24A6-EBCE-D73C56557FF8}"/>
              </a:ext>
            </a:extLst>
          </p:cNvPr>
          <p:cNvSpPr txBox="1"/>
          <p:nvPr/>
        </p:nvSpPr>
        <p:spPr>
          <a:xfrm>
            <a:off x="808003" y="1192984"/>
            <a:ext cx="55295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>
                <a:latin typeface="Georgia"/>
                <a:cs typeface="Calibri"/>
              </a:rPr>
              <a:t>Self </a:t>
            </a:r>
            <a:r>
              <a:rPr lang="pt-BR" sz="2200" b="1" dirty="0" err="1">
                <a:latin typeface="Georgia"/>
                <a:cs typeface="Calibri"/>
              </a:rPr>
              <a:t>Regulation</a:t>
            </a:r>
            <a:r>
              <a:rPr lang="pt-BR" sz="2200" b="1" dirty="0">
                <a:latin typeface="Georgia"/>
                <a:cs typeface="Calibri"/>
              </a:rPr>
              <a:t>: </a:t>
            </a:r>
            <a:r>
              <a:rPr lang="pt-BR" sz="2200" dirty="0">
                <a:latin typeface="Georgia"/>
                <a:cs typeface="Calibri"/>
              </a:rPr>
              <a:t>base de validação</a:t>
            </a:r>
            <a:endParaRPr lang="pt-BR" sz="2200" dirty="0" err="1">
              <a:latin typeface="Georgia"/>
            </a:endParaRPr>
          </a:p>
        </p:txBody>
      </p:sp>
      <p:pic>
        <p:nvPicPr>
          <p:cNvPr id="23" name="Imagem 23" descr="Tabela&#10;&#10;Descrição gerada automaticamente">
            <a:extLst>
              <a:ext uri="{FF2B5EF4-FFF2-40B4-BE49-F238E27FC236}">
                <a16:creationId xmlns:a16="http://schemas.microsoft.com/office/drawing/2014/main" id="{2D5A477D-9F61-B0F9-C499-E3AEA1047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91" y="2204142"/>
            <a:ext cx="4608094" cy="1571526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D4E9764C-7F94-3911-F7C5-BEB2D699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055" y="4369826"/>
            <a:ext cx="4507830" cy="1511369"/>
          </a:xfrm>
          <a:prstGeom prst="rect">
            <a:avLst/>
          </a:prstGeom>
        </p:spPr>
      </p:pic>
      <p:pic>
        <p:nvPicPr>
          <p:cNvPr id="25" name="Imagem 25">
            <a:extLst>
              <a:ext uri="{FF2B5EF4-FFF2-40B4-BE49-F238E27FC236}">
                <a16:creationId xmlns:a16="http://schemas.microsoft.com/office/drawing/2014/main" id="{F04242FC-5023-4DBC-3792-675ED0D5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923" y="4372536"/>
            <a:ext cx="4567989" cy="1505953"/>
          </a:xfrm>
          <a:prstGeom prst="rect">
            <a:avLst/>
          </a:prstGeom>
        </p:spPr>
      </p:pic>
      <p:pic>
        <p:nvPicPr>
          <p:cNvPr id="13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F0C4CA4-83FC-7E9C-E893-AE415114B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15" name="Imagem 2" descr="Logotipo&#10;&#10;Descrição gerada automaticamente">
            <a:extLst>
              <a:ext uri="{FF2B5EF4-FFF2-40B4-BE49-F238E27FC236}">
                <a16:creationId xmlns:a16="http://schemas.microsoft.com/office/drawing/2014/main" id="{63C7ECCF-4FA2-DC26-8005-AB29B830E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23" y="1849885"/>
            <a:ext cx="4353972" cy="4333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5 -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1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10C952-1F47-DD13-64E9-C62C3A7BF128}"/>
              </a:ext>
            </a:extLst>
          </p:cNvPr>
          <p:cNvSpPr txBox="1">
            <a:spLocks/>
          </p:cNvSpPr>
          <p:nvPr/>
        </p:nvSpPr>
        <p:spPr>
          <a:xfrm>
            <a:off x="7466249" y="1851892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6 -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2</a:t>
            </a:r>
            <a:endParaRPr lang="pt-BR" sz="1800" dirty="0">
              <a:latin typeface="Georgia"/>
              <a:cs typeface="Calibri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88B509E-0242-DAAD-7668-F7FAE074CD31}"/>
              </a:ext>
            </a:extLst>
          </p:cNvPr>
          <p:cNvSpPr txBox="1">
            <a:spLocks/>
          </p:cNvSpPr>
          <p:nvPr/>
        </p:nvSpPr>
        <p:spPr>
          <a:xfrm>
            <a:off x="1781328" y="4107811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7 -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3 </a:t>
            </a:r>
            <a:endParaRPr lang="pt-BR" sz="1800">
              <a:latin typeface="Georgia"/>
              <a:cs typeface="Calibri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0512F8-036D-1C7F-4344-38A4496237B0}"/>
              </a:ext>
            </a:extLst>
          </p:cNvPr>
          <p:cNvSpPr txBox="1">
            <a:spLocks/>
          </p:cNvSpPr>
          <p:nvPr/>
        </p:nvSpPr>
        <p:spPr>
          <a:xfrm>
            <a:off x="7436170" y="4107811"/>
            <a:ext cx="4353972" cy="433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 err="1">
                <a:latin typeface="Georgia"/>
                <a:ea typeface="+mn-lt"/>
                <a:cs typeface="+mn-lt"/>
              </a:rPr>
              <a:t>Tabela</a:t>
            </a:r>
            <a:r>
              <a:rPr lang="en-US" sz="1800" b="1" dirty="0">
                <a:latin typeface="Georgia"/>
                <a:ea typeface="+mn-lt"/>
                <a:cs typeface="+mn-lt"/>
              </a:rPr>
              <a:t> 8 - </a:t>
            </a:r>
            <a:r>
              <a:rPr lang="pt-BR" sz="1800" dirty="0">
                <a:latin typeface="Georgia"/>
                <a:ea typeface="+mn-lt"/>
                <a:cs typeface="+mn-lt"/>
              </a:rPr>
              <a:t>Metodologia 4 </a:t>
            </a:r>
            <a:endParaRPr lang="pt-BR" sz="1800">
              <a:latin typeface="Georgia"/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BAC25-B2F8-24A6-EBCE-D73C56557FF8}"/>
              </a:ext>
            </a:extLst>
          </p:cNvPr>
          <p:cNvSpPr txBox="1"/>
          <p:nvPr/>
        </p:nvSpPr>
        <p:spPr>
          <a:xfrm>
            <a:off x="751973" y="1361072"/>
            <a:ext cx="552951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 err="1">
                <a:latin typeface="Georgia"/>
                <a:cs typeface="Calibri"/>
              </a:rPr>
              <a:t>Emotion</a:t>
            </a:r>
            <a:r>
              <a:rPr lang="pt-BR" sz="2200" b="1" dirty="0">
                <a:latin typeface="Georgia"/>
                <a:cs typeface="Calibri"/>
              </a:rPr>
              <a:t>: </a:t>
            </a:r>
            <a:r>
              <a:rPr lang="pt-BR" sz="2200" dirty="0">
                <a:latin typeface="Georgia"/>
                <a:cs typeface="Calibri"/>
              </a:rPr>
              <a:t>base de validação</a:t>
            </a:r>
            <a:endParaRPr lang="pt-BR" sz="2200" dirty="0" err="1">
              <a:latin typeface="Georgia"/>
            </a:endParaRPr>
          </a:p>
        </p:txBody>
      </p:sp>
      <p:pic>
        <p:nvPicPr>
          <p:cNvPr id="4" name="Imagem 8" descr="Texto&#10;&#10;Descrição gerada automaticamente">
            <a:extLst>
              <a:ext uri="{FF2B5EF4-FFF2-40B4-BE49-F238E27FC236}">
                <a16:creationId xmlns:a16="http://schemas.microsoft.com/office/drawing/2014/main" id="{7CF79EC9-9486-BDA5-B0BB-C6514EB2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4" y="2351958"/>
            <a:ext cx="4467726" cy="1462857"/>
          </a:xfrm>
          <a:prstGeom prst="rect">
            <a:avLst/>
          </a:prstGeom>
        </p:spPr>
      </p:pic>
      <p:pic>
        <p:nvPicPr>
          <p:cNvPr id="9" name="Imagem 13" descr="Tabela&#10;&#10;Descrição gerada automaticamente">
            <a:extLst>
              <a:ext uri="{FF2B5EF4-FFF2-40B4-BE49-F238E27FC236}">
                <a16:creationId xmlns:a16="http://schemas.microsoft.com/office/drawing/2014/main" id="{F11C2F30-8700-C89E-F54E-3B9F81584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27" y="2349496"/>
            <a:ext cx="4347410" cy="1467781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79E5A7C6-7A5C-37F1-FD37-DABE7D01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764" y="4534453"/>
            <a:ext cx="4387515" cy="1469342"/>
          </a:xfrm>
          <a:prstGeom prst="rect">
            <a:avLst/>
          </a:prstGeom>
        </p:spPr>
      </p:pic>
      <p:pic>
        <p:nvPicPr>
          <p:cNvPr id="15" name="Imagem 15" descr="Texto&#10;&#10;Descrição gerada automaticamente">
            <a:extLst>
              <a:ext uri="{FF2B5EF4-FFF2-40B4-BE49-F238E27FC236}">
                <a16:creationId xmlns:a16="http://schemas.microsoft.com/office/drawing/2014/main" id="{A8A5FF43-DF9E-BEE0-94B9-043E08958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530" y="4534992"/>
            <a:ext cx="4347410" cy="1468262"/>
          </a:xfrm>
          <a:prstGeom prst="rect">
            <a:avLst/>
          </a:prstGeom>
        </p:spPr>
      </p:pic>
      <p:pic>
        <p:nvPicPr>
          <p:cNvPr id="8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CF3353D2-A35D-8CF9-B4B6-EBF2A9531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16" name="Imagem 2" descr="Logotipo&#10;&#10;Descrição gerada automaticamente">
            <a:extLst>
              <a:ext uri="{FF2B5EF4-FFF2-40B4-BE49-F238E27FC236}">
                <a16:creationId xmlns:a16="http://schemas.microsoft.com/office/drawing/2014/main" id="{B304DDBC-7ABA-2F29-068C-5BA1B18D8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13</a:t>
            </a:fld>
            <a:endParaRPr lang="pt-BR"/>
          </a:p>
        </p:txBody>
      </p:sp>
      <p:pic>
        <p:nvPicPr>
          <p:cNvPr id="13" name="Imagem 15" descr="Tabela&#10;&#10;Descrição gerada automaticamente">
            <a:extLst>
              <a:ext uri="{FF2B5EF4-FFF2-40B4-BE49-F238E27FC236}">
                <a16:creationId xmlns:a16="http://schemas.microsoft.com/office/drawing/2014/main" id="{13105B4A-12ED-D418-1314-FF4D20E5F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489" y="3105581"/>
            <a:ext cx="10515600" cy="1851584"/>
          </a:xfr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1984B84-A6C5-D6FE-3C16-7A0BCA69F191}"/>
              </a:ext>
            </a:extLst>
          </p:cNvPr>
          <p:cNvSpPr txBox="1"/>
          <p:nvPr/>
        </p:nvSpPr>
        <p:spPr>
          <a:xfrm>
            <a:off x="3230480" y="2338137"/>
            <a:ext cx="7114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Georgia"/>
              </a:rPr>
              <a:t>Tabela</a:t>
            </a:r>
            <a:r>
              <a:rPr lang="en-US" b="1" dirty="0">
                <a:latin typeface="Georgia"/>
              </a:rPr>
              <a:t> 9 -</a:t>
            </a:r>
            <a:r>
              <a:rPr lang="en-US" dirty="0">
                <a:latin typeface="Georgia"/>
              </a:rPr>
              <a:t> </a:t>
            </a:r>
            <a:r>
              <a:rPr lang="en-US" dirty="0" err="1">
                <a:latin typeface="Georgia"/>
              </a:rPr>
              <a:t>Comparação</a:t>
            </a:r>
            <a:r>
              <a:rPr lang="en-US" dirty="0">
                <a:latin typeface="Georgia"/>
              </a:rPr>
              <a:t> dos </a:t>
            </a:r>
            <a:r>
              <a:rPr lang="en-US" dirty="0" err="1">
                <a:latin typeface="Georgia"/>
              </a:rPr>
              <a:t>desempenhos</a:t>
            </a:r>
            <a:r>
              <a:rPr lang="en-US" dirty="0">
                <a:latin typeface="Georgia"/>
              </a:rPr>
              <a:t> dos </a:t>
            </a:r>
            <a:r>
              <a:rPr lang="en-US" dirty="0" err="1">
                <a:latin typeface="Georgia"/>
              </a:rPr>
              <a:t>modelos</a:t>
            </a:r>
            <a:endParaRPr lang="en-US" dirty="0">
              <a:latin typeface="Georgia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6CA56AAC-7346-3171-794A-2897AA8D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F8C2FAA6-4001-F41E-E120-BDE437DC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Conclusões</a:t>
            </a: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92E0B0C-E7EB-6589-0210-E824DD989764}"/>
              </a:ext>
            </a:extLst>
          </p:cNvPr>
          <p:cNvSpPr txBox="1">
            <a:spLocks/>
          </p:cNvSpPr>
          <p:nvPr/>
        </p:nvSpPr>
        <p:spPr>
          <a:xfrm>
            <a:off x="725380" y="2215552"/>
            <a:ext cx="10680578" cy="3240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Nesse trabalho vimos que os modelos de regressão funcional com auxílio da transformada de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200" dirty="0">
                <a:latin typeface="Georgia"/>
                <a:ea typeface="+mn-lt"/>
                <a:cs typeface="+mn-lt"/>
              </a:rPr>
              <a:t> e transformada de Fourier são técnicas estatísticas e matemáticas promissoras para avaliação de dados de EEG.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Comparando os resultados do conjunto Self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Regulation</a:t>
            </a:r>
            <a:r>
              <a:rPr lang="pt-BR" sz="2200" dirty="0">
                <a:latin typeface="Georgia"/>
                <a:ea typeface="+mn-lt"/>
                <a:cs typeface="+mn-lt"/>
              </a:rPr>
              <a:t> com os obtidos em [2] utilizando modelos de aprendizado de máquina nota-se um incremento de 2 pontos percentuais no resultado da acurácia, o que indica que a abordagem de trabalhar com dados funcionais aplicando os modelos de regressão funcional para sinais de EEG é satisfatório.</a:t>
            </a:r>
            <a:endParaRPr lang="pt-BR" sz="2200" dirty="0">
              <a:latin typeface="Georgia"/>
              <a:cs typeface="Calibri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B3109D1C-EC36-F39C-FB68-999EDD3E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B9DD0BE1-36DC-9451-D503-C431AFE7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Considerações</a:t>
            </a: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15</a:t>
            </a:fld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BF9D9BA-394B-A05A-10CF-C4CAE95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58" y="2771667"/>
            <a:ext cx="9638253" cy="2001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Georgia"/>
              <a:cs typeface="Calibri"/>
            </a:endParaRPr>
          </a:p>
          <a:p>
            <a:pPr algn="just"/>
            <a:r>
              <a:rPr lang="pt-BR" sz="2000" dirty="0">
                <a:latin typeface="Georgia"/>
                <a:cs typeface="Calibri"/>
              </a:rPr>
              <a:t>Análise disponível em: </a:t>
            </a:r>
            <a:r>
              <a:rPr lang="pt-BR" sz="2000" dirty="0">
                <a:latin typeface="Georgia"/>
                <a:ea typeface="+mn-lt"/>
                <a:cs typeface="+mn-lt"/>
                <a:hlinkClick r:id="rId3"/>
              </a:rPr>
              <a:t>https://github.com/roaraujo/EEG-Regressao-Funcional-Wavelet-Fourier</a:t>
            </a:r>
            <a:endParaRPr lang="pt-BR" sz="2000" dirty="0">
              <a:latin typeface="Georgia"/>
              <a:cs typeface="Calibri"/>
            </a:endParaRPr>
          </a:p>
          <a:p>
            <a:pPr algn="just"/>
            <a:endParaRPr lang="pt-BR" sz="2000" dirty="0">
              <a:latin typeface="Georgia"/>
              <a:ea typeface="Calibri"/>
              <a:cs typeface="Calibri"/>
            </a:endParaRPr>
          </a:p>
          <a:p>
            <a:pPr marL="0" indent="0" algn="just">
              <a:buNone/>
            </a:pPr>
            <a:endParaRPr lang="pt-BR" sz="2200" dirty="0">
              <a:latin typeface="Georgia"/>
              <a:ea typeface="Calibri"/>
              <a:cs typeface="Calibri"/>
            </a:endParaRPr>
          </a:p>
          <a:p>
            <a:pPr marL="0" indent="0" algn="just">
              <a:buNone/>
            </a:pPr>
            <a:endParaRPr lang="pt-BR" sz="2200">
              <a:latin typeface="Georgia"/>
              <a:ea typeface="Calibri"/>
              <a:cs typeface="Calibri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5847B6E4-78DF-ECB5-1448-593C3593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A656C547-658B-38EC-E99B-4FADA0568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D1D2B34-5196-02FF-7D35-1191DECB06FE}"/>
              </a:ext>
            </a:extLst>
          </p:cNvPr>
          <p:cNvSpPr txBox="1">
            <a:spLocks/>
          </p:cNvSpPr>
          <p:nvPr/>
        </p:nvSpPr>
        <p:spPr>
          <a:xfrm>
            <a:off x="768458" y="1172938"/>
            <a:ext cx="10662200" cy="50987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I.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Gannaz</a:t>
            </a:r>
            <a:r>
              <a:rPr lang="en-US" sz="1600" dirty="0">
                <a:latin typeface="Georgia"/>
                <a:ea typeface="+mn-lt"/>
                <a:cs typeface="+mn-lt"/>
              </a:rPr>
              <a:t>, ‘Classification of EEG recordings in auditory brain activity via a logistic functional linear regression model.’, pp. 125–130, Jun. 2014, Accessed: Aug. 26, 2022. [Online]. Available: https://hal.archivesouvertes.fr/hal-00830313.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L. Alípio, ‘Unraveling the Brain: a Quantitative Study of EEG Classification Techniques’, 2021. 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M.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Febrero</a:t>
            </a:r>
            <a:r>
              <a:rPr lang="en-US" sz="1600" dirty="0">
                <a:latin typeface="Georgia"/>
                <a:ea typeface="+mn-lt"/>
                <a:cs typeface="+mn-lt"/>
              </a:rPr>
              <a:t>-Bande and M. O. de la Fuente, ‘Statistical Computing in Functional Data Analysis: The R Package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fda.usc</a:t>
            </a:r>
            <a:r>
              <a:rPr lang="en-US" sz="1600" dirty="0">
                <a:latin typeface="Georgia"/>
                <a:ea typeface="+mn-lt"/>
                <a:cs typeface="+mn-lt"/>
              </a:rPr>
              <a:t>’, J Stat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Softw</a:t>
            </a:r>
            <a:r>
              <a:rPr lang="en-US" sz="1600" dirty="0">
                <a:latin typeface="Georgia"/>
                <a:ea typeface="+mn-lt"/>
                <a:cs typeface="+mn-lt"/>
              </a:rPr>
              <a:t>, vol. 51, no. 4, pp. 1–28, Oct. 2012,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doi</a:t>
            </a:r>
            <a:r>
              <a:rPr lang="en-US" sz="1600" dirty="0">
                <a:latin typeface="Georgia"/>
                <a:ea typeface="+mn-lt"/>
                <a:cs typeface="+mn-lt"/>
              </a:rPr>
              <a:t>: 10.18637/JSS.V051.I04. 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J. S. Morris, ‘Functional Regression’, Jun. 2014, Accessed: Aug. 26, 2022. [Online]. Available: http://arxiv.org/abs/1406.4068</a:t>
            </a:r>
            <a:endParaRPr lang="pt-BR" sz="1600">
              <a:latin typeface="Georgia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'emotion: EEG and EMG recordings in a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computerised</a:t>
            </a:r>
            <a:r>
              <a:rPr lang="en-US" sz="1600" dirty="0">
                <a:latin typeface="Georgia"/>
                <a:ea typeface="+mn-lt"/>
                <a:cs typeface="+mn-lt"/>
              </a:rPr>
              <a:t> gambling study in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fdboost</a:t>
            </a:r>
            <a:r>
              <a:rPr lang="en-US" sz="1600" dirty="0">
                <a:latin typeface="Georgia"/>
                <a:ea typeface="+mn-lt"/>
                <a:cs typeface="+mn-lt"/>
              </a:rPr>
              <a:t>/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FDboost</a:t>
            </a:r>
            <a:r>
              <a:rPr lang="en-US" sz="1600" dirty="0">
                <a:latin typeface="Georgia"/>
                <a:ea typeface="+mn-lt"/>
                <a:cs typeface="+mn-lt"/>
              </a:rPr>
              <a:t>: Boosting Functional Regression Models’. https://rdrr.io/github/fdboost/FDboost/man/emotion.html (accessed Aug. 26, 2022). </a:t>
            </a:r>
            <a:endParaRPr lang="pt-BR" sz="1600">
              <a:latin typeface="Georgia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'Time Series Classification Website’. http://www.timeseriesclassification.com/description.php?Dataset=SelfRegulationSCP1 (accessed Aug. 26, 2022).</a:t>
            </a:r>
            <a:endParaRPr lang="pt-BR" sz="1600">
              <a:latin typeface="Georgia"/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Georgia"/>
                <a:ea typeface="+mn-lt"/>
                <a:cs typeface="+mn-lt"/>
              </a:rPr>
              <a:t>X. Deng, Q. Liu, Y. Deng, and S. Mahadevan, ‘An improved method to construct basic probability assignment based on the confusion matrix for classification problem’, Inf Sci (N Y), vol. 340–341, pp. 250–261, May 2016,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doi</a:t>
            </a:r>
            <a:r>
              <a:rPr lang="en-US" sz="1600" dirty="0">
                <a:latin typeface="Georgia"/>
                <a:ea typeface="+mn-lt"/>
                <a:cs typeface="+mn-lt"/>
              </a:rPr>
              <a:t>: 10.1016/J.INS.2016.01.033</a:t>
            </a:r>
            <a:endParaRPr lang="pt-BR" sz="1600" dirty="0">
              <a:latin typeface="Georgia"/>
              <a:ea typeface="+mn-lt"/>
              <a:cs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6AD0FB-F9FB-D7D0-6084-41271CD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42049-128E-8E34-D202-268FE498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D15A472-56F0-1236-36F0-CCC11FF5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824BB8A-0901-F41E-24F2-C05AF35DD4ED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FA1688F9-FD82-9258-61F4-2B051F33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1CBC542-E345-F665-CB6F-F4C13A52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36826432-E799-D790-A739-15C8C9B2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Contato</a:t>
            </a: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17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B3D8C2-BF29-103C-ABE0-9F1F69329695}"/>
              </a:ext>
            </a:extLst>
          </p:cNvPr>
          <p:cNvSpPr txBox="1"/>
          <p:nvPr/>
        </p:nvSpPr>
        <p:spPr>
          <a:xfrm>
            <a:off x="4313324" y="3170320"/>
            <a:ext cx="355533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000" b="1" dirty="0">
                <a:solidFill>
                  <a:schemeClr val="tx2"/>
                </a:solidFill>
                <a:latin typeface="Georgia"/>
                <a:cs typeface="Arial"/>
              </a:rPr>
              <a:t>Obrigado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949BE8-4905-E99E-18C7-CA4CF879DD3F}"/>
              </a:ext>
            </a:extLst>
          </p:cNvPr>
          <p:cNvSpPr txBox="1"/>
          <p:nvPr/>
        </p:nvSpPr>
        <p:spPr>
          <a:xfrm>
            <a:off x="3029954" y="4714373"/>
            <a:ext cx="675372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Georgia"/>
                <a:cs typeface="Arial"/>
              </a:rPr>
              <a:t>Contato: </a:t>
            </a:r>
            <a:r>
              <a:rPr lang="pt-BR" sz="2200" dirty="0">
                <a:latin typeface="Georgia"/>
                <a:cs typeface="Arial"/>
                <a:hlinkClick r:id="rId3"/>
              </a:rPr>
              <a:t>rodrigo.marcel.oliveira@alumni.usp.br</a:t>
            </a:r>
            <a:r>
              <a:rPr lang="pt-BR" sz="2200" dirty="0">
                <a:latin typeface="Georgia"/>
                <a:cs typeface="Arial"/>
              </a:rPr>
              <a:t> </a:t>
            </a: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42B7BFD3-C26A-2010-FCAB-79BB93C2E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A7F9884F-9F4C-B238-2A65-94F8F73BD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0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AB4AE-DEB0-4381-A5F4-77A37AF8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04" y="476795"/>
            <a:ext cx="3372529" cy="5055904"/>
          </a:xfrm>
        </p:spPr>
        <p:txBody>
          <a:bodyPr anchor="ctr">
            <a:normAutofit/>
          </a:bodyPr>
          <a:lstStyle/>
          <a:p>
            <a:br>
              <a:rPr lang="pt-BR">
                <a:cs typeface="Arial"/>
              </a:rPr>
            </a:br>
            <a:endParaRPr lang="pt-BR">
              <a:cs typeface="Arial"/>
            </a:endParaRP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0160EA67-7490-4524-983E-33B10F4AD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31857"/>
              </p:ext>
            </p:extLst>
          </p:nvPr>
        </p:nvGraphicFramePr>
        <p:xfrm>
          <a:off x="4127113" y="251576"/>
          <a:ext cx="7456725" cy="566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5" name="Chave Esquerda 104">
            <a:extLst>
              <a:ext uri="{FF2B5EF4-FFF2-40B4-BE49-F238E27FC236}">
                <a16:creationId xmlns:a16="http://schemas.microsoft.com/office/drawing/2014/main" id="{13D2D09A-DA89-46E8-B9EC-80BA47BA685B}"/>
              </a:ext>
            </a:extLst>
          </p:cNvPr>
          <p:cNvSpPr/>
          <p:nvPr/>
        </p:nvSpPr>
        <p:spPr>
          <a:xfrm>
            <a:off x="3325216" y="164102"/>
            <a:ext cx="717920" cy="5989490"/>
          </a:xfrm>
          <a:prstGeom prst="leftBrac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7DE28CA-E66F-4EE5-8FF0-E2D226742E7D}"/>
              </a:ext>
            </a:extLst>
          </p:cNvPr>
          <p:cNvSpPr/>
          <p:nvPr/>
        </p:nvSpPr>
        <p:spPr>
          <a:xfrm>
            <a:off x="274058" y="2572732"/>
            <a:ext cx="2862605" cy="104897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Georgia"/>
                <a:cs typeface="Calibri"/>
              </a:rPr>
              <a:t>AGENDA</a:t>
            </a:r>
          </a:p>
        </p:txBody>
      </p:sp>
      <p:pic>
        <p:nvPicPr>
          <p:cNvPr id="41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67E65273-0F4C-DC98-0818-DDF4B676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18" y="5872443"/>
            <a:ext cx="1524000" cy="895350"/>
          </a:xfrm>
          <a:prstGeom prst="rect">
            <a:avLst/>
          </a:prstGeom>
        </p:spPr>
      </p:pic>
      <p:pic>
        <p:nvPicPr>
          <p:cNvPr id="43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46A08D3C-CBAD-0601-2857-99AF95224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450" y="5921955"/>
            <a:ext cx="881313" cy="798095"/>
          </a:xfrm>
          <a:prstGeom prst="rect">
            <a:avLst/>
          </a:prstGeom>
        </p:spPr>
      </p:pic>
      <p:pic>
        <p:nvPicPr>
          <p:cNvPr id="47" name="Imagem 2" descr="Logotipo&#10;&#10;Descrição gerada automaticamente">
            <a:extLst>
              <a:ext uri="{FF2B5EF4-FFF2-40B4-BE49-F238E27FC236}">
                <a16:creationId xmlns:a16="http://schemas.microsoft.com/office/drawing/2014/main" id="{72A411B9-B987-0BF9-09C1-480C3BAA0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553" y="135032"/>
            <a:ext cx="2480422" cy="11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E885F-F864-4F34-9275-680C1563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21" y="1273078"/>
            <a:ext cx="11151815" cy="11051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 dirty="0">
                <a:ea typeface="+mn-lt"/>
                <a:cs typeface="+mn-lt"/>
              </a:rPr>
              <a:t>O </a:t>
            </a:r>
            <a:r>
              <a:rPr lang="pt-BR" sz="1800" dirty="0">
                <a:latin typeface="Georgia"/>
                <a:ea typeface="+mn-lt"/>
                <a:cs typeface="+mn-lt"/>
              </a:rPr>
              <a:t>eletroencefalograma (EEG) é o exame que registra a atividade elétrica cerebral [1].</a:t>
            </a:r>
            <a:endParaRPr lang="pt-BR" sz="1800" dirty="0" err="1">
              <a:latin typeface="Georgia"/>
              <a:ea typeface="+mn-lt"/>
              <a:cs typeface="+mn-lt"/>
            </a:endParaRPr>
          </a:p>
          <a:p>
            <a:pPr algn="just"/>
            <a:r>
              <a:rPr lang="pt-BR" sz="1800" dirty="0">
                <a:latin typeface="Georgia"/>
                <a:ea typeface="+mn-lt"/>
                <a:cs typeface="+mn-lt"/>
              </a:rPr>
              <a:t>Técnica muito importante para avaliação neurofisiológica de pacientes com distúrbios do sono, morte cerebral, tumores, infecções cerebrais, epilepsia, etc.</a:t>
            </a:r>
            <a:endParaRPr lang="pt-BR" sz="1800" dirty="0">
              <a:latin typeface="Georgia"/>
              <a:cs typeface="Calibri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E97DB7-590D-49B5-21A7-D999D5DD3720}"/>
              </a:ext>
            </a:extLst>
          </p:cNvPr>
          <p:cNvSpPr txBox="1"/>
          <p:nvPr/>
        </p:nvSpPr>
        <p:spPr>
          <a:xfrm>
            <a:off x="1325478" y="2588794"/>
            <a:ext cx="24323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  <a:cs typeface="Arial"/>
              </a:rPr>
              <a:t>Figura 1 -</a:t>
            </a:r>
            <a:r>
              <a:rPr lang="en-US" sz="1600" dirty="0">
                <a:latin typeface="Georgia"/>
                <a:cs typeface="Arial"/>
              </a:rPr>
              <a:t> EEG​</a:t>
            </a:r>
            <a:endParaRPr lang="pt-BR" sz="1600" dirty="0">
              <a:cs typeface="Calibri" panose="020F0502020204030204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pic>
        <p:nvPicPr>
          <p:cNvPr id="31" name="Imagem 31" descr="Diagrama&#10;&#10;Descrição gerada automaticamente">
            <a:extLst>
              <a:ext uri="{FF2B5EF4-FFF2-40B4-BE49-F238E27FC236}">
                <a16:creationId xmlns:a16="http://schemas.microsoft.com/office/drawing/2014/main" id="{A3D1D010-84CB-436A-6F54-0AEA2549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3145578"/>
            <a:ext cx="3866147" cy="2521975"/>
          </a:xfrm>
          <a:prstGeom prst="rect">
            <a:avLst/>
          </a:prstGeom>
        </p:spPr>
      </p:pic>
      <p:pic>
        <p:nvPicPr>
          <p:cNvPr id="32" name="Imagem 32" descr="Forma&#10;&#10;Descrição gerada automaticamente">
            <a:extLst>
              <a:ext uri="{FF2B5EF4-FFF2-40B4-BE49-F238E27FC236}">
                <a16:creationId xmlns:a16="http://schemas.microsoft.com/office/drawing/2014/main" id="{17E881B1-7765-11D5-E4F2-C8CF1D93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11" y="3179061"/>
            <a:ext cx="2743200" cy="2485087"/>
          </a:xfrm>
          <a:prstGeom prst="rect">
            <a:avLst/>
          </a:prstGeom>
        </p:spPr>
      </p:pic>
      <p:pic>
        <p:nvPicPr>
          <p:cNvPr id="33" name="Imagem 33" descr="Uma imagem contendo Gráfico&#10;&#10;Descrição gerada automaticamente">
            <a:extLst>
              <a:ext uri="{FF2B5EF4-FFF2-40B4-BE49-F238E27FC236}">
                <a16:creationId xmlns:a16="http://schemas.microsoft.com/office/drawing/2014/main" id="{5DB81A4F-D7DE-9F7F-5503-95400B853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220993"/>
            <a:ext cx="3866145" cy="277219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7DFF71-6638-CAE8-B8F5-3957EDAC134A}"/>
              </a:ext>
            </a:extLst>
          </p:cNvPr>
          <p:cNvSpPr txBox="1"/>
          <p:nvPr/>
        </p:nvSpPr>
        <p:spPr>
          <a:xfrm>
            <a:off x="4614110" y="2588794"/>
            <a:ext cx="29637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  <a:cs typeface="Arial"/>
              </a:rPr>
              <a:t>Figura 2 -</a:t>
            </a:r>
            <a:r>
              <a:rPr lang="en-US" sz="1600" dirty="0">
                <a:latin typeface="Georgia"/>
                <a:cs typeface="Arial"/>
              </a:rPr>
              <a:t> </a:t>
            </a:r>
            <a:r>
              <a:rPr lang="en-US" sz="1600" dirty="0">
                <a:latin typeface="Georgia"/>
                <a:ea typeface="+mn-lt"/>
                <a:cs typeface="+mn-lt"/>
              </a:rPr>
              <a:t> Sistema 10–2</a:t>
            </a:r>
            <a:r>
              <a:rPr lang="en-US" sz="1600" dirty="0">
                <a:latin typeface="Georgia"/>
                <a:cs typeface="Arial"/>
              </a:rPr>
              <a:t>​ 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D42413C-720A-9EFA-0D70-4CD4C6D08503}"/>
              </a:ext>
            </a:extLst>
          </p:cNvPr>
          <p:cNvSpPr txBox="1"/>
          <p:nvPr/>
        </p:nvSpPr>
        <p:spPr>
          <a:xfrm>
            <a:off x="8073189" y="2588793"/>
            <a:ext cx="38460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  <a:cs typeface="Arial"/>
              </a:rPr>
              <a:t>Figura 3 -</a:t>
            </a:r>
            <a:r>
              <a:rPr lang="en-US" sz="1600" dirty="0">
                <a:latin typeface="Georgia"/>
                <a:cs typeface="Arial"/>
              </a:rPr>
              <a:t> </a:t>
            </a:r>
            <a:r>
              <a:rPr lang="en-US" sz="1600" dirty="0">
                <a:latin typeface="Georgia"/>
                <a:ea typeface="+mn-lt"/>
                <a:cs typeface="+mn-lt"/>
              </a:rPr>
              <a:t> Ondas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cerebrais</a:t>
            </a:r>
            <a:r>
              <a:rPr lang="en-US" sz="1600" dirty="0">
                <a:latin typeface="Georgia"/>
                <a:ea typeface="+mn-lt"/>
                <a:cs typeface="+mn-lt"/>
              </a:rPr>
              <a:t> de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acordo</a:t>
            </a:r>
            <a:r>
              <a:rPr lang="en-US" sz="1600" dirty="0">
                <a:latin typeface="Georgia"/>
                <a:ea typeface="+mn-lt"/>
                <a:cs typeface="+mn-lt"/>
              </a:rPr>
              <a:t> com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sua</a:t>
            </a:r>
            <a:r>
              <a:rPr lang="en-US" sz="1600" dirty="0">
                <a:latin typeface="Georgia"/>
                <a:ea typeface="+mn-lt"/>
                <a:cs typeface="+mn-lt"/>
              </a:rPr>
              <a:t> </a:t>
            </a:r>
            <a:r>
              <a:rPr lang="en-US" sz="1600" dirty="0" err="1">
                <a:latin typeface="Georgia"/>
                <a:ea typeface="+mn-lt"/>
                <a:cs typeface="+mn-lt"/>
              </a:rPr>
              <a:t>frequência</a:t>
            </a:r>
            <a:endParaRPr lang="pt-BR" sz="1600" dirty="0" err="1">
              <a:latin typeface="Georgia"/>
              <a:cs typeface="Calibri" panose="020F0502020204030204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9CB40E2-2FA0-1725-66D0-5CC43297F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F11B5D59-80D2-2D78-48E5-F27847C08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E885F-F864-4F34-9275-680C1563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2" y="2666736"/>
            <a:ext cx="11151815" cy="11051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Estudar técnicas de processamento de sinais, tais como as transformadas de Fourier e transformadas de 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200" dirty="0">
                <a:latin typeface="Georgia"/>
                <a:ea typeface="+mn-lt"/>
                <a:cs typeface="+mn-lt"/>
              </a:rPr>
              <a:t>, para decomposição do sinal do EEG.</a:t>
            </a: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Avaliar o desempenho de modelos de Regressão Funcional para predição de novos dados. </a:t>
            </a:r>
            <a:endParaRPr lang="pt-BR" sz="2200">
              <a:latin typeface="Georgia"/>
              <a:cs typeface="Calibri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A74DACC-0B3C-9B2E-7779-14BD59BE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9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C05F55DD-E9B9-8517-D3C8-C559EDED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8ADAB9-B708-9343-399E-005E3CFC8D20}"/>
              </a:ext>
            </a:extLst>
          </p:cNvPr>
          <p:cNvSpPr txBox="1"/>
          <p:nvPr/>
        </p:nvSpPr>
        <p:spPr>
          <a:xfrm>
            <a:off x="6499058" y="3190372"/>
            <a:ext cx="460809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</a:rPr>
              <a:t>Figura 10 -</a:t>
            </a:r>
            <a:r>
              <a:rPr lang="en-US" sz="1600" dirty="0">
                <a:latin typeface="Georgia"/>
              </a:rPr>
              <a:t> </a:t>
            </a:r>
            <a:r>
              <a:rPr lang="en-US" sz="1600" dirty="0" err="1">
                <a:latin typeface="Georgia"/>
              </a:rPr>
              <a:t>Sinais</a:t>
            </a:r>
            <a:r>
              <a:rPr lang="en-US" sz="1600" dirty="0">
                <a:latin typeface="Georgia"/>
              </a:rPr>
              <a:t> de EEG </a:t>
            </a:r>
            <a:r>
              <a:rPr lang="en-US" sz="1600" dirty="0" err="1">
                <a:latin typeface="Georgia"/>
              </a:rPr>
              <a:t>ao</a:t>
            </a:r>
            <a:r>
              <a:rPr lang="en-US" sz="1600" dirty="0">
                <a:latin typeface="Georgia"/>
              </a:rPr>
              <a:t> </a:t>
            </a:r>
            <a:r>
              <a:rPr lang="en-US" sz="1600" dirty="0" err="1">
                <a:latin typeface="Georgia"/>
              </a:rPr>
              <a:t>longo</a:t>
            </a:r>
            <a:r>
              <a:rPr lang="en-US" sz="1600" dirty="0">
                <a:latin typeface="Georgia"/>
              </a:rPr>
              <a:t> do tempo. </a:t>
            </a:r>
            <a:endParaRPr lang="en-US" dirty="0">
              <a:latin typeface="Georgia"/>
            </a:endParaRPr>
          </a:p>
        </p:txBody>
      </p:sp>
      <p:pic>
        <p:nvPicPr>
          <p:cNvPr id="1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84E16182-99A4-89B1-7F5C-32832505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95" y="3746776"/>
            <a:ext cx="5279855" cy="2733290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3163C9C-547B-BEDC-40A8-C14B2B3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76" y="1278385"/>
            <a:ext cx="5029275" cy="27335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A análise de dados funcionais (FDA) é um ramo da estatística preocupado com a análise de dados na forma de funções [3].</a:t>
            </a:r>
            <a:endParaRPr lang="pt-BR" sz="2200" dirty="0">
              <a:latin typeface="Calibri" panose="020F0502020204030204"/>
              <a:cs typeface="Calibri"/>
            </a:endParaRP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Modelo Linear Funcional: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endParaRPr lang="pt-BR" sz="2200" dirty="0">
              <a:latin typeface="Georgia"/>
              <a:cs typeface="Calibri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A2C395D-18E3-A0C9-67AA-91E233D35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9426D91C-90C2-83B5-09D0-1FE368B3C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AB271293-FDAC-C8A5-B345-ECB5F8260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05" y="4277226"/>
            <a:ext cx="3342773" cy="790073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FDA5021-DBC5-CE3B-FEBF-5616ABDC1989}"/>
              </a:ext>
            </a:extLst>
          </p:cNvPr>
          <p:cNvSpPr txBox="1">
            <a:spLocks/>
          </p:cNvSpPr>
          <p:nvPr/>
        </p:nvSpPr>
        <p:spPr>
          <a:xfrm>
            <a:off x="6139240" y="1420758"/>
            <a:ext cx="5320039" cy="1530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latin typeface="Georgia"/>
                <a:cs typeface="Calibri"/>
              </a:rPr>
              <a:t>As funções de bases (Fourier e </a:t>
            </a:r>
            <a:r>
              <a:rPr lang="pt-BR" sz="2200" dirty="0" err="1">
                <a:latin typeface="Georgia"/>
                <a:cs typeface="Calibri"/>
              </a:rPr>
              <a:t>Spline</a:t>
            </a:r>
            <a:r>
              <a:rPr lang="pt-BR" sz="2200" dirty="0">
                <a:latin typeface="Georgia"/>
                <a:cs typeface="Calibri"/>
              </a:rPr>
              <a:t>) são os blocos de construção do FDA e determinam o mecanismo pelo qual a</a:t>
            </a:r>
            <a:br>
              <a:rPr lang="pt-BR" sz="2200" dirty="0">
                <a:latin typeface="Georgia"/>
                <a:cs typeface="Calibri"/>
              </a:rPr>
            </a:br>
            <a:r>
              <a:rPr lang="pt-BR" sz="2200" dirty="0">
                <a:latin typeface="Georgia"/>
                <a:cs typeface="Calibri"/>
              </a:rPr>
              <a:t>regularização é feita. </a:t>
            </a:r>
            <a:endParaRPr lang="en-US" sz="2200" dirty="0">
              <a:ea typeface="+mn-lt"/>
              <a:cs typeface="+mn-lt"/>
            </a:endParaRP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FEEF70-DBB2-7B9C-C476-100FF3781083}"/>
              </a:ext>
            </a:extLst>
          </p:cNvPr>
          <p:cNvSpPr txBox="1"/>
          <p:nvPr/>
        </p:nvSpPr>
        <p:spPr>
          <a:xfrm>
            <a:off x="4684296" y="4463717"/>
            <a:ext cx="667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(1)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F7894F-44E6-FB9D-1B00-A76180A8D558}"/>
              </a:ext>
            </a:extLst>
          </p:cNvPr>
          <p:cNvCxnSpPr/>
          <p:nvPr/>
        </p:nvCxnSpPr>
        <p:spPr>
          <a:xfrm>
            <a:off x="5719010" y="1417722"/>
            <a:ext cx="20054" cy="44115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7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3163C9C-547B-BEDC-40A8-C14B2B3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02" y="1268360"/>
            <a:ext cx="11215510" cy="41773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A análise espectral permite a identificação de fontes de interferência e proporciona uma forma rápida e eficiente de identificar as componentes de um sinal [2].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Transformada de Fourier:</a:t>
            </a: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endParaRPr lang="pt-BR" sz="22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Transformada de </a:t>
            </a:r>
            <a:r>
              <a:rPr lang="pt-BR" sz="2200" dirty="0" err="1">
                <a:latin typeface="Georgia"/>
                <a:ea typeface="+mn-lt"/>
                <a:cs typeface="+mn-lt"/>
              </a:rPr>
              <a:t>Wavelet</a:t>
            </a:r>
            <a:r>
              <a:rPr lang="pt-BR" sz="2200" dirty="0">
                <a:latin typeface="Georgia"/>
                <a:ea typeface="+mn-lt"/>
                <a:cs typeface="+mn-lt"/>
              </a:rPr>
              <a:t>:</a:t>
            </a: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4E189347-4D62-BA44-FB88-89977723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9" name="Imagem 2" descr="Logotipo&#10;&#10;Descrição gerada automaticamente">
            <a:extLst>
              <a:ext uri="{FF2B5EF4-FFF2-40B4-BE49-F238E27FC236}">
                <a16:creationId xmlns:a16="http://schemas.microsoft.com/office/drawing/2014/main" id="{0B7D10E9-366F-84CB-0853-155E3211B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  <p:pic>
        <p:nvPicPr>
          <p:cNvPr id="3" name="Imagem 5" descr="Texto, Carta&#10;&#10;Descrição gerada automaticamente">
            <a:extLst>
              <a:ext uri="{FF2B5EF4-FFF2-40B4-BE49-F238E27FC236}">
                <a16:creationId xmlns:a16="http://schemas.microsoft.com/office/drawing/2014/main" id="{78389D61-68B9-63D8-F816-0B650E97F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662" y="3243294"/>
            <a:ext cx="4337384" cy="882754"/>
          </a:xfrm>
          <a:prstGeom prst="rect">
            <a:avLst/>
          </a:prstGeom>
        </p:spPr>
      </p:pic>
      <p:pic>
        <p:nvPicPr>
          <p:cNvPr id="6" name="Imagem 10">
            <a:extLst>
              <a:ext uri="{FF2B5EF4-FFF2-40B4-BE49-F238E27FC236}">
                <a16:creationId xmlns:a16="http://schemas.microsoft.com/office/drawing/2014/main" id="{D0B4C3DD-8009-17F7-9E86-E74F3685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927" y="4759324"/>
            <a:ext cx="5149515" cy="75832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23C6FC-7B04-4783-7015-B7400CA1A195}"/>
              </a:ext>
            </a:extLst>
          </p:cNvPr>
          <p:cNvSpPr txBox="1"/>
          <p:nvPr/>
        </p:nvSpPr>
        <p:spPr>
          <a:xfrm>
            <a:off x="10419349" y="3390901"/>
            <a:ext cx="667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(2)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E9437F-FF7E-562A-0EFB-A582080E0EFC}"/>
              </a:ext>
            </a:extLst>
          </p:cNvPr>
          <p:cNvSpPr txBox="1"/>
          <p:nvPr/>
        </p:nvSpPr>
        <p:spPr>
          <a:xfrm>
            <a:off x="10421354" y="4936959"/>
            <a:ext cx="667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84743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7A8AC4-84BE-6170-3EE7-99042371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pt-BR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3163C9C-547B-BEDC-40A8-C14B2B3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18" y="4707387"/>
            <a:ext cx="2382328" cy="8385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200" dirty="0">
                <a:latin typeface="Georgia"/>
                <a:cs typeface="Calibri"/>
              </a:rPr>
              <a:t>com</a:t>
            </a:r>
            <a:r>
              <a:rPr lang="pt-BR" sz="2200" dirty="0">
                <a:latin typeface="Georgia"/>
                <a:ea typeface="+mn-lt"/>
                <a:cs typeface="+mn-lt"/>
              </a:rPr>
              <a:t> 𝑖 = 1, …, n</a:t>
            </a:r>
            <a:endParaRPr lang="pt-BR" sz="2200" dirty="0">
              <a:latin typeface="Georgia"/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7E3B7F-75EE-14C1-A325-687DD6E0644F}"/>
              </a:ext>
            </a:extLst>
          </p:cNvPr>
          <p:cNvSpPr txBox="1"/>
          <p:nvPr/>
        </p:nvSpPr>
        <p:spPr>
          <a:xfrm>
            <a:off x="10429375" y="4002506"/>
            <a:ext cx="667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(4)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0A310E4D-9CB4-EF80-8F72-2BD73BD83C8D}"/>
              </a:ext>
            </a:extLst>
          </p:cNvPr>
          <p:cNvSpPr txBox="1">
            <a:spLocks/>
          </p:cNvSpPr>
          <p:nvPr/>
        </p:nvSpPr>
        <p:spPr>
          <a:xfrm>
            <a:off x="755108" y="1721550"/>
            <a:ext cx="10684117" cy="1831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8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200" dirty="0">
                <a:latin typeface="Georgia"/>
                <a:ea typeface="+mn-lt"/>
                <a:cs typeface="+mn-lt"/>
              </a:rPr>
              <a:t>Na Regressão Logística Funcional [4] a probabilidade 𝑝_i da ocorrência de um evento binário cujo 𝑌 = 1 condicional a um preditor funcional 𝑋_i(t) e coeficiente funcional 𝑩(𝑡) é expressa conforme a equação 3:</a:t>
            </a:r>
            <a:r>
              <a:rPr lang="pt-BR" sz="2000" dirty="0">
                <a:latin typeface="Georgia"/>
                <a:ea typeface="+mn-lt"/>
                <a:cs typeface="+mn-lt"/>
              </a:rPr>
              <a:t> </a:t>
            </a:r>
            <a:endParaRPr lang="pt-BR" sz="2000" dirty="0">
              <a:latin typeface="Georgia"/>
              <a:cs typeface="Calibri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323331D4-3279-EE11-8488-F16FBA56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11" name="Imagem 2" descr="Logotipo&#10;&#10;Descrição gerada automaticamente">
            <a:extLst>
              <a:ext uri="{FF2B5EF4-FFF2-40B4-BE49-F238E27FC236}">
                <a16:creationId xmlns:a16="http://schemas.microsoft.com/office/drawing/2014/main" id="{028238DA-DBE5-3F62-08C9-CACB92A2B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  <p:pic>
        <p:nvPicPr>
          <p:cNvPr id="3" name="Imagem 8">
            <a:extLst>
              <a:ext uri="{FF2B5EF4-FFF2-40B4-BE49-F238E27FC236}">
                <a16:creationId xmlns:a16="http://schemas.microsoft.com/office/drawing/2014/main" id="{61A57374-2D06-A129-63F2-1402E969E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742" y="3355677"/>
            <a:ext cx="7896726" cy="12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90" y="2095236"/>
            <a:ext cx="6800393" cy="33209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200" dirty="0">
                <a:latin typeface="Georgia"/>
                <a:cs typeface="Calibri"/>
              </a:rPr>
              <a:t>Técnicas de amostragem: </a:t>
            </a:r>
            <a:r>
              <a:rPr lang="pt-BR" sz="2200" dirty="0" err="1">
                <a:latin typeface="Georgia"/>
                <a:cs typeface="Calibri"/>
              </a:rPr>
              <a:t>Hold</a:t>
            </a:r>
            <a:r>
              <a:rPr lang="pt-BR" sz="2200" dirty="0">
                <a:latin typeface="Georgia"/>
                <a:cs typeface="Calibri"/>
              </a:rPr>
              <a:t>-out [7].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Matriz cruzada [7].</a:t>
            </a:r>
          </a:p>
          <a:p>
            <a:pPr algn="just"/>
            <a:endParaRPr lang="pt-BR" sz="2200" dirty="0">
              <a:latin typeface="Georgia"/>
              <a:cs typeface="Calibri"/>
            </a:endParaRPr>
          </a:p>
          <a:p>
            <a:pPr algn="just"/>
            <a:r>
              <a:rPr lang="pt-BR" sz="2200" dirty="0">
                <a:latin typeface="Georgia"/>
                <a:cs typeface="Calibri"/>
              </a:rPr>
              <a:t>Métrica de avaliação: </a:t>
            </a:r>
            <a:r>
              <a:rPr lang="pt-BR" sz="2200" dirty="0">
                <a:latin typeface="Georgia"/>
                <a:ea typeface="+mn-lt"/>
                <a:cs typeface="+mn-lt"/>
              </a:rPr>
              <a:t>acurácia</a:t>
            </a:r>
            <a:r>
              <a:rPr lang="pt-BR" sz="2200" dirty="0">
                <a:latin typeface="Georgia"/>
                <a:cs typeface="Calibri"/>
              </a:rPr>
              <a:t> (ACU); sensibilidade (SEN); especificidade (ESP); etc.</a:t>
            </a: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8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C397507-2618-0E51-BD29-14DA6A130C8F}"/>
              </a:ext>
            </a:extLst>
          </p:cNvPr>
          <p:cNvSpPr txBox="1"/>
          <p:nvPr/>
        </p:nvSpPr>
        <p:spPr>
          <a:xfrm>
            <a:off x="8494295" y="1325479"/>
            <a:ext cx="30339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</a:rPr>
              <a:t>Figura 12 -</a:t>
            </a:r>
            <a:r>
              <a:rPr lang="en-US" sz="1600" dirty="0">
                <a:latin typeface="Georgia"/>
              </a:rPr>
              <a:t> </a:t>
            </a:r>
            <a:r>
              <a:rPr lang="en-US" sz="1600" dirty="0" err="1">
                <a:latin typeface="Georgia"/>
              </a:rPr>
              <a:t>Matriz</a:t>
            </a:r>
            <a:r>
              <a:rPr lang="en-US" sz="1600" dirty="0">
                <a:latin typeface="Georgia"/>
              </a:rPr>
              <a:t> </a:t>
            </a:r>
            <a:r>
              <a:rPr lang="en-US" sz="1600" dirty="0" err="1">
                <a:latin typeface="Georgia"/>
              </a:rPr>
              <a:t>cruzada</a:t>
            </a:r>
            <a:endParaRPr lang="pt-BR" sz="1600" dirty="0" err="1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93346A6-4A28-A693-3B8C-F931E5C00B3D}"/>
              </a:ext>
            </a:extLst>
          </p:cNvPr>
          <p:cNvSpPr txBox="1"/>
          <p:nvPr/>
        </p:nvSpPr>
        <p:spPr>
          <a:xfrm>
            <a:off x="8193505" y="3822031"/>
            <a:ext cx="35653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"/>
              </a:rPr>
              <a:t>Figura 13 -</a:t>
            </a:r>
            <a:r>
              <a:rPr lang="en-US" sz="1600" dirty="0">
                <a:latin typeface="Georgia"/>
              </a:rPr>
              <a:t> </a:t>
            </a:r>
            <a:r>
              <a:rPr lang="en-US" sz="1600" dirty="0" err="1">
                <a:latin typeface="Georgia"/>
              </a:rPr>
              <a:t>Métricas</a:t>
            </a:r>
            <a:r>
              <a:rPr lang="en-US" sz="1600" dirty="0">
                <a:latin typeface="Georgia"/>
              </a:rPr>
              <a:t> de </a:t>
            </a:r>
            <a:r>
              <a:rPr lang="en-US" sz="1600" dirty="0" err="1">
                <a:latin typeface="Georgia"/>
              </a:rPr>
              <a:t>avaliação</a:t>
            </a:r>
          </a:p>
        </p:txBody>
      </p:sp>
      <p:pic>
        <p:nvPicPr>
          <p:cNvPr id="29" name="Imagem 12" descr="Tabela&#10;&#10;Descrição gerada automaticamente">
            <a:extLst>
              <a:ext uri="{FF2B5EF4-FFF2-40B4-BE49-F238E27FC236}">
                <a16:creationId xmlns:a16="http://schemas.microsoft.com/office/drawing/2014/main" id="{9195B593-49A9-19D6-927C-81C462F7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10" y="1866113"/>
            <a:ext cx="3565357" cy="1280930"/>
          </a:xfrm>
          <a:prstGeom prst="rect">
            <a:avLst/>
          </a:prstGeom>
        </p:spPr>
      </p:pic>
      <p:pic>
        <p:nvPicPr>
          <p:cNvPr id="32" name="Imagem 14" descr="Uma imagem contendo Texto&#10;&#10;Descrição gerada automaticamente">
            <a:extLst>
              <a:ext uri="{FF2B5EF4-FFF2-40B4-BE49-F238E27FC236}">
                <a16:creationId xmlns:a16="http://schemas.microsoft.com/office/drawing/2014/main" id="{F0E2FAB6-BE60-CBBA-2CDC-DB8C73548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482" y="4302042"/>
            <a:ext cx="1438275" cy="529891"/>
          </a:xfrm>
          <a:prstGeom prst="rect">
            <a:avLst/>
          </a:prstGeom>
        </p:spPr>
      </p:pic>
      <p:pic>
        <p:nvPicPr>
          <p:cNvPr id="34" name="Imagem 16" descr="Texto, Carta&#10;&#10;Descrição gerada automaticamente">
            <a:extLst>
              <a:ext uri="{FF2B5EF4-FFF2-40B4-BE49-F238E27FC236}">
                <a16:creationId xmlns:a16="http://schemas.microsoft.com/office/drawing/2014/main" id="{13833209-6B7D-E330-3203-7277E680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83" y="4833937"/>
            <a:ext cx="1497431" cy="579020"/>
          </a:xfrm>
          <a:prstGeom prst="rect">
            <a:avLst/>
          </a:prstGeom>
        </p:spPr>
      </p:pic>
      <p:pic>
        <p:nvPicPr>
          <p:cNvPr id="36" name="Imagem 18">
            <a:extLst>
              <a:ext uri="{FF2B5EF4-FFF2-40B4-BE49-F238E27FC236}">
                <a16:creationId xmlns:a16="http://schemas.microsoft.com/office/drawing/2014/main" id="{D1A3D568-8A75-38A7-9C18-2DD68DB5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075" y="5425491"/>
            <a:ext cx="2409324" cy="579020"/>
          </a:xfrm>
          <a:prstGeom prst="rect">
            <a:avLst/>
          </a:prstGeom>
        </p:spPr>
      </p:pic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C3C70427-A571-5938-A33C-C52339F5E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5238C1B1-F69A-2FD0-8686-769DD420E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8638-D31E-4644-B537-14ADBE47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1" y="61050"/>
            <a:ext cx="11456513" cy="995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Georgia"/>
                <a:ea typeface="+mj-lt"/>
                <a:cs typeface="Arial"/>
              </a:rPr>
              <a:t>CLASSIFICAÇÃO DE SINAIS DE EEG COM MODELOS DE REGRESSÃO FUNCIONAL</a:t>
            </a:r>
            <a:r>
              <a:rPr lang="en-US" sz="2000" b="1" dirty="0">
                <a:latin typeface="Georgia"/>
                <a:ea typeface="+mj-lt"/>
                <a:cs typeface="Arial"/>
              </a:rPr>
              <a:t> </a:t>
            </a:r>
            <a:endParaRPr lang="pt-BR" sz="2000" dirty="0">
              <a:latin typeface="Georgia"/>
              <a:cs typeface="Calibri Ligh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2C75D2-7AE3-44D1-BA37-59295668DCD6}"/>
              </a:ext>
            </a:extLst>
          </p:cNvPr>
          <p:cNvCxnSpPr/>
          <p:nvPr/>
        </p:nvCxnSpPr>
        <p:spPr>
          <a:xfrm>
            <a:off x="113167" y="993401"/>
            <a:ext cx="11910879" cy="86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AC5A93D-3C31-8EF2-E746-6A0CF6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07E047AD-3CDA-F366-2445-5CE28F8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0" y="117308"/>
            <a:ext cx="881313" cy="79809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266AE7-0079-6D4C-2CC6-5F84CFB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01" y="2125315"/>
            <a:ext cx="5296447" cy="365181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A base </a:t>
            </a:r>
            <a:r>
              <a:rPr lang="pt-BR" sz="2000" dirty="0" err="1">
                <a:latin typeface="Georgia"/>
                <a:ea typeface="+mn-lt"/>
                <a:cs typeface="+mn-lt"/>
              </a:rPr>
              <a:t>Emotion</a:t>
            </a:r>
            <a:r>
              <a:rPr lang="pt-BR" sz="2000" dirty="0">
                <a:latin typeface="Georgia"/>
                <a:ea typeface="+mn-lt"/>
                <a:cs typeface="+mn-lt"/>
              </a:rPr>
              <a:t> [5] consiste em analisar sinais de EEG de participantes enquanto eles jogavam rodadas de jogos de azar. O objetivo será explicar os potenciais no sinal EEG para condutividade da meta correspondente ao resultado monetário (ganho ou perda).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A base contém uma dimensão de (184, 384) para as covariáveis e (1, 184) para as variáveis categóricas. Para modelagem, separamos a base em treino (70 %) e teste (30 %). </a:t>
            </a:r>
          </a:p>
        </p:txBody>
      </p:sp>
      <p:sp>
        <p:nvSpPr>
          <p:cNvPr id="19" name="Espaço Reservado para Número de Slide 7">
            <a:extLst>
              <a:ext uri="{FF2B5EF4-FFF2-40B4-BE49-F238E27FC236}">
                <a16:creationId xmlns:a16="http://schemas.microsoft.com/office/drawing/2014/main" id="{5B5C7628-439E-B620-530E-59F07BCE0B1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dirty="0"/>
              <a:pPr/>
              <a:t>9</a:t>
            </a:fld>
            <a:endParaRPr lang="pt-BR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54A4C9A-D33D-9451-49FD-CAF09EBE0795}"/>
              </a:ext>
            </a:extLst>
          </p:cNvPr>
          <p:cNvSpPr txBox="1">
            <a:spLocks/>
          </p:cNvSpPr>
          <p:nvPr/>
        </p:nvSpPr>
        <p:spPr>
          <a:xfrm>
            <a:off x="384485" y="2125315"/>
            <a:ext cx="5557131" cy="4163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Para base SelfRegulationSCP1 [6] o experimento deste conjunto de dados consiste em avaliar se o sujeito está aumentando ou diminuindo sua lentidão cortical potencial, isto é, se o sujeito moveu o cursor para cima ou para baixo. </a:t>
            </a:r>
          </a:p>
          <a:p>
            <a:pPr algn="just"/>
            <a:endParaRPr lang="pt-BR" sz="2000" dirty="0">
              <a:latin typeface="Georgia"/>
              <a:ea typeface="+mn-lt"/>
              <a:cs typeface="+mn-lt"/>
            </a:endParaRPr>
          </a:p>
          <a:p>
            <a:pPr algn="just"/>
            <a:r>
              <a:rPr lang="pt-BR" sz="2000" dirty="0">
                <a:latin typeface="Georgia"/>
                <a:ea typeface="+mn-lt"/>
                <a:cs typeface="+mn-lt"/>
              </a:rPr>
              <a:t>A base de treino contém uma dimensão de (268, 896) para covariáveis e (1, 268) para variável resposta, já para base de teste temos respectivamente, (293, 896) e (1, 293). 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D578D1-DF2D-20A1-7C32-8F31D582A9A0}"/>
              </a:ext>
            </a:extLst>
          </p:cNvPr>
          <p:cNvSpPr txBox="1"/>
          <p:nvPr/>
        </p:nvSpPr>
        <p:spPr>
          <a:xfrm>
            <a:off x="751973" y="1361072"/>
            <a:ext cx="32134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>
                <a:latin typeface="Georgia"/>
                <a:cs typeface="Calibri"/>
              </a:rPr>
              <a:t>Self </a:t>
            </a:r>
            <a:r>
              <a:rPr lang="pt-BR" sz="2200" b="1" dirty="0" err="1">
                <a:latin typeface="Georgia"/>
                <a:cs typeface="Calibri"/>
              </a:rPr>
              <a:t>Regulation</a:t>
            </a:r>
            <a:endParaRPr lang="pt-BR" sz="2200" dirty="0" err="1">
              <a:latin typeface="Georgi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32B244-6229-05A8-A494-774035C2C56D}"/>
              </a:ext>
            </a:extLst>
          </p:cNvPr>
          <p:cNvSpPr txBox="1"/>
          <p:nvPr/>
        </p:nvSpPr>
        <p:spPr>
          <a:xfrm>
            <a:off x="6988341" y="1361072"/>
            <a:ext cx="32134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 err="1">
                <a:latin typeface="Georgia"/>
                <a:cs typeface="Calibri"/>
              </a:rPr>
              <a:t>Emotion</a:t>
            </a:r>
            <a:endParaRPr lang="pt-BR" sz="2200" b="1">
              <a:latin typeface="Georgia"/>
              <a:cs typeface="Calibri"/>
            </a:endParaRPr>
          </a:p>
        </p:txBody>
      </p:sp>
      <p:pic>
        <p:nvPicPr>
          <p:cNvPr id="4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73FFC25D-E59E-ED3D-8BA7-BDE85B42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5827619"/>
            <a:ext cx="1524000" cy="895350"/>
          </a:xfrm>
          <a:prstGeom prst="rect">
            <a:avLst/>
          </a:prstGeom>
        </p:spPr>
      </p:pic>
      <p:pic>
        <p:nvPicPr>
          <p:cNvPr id="8" name="Imagem 2" descr="Logotipo&#10;&#10;Descrição gerada automaticamente">
            <a:extLst>
              <a:ext uri="{FF2B5EF4-FFF2-40B4-BE49-F238E27FC236}">
                <a16:creationId xmlns:a16="http://schemas.microsoft.com/office/drawing/2014/main" id="{2989CB8D-692A-603A-6AC6-442A46D78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024" y="191061"/>
            <a:ext cx="1427070" cy="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Madison</vt:lpstr>
      <vt:lpstr>Office Theme</vt:lpstr>
      <vt:lpstr>Apresentação do PowerPoint</vt:lpstr>
      <vt:lpstr> 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  <vt:lpstr>CLASSIFICAÇÃO DE SINAIS DE EEG COM MODELOS DE REGRESSÃO FUNCIONAL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3554</cp:revision>
  <dcterms:created xsi:type="dcterms:W3CDTF">2022-06-07T11:29:20Z</dcterms:created>
  <dcterms:modified xsi:type="dcterms:W3CDTF">2022-10-12T14:21:52Z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