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7" r:id="rId5"/>
    <p:sldId id="280" r:id="rId6"/>
    <p:sldId id="269" r:id="rId7"/>
    <p:sldId id="291" r:id="rId8"/>
    <p:sldId id="277" r:id="rId9"/>
    <p:sldId id="298" r:id="rId10"/>
    <p:sldId id="299" r:id="rId11"/>
    <p:sldId id="282" r:id="rId12"/>
    <p:sldId id="283" r:id="rId13"/>
    <p:sldId id="284" r:id="rId14"/>
    <p:sldId id="295" r:id="rId15"/>
    <p:sldId id="293" r:id="rId16"/>
    <p:sldId id="297" r:id="rId17"/>
    <p:sldId id="287" r:id="rId18"/>
    <p:sldId id="296" r:id="rId19"/>
    <p:sldId id="294" r:id="rId20"/>
    <p:sldId id="285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366" y="1905000"/>
            <a:ext cx="10626634" cy="2209800"/>
          </a:xfrm>
        </p:spPr>
        <p:txBody>
          <a:bodyPr>
            <a:noAutofit/>
          </a:bodyPr>
          <a:lstStyle/>
          <a:p>
            <a:pPr algn="ctr"/>
            <a:r>
              <a:rPr lang="en-US" sz="12000" dirty="0" smtClean="0">
                <a:solidFill>
                  <a:srgbClr val="FF0000"/>
                </a:solidFill>
              </a:rPr>
              <a:t>R</a:t>
            </a:r>
            <a:r>
              <a:rPr lang="en-US" sz="12000" dirty="0" smtClean="0">
                <a:solidFill>
                  <a:srgbClr val="FFC000"/>
                </a:solidFill>
              </a:rPr>
              <a:t>O</a:t>
            </a:r>
            <a:r>
              <a:rPr lang="en-US" sz="12000" dirty="0" smtClean="0">
                <a:solidFill>
                  <a:srgbClr val="0070C0"/>
                </a:solidFill>
              </a:rPr>
              <a:t>B</a:t>
            </a:r>
            <a:r>
              <a:rPr lang="en-US" sz="12000" dirty="0" smtClean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en-US" sz="12000" dirty="0" smtClean="0">
                <a:solidFill>
                  <a:srgbClr val="7030A0"/>
                </a:solidFill>
              </a:rPr>
              <a:t>T</a:t>
            </a:r>
            <a:r>
              <a:rPr lang="en-US" sz="12000" dirty="0" smtClean="0">
                <a:solidFill>
                  <a:srgbClr val="002060"/>
                </a:solidFill>
              </a:rPr>
              <a:t>I</a:t>
            </a:r>
            <a:r>
              <a:rPr lang="en-US" sz="12000" dirty="0" smtClean="0">
                <a:solidFill>
                  <a:srgbClr val="C00000"/>
                </a:solidFill>
              </a:rPr>
              <a:t>C</a:t>
            </a:r>
            <a:r>
              <a:rPr lang="en-US" sz="12000" dirty="0" smtClean="0">
                <a:solidFill>
                  <a:schemeClr val="accent4">
                    <a:lumMod val="75000"/>
                  </a:schemeClr>
                </a:solidFill>
              </a:rPr>
              <a:t>S</a:t>
            </a:r>
            <a:endParaRPr lang="en-US" sz="1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3400"/>
            <a:ext cx="3429000" cy="3429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52425"/>
            <a:ext cx="3790950" cy="3790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1392" y="4050268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Jumper wires (male-to-female)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410200" y="5486400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USB cable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9307989" y="4278868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Buzzer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22800" y="228600"/>
            <a:ext cx="2912533" cy="218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89828" y="245006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Push button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771" y="2892002"/>
            <a:ext cx="2496630" cy="249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9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10820400" cy="9906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Real </a:t>
            </a:r>
            <a:r>
              <a:rPr lang="en-US" sz="4800" dirty="0">
                <a:solidFill>
                  <a:srgbClr val="FF0000"/>
                </a:solidFill>
              </a:rPr>
              <a:t>life application of traffic light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9296400" cy="4953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Intersections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Pedestrian Crossings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Emergency </a:t>
            </a:r>
            <a:r>
              <a:rPr lang="en-US" sz="2400" dirty="0"/>
              <a:t>Vehicle </a:t>
            </a:r>
            <a:r>
              <a:rPr lang="en-US" sz="2400" dirty="0" smtClean="0"/>
              <a:t>Priority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Public </a:t>
            </a:r>
            <a:r>
              <a:rPr lang="en-US" sz="2400" dirty="0"/>
              <a:t>Transport </a:t>
            </a:r>
            <a:r>
              <a:rPr lang="en-US" sz="2400" dirty="0" smtClean="0"/>
              <a:t>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Smart </a:t>
            </a:r>
            <a:r>
              <a:rPr lang="en-US" sz="2400" dirty="0"/>
              <a:t>Traffic </a:t>
            </a:r>
            <a:r>
              <a:rPr lang="en-US" sz="2400" dirty="0" smtClean="0"/>
              <a:t>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School </a:t>
            </a:r>
            <a:r>
              <a:rPr lang="en-US" sz="2400" dirty="0"/>
              <a:t>Zones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1691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9829800" cy="9906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Circuit connection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06765" y="1204387"/>
            <a:ext cx="9761235" cy="4136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 dirty="0" smtClean="0"/>
              <a:t>LED Connection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Insert the three LEDs into the breadboard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Insert 3 - 220</a:t>
            </a:r>
            <a:r>
              <a:rPr lang="el-GR" sz="2400" dirty="0" smtClean="0"/>
              <a:t>Ω</a:t>
            </a:r>
            <a:r>
              <a:rPr lang="en-US" sz="2400" dirty="0" smtClean="0"/>
              <a:t> resistors into the anode column of each LED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Connect the other end of the resistors to pins 11,12,13, that is, RED=&gt;11, YELLOW=&gt;12, GREEN=&gt;13.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Connect the LEDs cathodes to the negative terminal.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Connect the negative terminal to the </a:t>
            </a:r>
            <a:r>
              <a:rPr lang="en-US" sz="2400" dirty="0" err="1" smtClean="0"/>
              <a:t>ground,GND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69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62000"/>
            <a:ext cx="10058400" cy="39186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85797" y="4648200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LEDs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1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8382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Circuit connection(Cont’d)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143000"/>
            <a:ext cx="9144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Buzzer connection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 smtClean="0"/>
              <a:t>Insert the buzzer into the breadboard.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 smtClean="0"/>
              <a:t>Connect the positive terminal (+) to pin 8.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 smtClean="0"/>
              <a:t>Connect the negative terminal (-) of the buzzer to the negative terminal of the breadboard.</a:t>
            </a:r>
          </a:p>
        </p:txBody>
      </p:sp>
    </p:spTree>
    <p:extLst>
      <p:ext uri="{BB962C8B-B14F-4D97-AF65-F5344CB8AC3E}">
        <p14:creationId xmlns:p14="http://schemas.microsoft.com/office/powerpoint/2010/main" val="341739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85800"/>
            <a:ext cx="10058400" cy="39115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00600" y="4659868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LEDs connection with buzzer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3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9296400" cy="8382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Circuit connection(Cont’d)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0"/>
            <a:ext cx="9296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Push button connection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 smtClean="0"/>
              <a:t>Insert the push button into the breadboard.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 smtClean="0"/>
              <a:t>Connect a terminal to pin 7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 smtClean="0"/>
              <a:t>Connect a terminal to negative terminal of the breadboard or the ground, GND.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 smtClean="0"/>
              <a:t>Connect a 10k</a:t>
            </a:r>
            <a:r>
              <a:rPr lang="el-GR" sz="2400" dirty="0" smtClean="0"/>
              <a:t>Ω</a:t>
            </a:r>
            <a:r>
              <a:rPr lang="en-US" sz="2400" dirty="0" smtClean="0"/>
              <a:t> resistor to another terminal of the push button.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 smtClean="0"/>
              <a:t>Connect the other end of the resistor to 5v pin in the Arduino </a:t>
            </a:r>
            <a:r>
              <a:rPr lang="en-US" sz="2400" dirty="0" err="1" smtClean="0"/>
              <a:t>uno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41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9200"/>
            <a:ext cx="10058400" cy="37708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28645" y="5029200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LEDs connection with buzzer and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9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533400"/>
            <a:ext cx="7315200" cy="1828800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FF0000"/>
                </a:solidFill>
              </a:rPr>
              <a:t>THANK YOU</a:t>
            </a:r>
            <a:endParaRPr lang="en-US" sz="88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6324600" cy="1981200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See you </a:t>
            </a:r>
            <a:r>
              <a:rPr lang="en-US" sz="6600" dirty="0" smtClean="0">
                <a:solidFill>
                  <a:srgbClr val="FFC000"/>
                </a:solidFill>
              </a:rPr>
              <a:t>in the </a:t>
            </a:r>
            <a:r>
              <a:rPr lang="en-US" sz="6600" dirty="0" smtClean="0">
                <a:solidFill>
                  <a:srgbClr val="00B050"/>
                </a:solidFill>
              </a:rPr>
              <a:t>next class</a:t>
            </a:r>
            <a:r>
              <a:rPr lang="en-US" sz="6600" dirty="0" smtClean="0">
                <a:solidFill>
                  <a:srgbClr val="FF0000"/>
                </a:solidFill>
              </a:rPr>
              <a:t>!</a:t>
            </a:r>
            <a:r>
              <a:rPr lang="en-US" sz="6600" dirty="0" smtClean="0">
                <a:solidFill>
                  <a:srgbClr val="FFC000"/>
                </a:solidFill>
              </a:rPr>
              <a:t>!</a:t>
            </a:r>
            <a:r>
              <a:rPr lang="en-US" sz="6600" dirty="0" smtClean="0">
                <a:solidFill>
                  <a:srgbClr val="00B050"/>
                </a:solidFill>
              </a:rPr>
              <a:t>!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PROJECT 1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1" y="3124200"/>
            <a:ext cx="56388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L</a:t>
            </a:r>
            <a:r>
              <a:rPr lang="en-US" sz="3600" b="1" dirty="0" smtClean="0">
                <a:solidFill>
                  <a:srgbClr val="FFC000"/>
                </a:solidFill>
              </a:rPr>
              <a:t>E</a:t>
            </a:r>
            <a:r>
              <a:rPr lang="en-US" sz="3600" b="1" dirty="0" smtClean="0">
                <a:solidFill>
                  <a:srgbClr val="00B050"/>
                </a:solidFill>
              </a:rPr>
              <a:t>D</a:t>
            </a:r>
            <a:r>
              <a:rPr lang="en-US" sz="3600" b="1" dirty="0" smtClean="0">
                <a:solidFill>
                  <a:srgbClr val="FF0000"/>
                </a:solidFill>
              </a:rPr>
              <a:t> Traffic </a:t>
            </a:r>
            <a:r>
              <a:rPr lang="en-US" sz="3600" b="1" dirty="0">
                <a:solidFill>
                  <a:srgbClr val="FFC000"/>
                </a:solidFill>
              </a:rPr>
              <a:t>L</a:t>
            </a:r>
            <a:r>
              <a:rPr lang="en-US" sz="3600" b="1" dirty="0" smtClean="0">
                <a:solidFill>
                  <a:srgbClr val="FFC000"/>
                </a:solidFill>
              </a:rPr>
              <a:t>ight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</a:rPr>
              <a:t>System</a:t>
            </a:r>
            <a:endParaRPr 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3" y="1917105"/>
            <a:ext cx="4389437" cy="3292077"/>
          </a:xfrm>
        </p:spPr>
      </p:pic>
    </p:spTree>
    <p:extLst>
      <p:ext uri="{BB962C8B-B14F-4D97-AF65-F5344CB8AC3E}">
        <p14:creationId xmlns:p14="http://schemas.microsoft.com/office/powerpoint/2010/main" val="238844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9677400" cy="990600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What is a Traffic Light System?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90600" y="1775268"/>
            <a:ext cx="990600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latin typeface="Arial" panose="020B0604020202020204" pitchFamily="34" charset="0"/>
              </a:rPr>
              <a:t>A traffic light system is a set of </a:t>
            </a:r>
            <a:r>
              <a:rPr lang="en-US" altLang="en-US" sz="4000" dirty="0" err="1" smtClean="0">
                <a:latin typeface="Arial" panose="020B0604020202020204" pitchFamily="34" charset="0"/>
              </a:rPr>
              <a:t>coloured</a:t>
            </a:r>
            <a:r>
              <a:rPr lang="en-US" altLang="en-US" sz="4000" dirty="0" smtClean="0">
                <a:latin typeface="Arial" panose="020B0604020202020204" pitchFamily="34" charset="0"/>
              </a:rPr>
              <a:t> </a:t>
            </a:r>
            <a:r>
              <a:rPr lang="en-US" altLang="en-US" sz="4000" dirty="0">
                <a:latin typeface="Arial" panose="020B0604020202020204" pitchFamily="34" charset="0"/>
              </a:rPr>
              <a:t>lights that control vehicle and pedestrian movement at intersections.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439400" cy="4846320"/>
          </a:xfrm>
        </p:spPr>
        <p:txBody>
          <a:bodyPr>
            <a:noAutofit/>
          </a:bodyPr>
          <a:lstStyle/>
          <a:p>
            <a:r>
              <a:rPr lang="en-US" sz="3200" dirty="0"/>
              <a:t>It typically consists of three </a:t>
            </a:r>
            <a:r>
              <a:rPr lang="en-US" sz="3200" dirty="0" err="1" smtClean="0"/>
              <a:t>coloured</a:t>
            </a:r>
            <a:r>
              <a:rPr lang="en-US" sz="3200" dirty="0" smtClean="0"/>
              <a:t> </a:t>
            </a:r>
            <a:r>
              <a:rPr lang="en-US" sz="3200" dirty="0"/>
              <a:t>lights</a:t>
            </a:r>
            <a:r>
              <a:rPr lang="en-US" sz="32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Red</a:t>
            </a:r>
            <a:r>
              <a:rPr lang="en-US" sz="3200" dirty="0"/>
              <a:t>: Indicates that vehicles must stop. Pedestrians may be allowed to cross, depending on the intersection rules</a:t>
            </a:r>
            <a:r>
              <a:rPr lang="en-US" sz="3200" b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FFC000"/>
                </a:solidFill>
              </a:rPr>
              <a:t>Yellow </a:t>
            </a:r>
            <a:r>
              <a:rPr lang="en-US" sz="3200" b="1" dirty="0">
                <a:solidFill>
                  <a:srgbClr val="FFC000"/>
                </a:solidFill>
              </a:rPr>
              <a:t>(or Amber)</a:t>
            </a:r>
            <a:r>
              <a:rPr lang="en-US" sz="3200" dirty="0"/>
              <a:t>: Warns that the light is about to change to red. Drivers should prepare to stop if it is safe to do so</a:t>
            </a:r>
            <a:r>
              <a:rPr lang="en-US" sz="32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</a:rPr>
              <a:t>Green</a:t>
            </a:r>
            <a:r>
              <a:rPr lang="en-US" sz="3200" dirty="0"/>
              <a:t>: Indicates that vehicles may proceed. Pedestrians typically must wait for the signal to cross.</a:t>
            </a:r>
          </a:p>
        </p:txBody>
      </p:sp>
    </p:spTree>
    <p:extLst>
      <p:ext uri="{BB962C8B-B14F-4D97-AF65-F5344CB8AC3E}">
        <p14:creationId xmlns:p14="http://schemas.microsoft.com/office/powerpoint/2010/main" val="4737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9220200" cy="9906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Materials Required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47800" y="1370583"/>
            <a:ext cx="9220200" cy="380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Arduino Uno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Breadboard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Resistors(3-220</a:t>
            </a:r>
            <a:r>
              <a:rPr lang="el-GR" sz="2400" dirty="0"/>
              <a:t>Ω</a:t>
            </a:r>
            <a:r>
              <a:rPr lang="en-US" sz="2400" dirty="0"/>
              <a:t>, Pull-Up 10k</a:t>
            </a:r>
            <a:r>
              <a:rPr lang="el-GR" sz="2400" dirty="0"/>
              <a:t>Ω</a:t>
            </a:r>
            <a:r>
              <a:rPr lang="en-US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LEDs (Red, Yellow</a:t>
            </a:r>
            <a:r>
              <a:rPr lang="en-US" sz="2400" dirty="0"/>
              <a:t>, Green)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Buzzer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Push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Jumper </a:t>
            </a:r>
            <a:r>
              <a:rPr lang="en-US" sz="2400" dirty="0" smtClean="0"/>
              <a:t>wire (male-to-male)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744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9220200" cy="9906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Materials Required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47800" y="1550632"/>
            <a:ext cx="9220200" cy="344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Arduino Uno: </a:t>
            </a:r>
            <a:r>
              <a:rPr lang="en-US" sz="2400" dirty="0" smtClean="0"/>
              <a:t>Is a </a:t>
            </a:r>
            <a:r>
              <a:rPr lang="en-US" sz="2400" dirty="0"/>
              <a:t>microcontroller board that acts as the brain of the project, processing inputs and controlling outputs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Breadboard</a:t>
            </a:r>
            <a:r>
              <a:rPr lang="en-US" sz="2400" dirty="0"/>
              <a:t>: </a:t>
            </a:r>
            <a:r>
              <a:rPr lang="en-US" sz="2400" dirty="0" smtClean="0"/>
              <a:t>Is a </a:t>
            </a:r>
            <a:r>
              <a:rPr lang="en-US" sz="2400" dirty="0"/>
              <a:t>reusable platform for building circuits without soldering, allowing easy connections and modifications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Resistor: It limit </a:t>
            </a:r>
            <a:r>
              <a:rPr lang="en-US" sz="2400" dirty="0"/>
              <a:t>the flow of current in a circuit; the pull-up resistor keeps a pin at a high state when no button is pressed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LEDs: Are Light-emitting </a:t>
            </a:r>
            <a:r>
              <a:rPr lang="en-US" sz="2400" dirty="0"/>
              <a:t>diodes that indicate status or signals; each color can represent a different state (e.g., on/off).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5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9220200" cy="9906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Materials Required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47800" y="1095411"/>
            <a:ext cx="9220200" cy="288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dirty="0"/>
              <a:t>Buzzer: </a:t>
            </a:r>
            <a:r>
              <a:rPr lang="en-US" sz="2400" dirty="0" smtClean="0"/>
              <a:t>Is a </a:t>
            </a:r>
            <a:r>
              <a:rPr lang="en-US" sz="2400" dirty="0"/>
              <a:t>sound-producing device that generates beeps or tones based on electrical signals from the Arduino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 smtClean="0"/>
              <a:t>Push </a:t>
            </a:r>
            <a:r>
              <a:rPr lang="en-US" sz="2400" dirty="0"/>
              <a:t>Button: </a:t>
            </a:r>
            <a:r>
              <a:rPr lang="en-US" sz="2400" dirty="0" smtClean="0"/>
              <a:t>Is a </a:t>
            </a:r>
            <a:r>
              <a:rPr lang="en-US" sz="2400" dirty="0"/>
              <a:t>switch that allows users to send a digital signal to the Arduino when pressed, typically used for user input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 smtClean="0"/>
              <a:t>Jumper Wire: Are flexible </a:t>
            </a:r>
            <a:r>
              <a:rPr lang="en-US" sz="2400" dirty="0"/>
              <a:t>wires used to make connections between components on the breadboard or to the Arduino.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948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7200"/>
            <a:ext cx="5248275" cy="3857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0" y="4343400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rduino </a:t>
            </a:r>
            <a:r>
              <a:rPr lang="en-US" b="1" dirty="0" err="1"/>
              <a:t>uno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8058676" y="441960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Breadboard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409295"/>
            <a:ext cx="436305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6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200"/>
            <a:ext cx="3352800" cy="293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227" y="3733800"/>
            <a:ext cx="2537973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04800"/>
            <a:ext cx="4343400" cy="4343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1000" y="47244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Jumper wires (male-to-male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8077" y="3516868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LEDs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181600" y="548640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Resistors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045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A15C6C-6BB6-4DB6-B7D6-7F14EAB2CC5C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711</TotalTime>
  <Words>527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Times New Roman</vt:lpstr>
      <vt:lpstr>Children Friends 16x9</vt:lpstr>
      <vt:lpstr>PowerPoint Presentation</vt:lpstr>
      <vt:lpstr>PROJECT 1</vt:lpstr>
      <vt:lpstr>What is a Traffic Light System?</vt:lpstr>
      <vt:lpstr>PowerPoint Presentation</vt:lpstr>
      <vt:lpstr>Materials Required</vt:lpstr>
      <vt:lpstr>Materials Required</vt:lpstr>
      <vt:lpstr>Materials Required</vt:lpstr>
      <vt:lpstr>PowerPoint Presentation</vt:lpstr>
      <vt:lpstr>PowerPoint Presentation</vt:lpstr>
      <vt:lpstr>PowerPoint Presentation</vt:lpstr>
      <vt:lpstr>Real life application of traffic light system</vt:lpstr>
      <vt:lpstr>Circuit connection</vt:lpstr>
      <vt:lpstr>PowerPoint Presentation</vt:lpstr>
      <vt:lpstr>Circuit connection(Cont’d)</vt:lpstr>
      <vt:lpstr>PowerPoint Presentation</vt:lpstr>
      <vt:lpstr>Circuit connection(Cont’d)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USER</dc:creator>
  <cp:keywords/>
  <cp:lastModifiedBy>USER</cp:lastModifiedBy>
  <cp:revision>40</cp:revision>
  <dcterms:created xsi:type="dcterms:W3CDTF">2025-09-24T07:33:58Z</dcterms:created>
  <dcterms:modified xsi:type="dcterms:W3CDTF">2025-09-30T11:57:48Z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