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hLAI6mElFYu823qRZvKnIT3f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35fa22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835fa22c9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3835fa22c9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To change images on this slide, select a picture and delete it. Then click the Insert Picture icon in the placeholder to insert your own image.</a:t>
            </a: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To change images on this slide, select a picture and delete it. Then click the Insert Picture icon in the placeholder to insert your own image.</a:t>
            </a:r>
            <a:endParaRPr/>
          </a:p>
        </p:txBody>
      </p:sp>
      <p:sp>
        <p:nvSpPr>
          <p:cNvPr id="148" name="Google Shape;14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5"/>
          <p:cNvPicPr preferRelativeResize="0"/>
          <p:nvPr/>
        </p:nvPicPr>
        <p:blipFill rotWithShape="1">
          <a:blip r:embed="rId2">
            <a:alphaModFix/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5"/>
          <p:cNvSpPr txBox="1"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4724400" y="1828800"/>
            <a:ext cx="5943600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2"/>
          </p:nvPr>
        </p:nvSpPr>
        <p:spPr>
          <a:xfrm>
            <a:off x="1523999" y="1828800"/>
            <a:ext cx="2926080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ree Pictures with Caption">
  <p:cSld name="Three Pictures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/>
          <p:nvPr/>
        </p:nvSpPr>
        <p:spPr>
          <a:xfrm>
            <a:off x="762000" y="933449"/>
            <a:ext cx="5334000" cy="4109465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991888" y="1113022"/>
            <a:ext cx="4874224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84" name="Google Shape;84;p35"/>
          <p:cNvSpPr/>
          <p:nvPr/>
        </p:nvSpPr>
        <p:spPr>
          <a:xfrm>
            <a:off x="6323873" y="967316"/>
            <a:ext cx="2990942" cy="1934384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5" descr="An empty placeholder to add an image. Click on the placeholder and select the image that you wish to add"/>
          <p:cNvSpPr>
            <a:spLocks noGrp="1"/>
          </p:cNvSpPr>
          <p:nvPr>
            <p:ph type="pic" idx="3"/>
          </p:nvPr>
        </p:nvSpPr>
        <p:spPr>
          <a:xfrm>
            <a:off x="6506025" y="1109743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86" name="Google Shape;86;p35"/>
          <p:cNvSpPr/>
          <p:nvPr/>
        </p:nvSpPr>
        <p:spPr>
          <a:xfrm>
            <a:off x="6323873" y="3060954"/>
            <a:ext cx="2990942" cy="1934384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5" descr="An empty placeholder to add an image. Click on the placeholder and select the image that you wish to add"/>
          <p:cNvSpPr>
            <a:spLocks noGrp="1"/>
          </p:cNvSpPr>
          <p:nvPr>
            <p:ph type="pic" idx="4"/>
          </p:nvPr>
        </p:nvSpPr>
        <p:spPr>
          <a:xfrm>
            <a:off x="6506025" y="3203381"/>
            <a:ext cx="2626638" cy="164953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>
            <a:off x="1028581" y="5919255"/>
            <a:ext cx="8104082" cy="49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ve Pictures">
  <p:cSld name="Five Picture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3" y="283"/>
            <a:ext cx="12188952" cy="68597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6"/>
          <p:cNvSpPr txBox="1"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/>
          <p:nvPr/>
        </p:nvSpPr>
        <p:spPr>
          <a:xfrm>
            <a:off x="4182533" y="265044"/>
            <a:ext cx="5232399" cy="3020023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6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4424435" y="436315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4" name="Google Shape;94;p36"/>
          <p:cNvSpPr/>
          <p:nvPr/>
        </p:nvSpPr>
        <p:spPr>
          <a:xfrm>
            <a:off x="816188" y="384723"/>
            <a:ext cx="3146212" cy="1894677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6" descr="An empty placeholder to add an image. Click on the placeholder and select the image that you wish to add"/>
          <p:cNvSpPr>
            <a:spLocks noGrp="1"/>
          </p:cNvSpPr>
          <p:nvPr>
            <p:ph type="pic" idx="3"/>
          </p:nvPr>
        </p:nvSpPr>
        <p:spPr>
          <a:xfrm>
            <a:off x="1013022" y="538232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6" name="Google Shape;96;p36"/>
          <p:cNvSpPr/>
          <p:nvPr/>
        </p:nvSpPr>
        <p:spPr>
          <a:xfrm>
            <a:off x="816188" y="2478361"/>
            <a:ext cx="3146212" cy="1894677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 descr="An empty placeholder to add an image. Click on the placeholder and select the image that you wish to add"/>
          <p:cNvSpPr>
            <a:spLocks noGrp="1"/>
          </p:cNvSpPr>
          <p:nvPr>
            <p:ph type="pic" idx="4"/>
          </p:nvPr>
        </p:nvSpPr>
        <p:spPr>
          <a:xfrm>
            <a:off x="1013022" y="2631870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98" name="Google Shape;98;p36"/>
          <p:cNvSpPr/>
          <p:nvPr/>
        </p:nvSpPr>
        <p:spPr>
          <a:xfrm>
            <a:off x="816188" y="4571999"/>
            <a:ext cx="3146212" cy="1894677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6" descr="An empty placeholder to add an image. Click on the placeholder and select the image that you wish to add"/>
          <p:cNvSpPr>
            <a:spLocks noGrp="1"/>
          </p:cNvSpPr>
          <p:nvPr>
            <p:ph type="pic" idx="5"/>
          </p:nvPr>
        </p:nvSpPr>
        <p:spPr>
          <a:xfrm>
            <a:off x="1013022" y="4725508"/>
            <a:ext cx="2752545" cy="1587658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100" name="Google Shape;100;p36"/>
          <p:cNvSpPr/>
          <p:nvPr/>
        </p:nvSpPr>
        <p:spPr>
          <a:xfrm>
            <a:off x="4182533" y="3448511"/>
            <a:ext cx="5232399" cy="3020023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6" descr="An empty placeholder to add an image. Click on the placeholder and select the image that you wish to add"/>
          <p:cNvSpPr>
            <a:spLocks noGrp="1"/>
          </p:cNvSpPr>
          <p:nvPr>
            <p:ph type="pic" idx="6"/>
          </p:nvPr>
        </p:nvSpPr>
        <p:spPr>
          <a:xfrm>
            <a:off x="4424435" y="3619782"/>
            <a:ext cx="4748594" cy="2677481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 rot="5400000">
            <a:off x="4358640" y="-1005840"/>
            <a:ext cx="347472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 txBox="1">
            <a:spLocks noGrp="1"/>
          </p:cNvSpPr>
          <p:nvPr>
            <p:ph type="title"/>
          </p:nvPr>
        </p:nvSpPr>
        <p:spPr>
          <a:xfrm rot="5400000">
            <a:off x="7283450" y="1920875"/>
            <a:ext cx="4940300" cy="182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1"/>
          </p:nvPr>
        </p:nvSpPr>
        <p:spPr>
          <a:xfrm rot="5400000">
            <a:off x="2482850" y="-593725"/>
            <a:ext cx="49403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>
            <a:off x="804333" y="1695450"/>
            <a:ext cx="5596467" cy="3295650"/>
          </a:xfrm>
          <a:custGeom>
            <a:avLst/>
            <a:gdLst/>
            <a:ahLst/>
            <a:cxnLst/>
            <a:rect l="l" t="t" r="r" b="b"/>
            <a:pathLst>
              <a:path w="1347" h="986" extrusionOk="0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1006022" y="1874520"/>
            <a:ext cx="5193089" cy="293751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7010400" y="2245995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Pictures with Captions">
  <p:cSld name="Two Pictures with Captio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5" y="1716"/>
            <a:ext cx="12188952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/>
          <p:nvPr/>
        </p:nvSpPr>
        <p:spPr>
          <a:xfrm>
            <a:off x="762000" y="933449"/>
            <a:ext cx="4114800" cy="4109465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992435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1028581" y="5181600"/>
            <a:ext cx="3566160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/>
          <p:nvPr/>
        </p:nvSpPr>
        <p:spPr>
          <a:xfrm>
            <a:off x="5300133" y="933449"/>
            <a:ext cx="4114800" cy="4109465"/>
          </a:xfrm>
          <a:custGeom>
            <a:avLst/>
            <a:gdLst/>
            <a:ahLst/>
            <a:cxnLst/>
            <a:rect l="l" t="t" r="r" b="b"/>
            <a:pathLst>
              <a:path w="933" h="1275" extrusionOk="0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8" descr="An empty placeholder to add an image. Click on the placeholder and select the image that you wish to add"/>
          <p:cNvSpPr>
            <a:spLocks noGrp="1"/>
          </p:cNvSpPr>
          <p:nvPr>
            <p:ph type="pic" idx="3"/>
          </p:nvPr>
        </p:nvSpPr>
        <p:spPr>
          <a:xfrm>
            <a:off x="5530568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sp>
      <p:sp>
        <p:nvSpPr>
          <p:cNvPr id="42" name="Google Shape;42;p28"/>
          <p:cNvSpPr txBox="1">
            <a:spLocks noGrp="1"/>
          </p:cNvSpPr>
          <p:nvPr>
            <p:ph type="body" idx="4"/>
          </p:nvPr>
        </p:nvSpPr>
        <p:spPr>
          <a:xfrm>
            <a:off x="5566714" y="5181600"/>
            <a:ext cx="3566160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sz="2400" b="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2"/>
          </p:nvPr>
        </p:nvSpPr>
        <p:spPr>
          <a:xfrm>
            <a:off x="152400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3"/>
          </p:nvPr>
        </p:nvSpPr>
        <p:spPr>
          <a:xfrm>
            <a:off x="6278880" y="1828799"/>
            <a:ext cx="4389120" cy="79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8C3A"/>
              </a:buClr>
              <a:buSzPts val="2400"/>
              <a:buNone/>
              <a:defRPr sz="2400" b="0">
                <a:solidFill>
                  <a:srgbClr val="398C3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4"/>
          </p:nvPr>
        </p:nvSpPr>
        <p:spPr>
          <a:xfrm>
            <a:off x="6278880" y="2624666"/>
            <a:ext cx="4389120" cy="267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2"/>
          </p:nvPr>
        </p:nvSpPr>
        <p:spPr>
          <a:xfrm>
            <a:off x="6278880" y="1825625"/>
            <a:ext cx="438912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2"/>
          <p:cNvPicPr preferRelativeResize="0"/>
          <p:nvPr/>
        </p:nvPicPr>
        <p:blipFill rotWithShape="1">
          <a:blip r:embed="rId2">
            <a:alphaModFix/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2"/>
          <p:cNvSpPr txBox="1"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09090"/>
              </a:buClr>
              <a:buSzPts val="2000"/>
              <a:buNone/>
              <a:defRPr sz="2000">
                <a:solidFill>
                  <a:srgbClr val="90909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800"/>
              <a:buNone/>
              <a:defRPr sz="1800">
                <a:solidFill>
                  <a:srgbClr val="90909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09090"/>
              </a:buClr>
              <a:buSzPts val="1600"/>
              <a:buNone/>
              <a:defRPr sz="1600">
                <a:solidFill>
                  <a:srgbClr val="90909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4"/>
          <p:cNvPicPr preferRelativeResize="0"/>
          <p:nvPr/>
        </p:nvPicPr>
        <p:blipFill rotWithShape="1">
          <a:blip r:embed="rId16">
            <a:alphaModFix/>
          </a:blip>
          <a:srcRect l="525" t="511" r="524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OyWMv6TySETAbDKv50ZQVRyEsMeItJox?usp=shar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>
            <a:spLocks noGrp="1"/>
          </p:cNvSpPr>
          <p:nvPr>
            <p:ph type="subTitle" idx="1"/>
          </p:nvPr>
        </p:nvSpPr>
        <p:spPr>
          <a:xfrm>
            <a:off x="803366" y="1905000"/>
            <a:ext cx="1062663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0"/>
              <a:buNone/>
            </a:pPr>
            <a:r>
              <a:rPr lang="en-US" sz="12000">
                <a:solidFill>
                  <a:srgbClr val="FF0000"/>
                </a:solidFill>
              </a:rPr>
              <a:t>R</a:t>
            </a:r>
            <a:r>
              <a:rPr lang="en-US" sz="12000">
                <a:solidFill>
                  <a:srgbClr val="FFC000"/>
                </a:solidFill>
              </a:rPr>
              <a:t>O</a:t>
            </a:r>
            <a:r>
              <a:rPr lang="en-US" sz="12000">
                <a:solidFill>
                  <a:srgbClr val="0070C0"/>
                </a:solidFill>
              </a:rPr>
              <a:t>B</a:t>
            </a:r>
            <a:r>
              <a:rPr lang="en-US" sz="12000">
                <a:solidFill>
                  <a:srgbClr val="CC5E0C"/>
                </a:solidFill>
              </a:rPr>
              <a:t>O</a:t>
            </a:r>
            <a:r>
              <a:rPr lang="en-US" sz="12000">
                <a:solidFill>
                  <a:srgbClr val="7030A0"/>
                </a:solidFill>
              </a:rPr>
              <a:t>T</a:t>
            </a:r>
            <a:r>
              <a:rPr lang="en-US" sz="12000">
                <a:solidFill>
                  <a:srgbClr val="002060"/>
                </a:solidFill>
              </a:rPr>
              <a:t>I</a:t>
            </a:r>
            <a:r>
              <a:rPr lang="en-US" sz="12000">
                <a:solidFill>
                  <a:srgbClr val="C00000"/>
                </a:solidFill>
              </a:rPr>
              <a:t>C</a:t>
            </a:r>
            <a:r>
              <a:rPr lang="en-US" sz="12000">
                <a:solidFill>
                  <a:srgbClr val="398C3A"/>
                </a:solidFill>
              </a:rPr>
              <a:t>S</a:t>
            </a:r>
            <a:endParaRPr sz="12000">
              <a:solidFill>
                <a:srgbClr val="398C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lang="en-US" sz="5400" b="1">
                <a:solidFill>
                  <a:srgbClr val="FF0000"/>
                </a:solidFill>
              </a:rPr>
              <a:t>PROJECT 1</a:t>
            </a:r>
            <a:endParaRPr sz="5400" b="1">
              <a:solidFill>
                <a:srgbClr val="FF0000"/>
              </a:solidFill>
            </a:endParaRPr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533401" y="3124200"/>
            <a:ext cx="5638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en-US" sz="3600" b="1">
                <a:solidFill>
                  <a:srgbClr val="FF0000"/>
                </a:solidFill>
              </a:rPr>
              <a:t>L</a:t>
            </a:r>
            <a:r>
              <a:rPr lang="en-US" sz="3600" b="1">
                <a:solidFill>
                  <a:srgbClr val="FFC000"/>
                </a:solidFill>
              </a:rPr>
              <a:t>E</a:t>
            </a:r>
            <a:r>
              <a:rPr lang="en-US" sz="3600" b="1">
                <a:solidFill>
                  <a:srgbClr val="00B050"/>
                </a:solidFill>
              </a:rPr>
              <a:t>D</a:t>
            </a:r>
            <a:r>
              <a:rPr lang="en-US" sz="3600" b="1">
                <a:solidFill>
                  <a:srgbClr val="FF0000"/>
                </a:solidFill>
              </a:rPr>
              <a:t> Traffic </a:t>
            </a:r>
            <a:r>
              <a:rPr lang="en-US" sz="3600" b="1">
                <a:solidFill>
                  <a:srgbClr val="FFC000"/>
                </a:solidFill>
              </a:rPr>
              <a:t>Light</a:t>
            </a:r>
            <a:r>
              <a:rPr lang="en-US" sz="3600" b="1">
                <a:solidFill>
                  <a:srgbClr val="FF0000"/>
                </a:solidFill>
              </a:rPr>
              <a:t> </a:t>
            </a:r>
            <a:r>
              <a:rPr lang="en-US" sz="3600" b="1">
                <a:solidFill>
                  <a:srgbClr val="398C3A"/>
                </a:solidFill>
              </a:rPr>
              <a:t>System</a:t>
            </a:r>
            <a:endParaRPr sz="3600" b="1">
              <a:solidFill>
                <a:srgbClr val="398C3A"/>
              </a:solidFill>
            </a:endParaRPr>
          </a:p>
        </p:txBody>
      </p:sp>
      <p:pic>
        <p:nvPicPr>
          <p:cNvPr id="183" name="Google Shape;183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78563" y="1917105"/>
            <a:ext cx="4389437" cy="329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0000"/>
                </a:solidFill>
              </a:rPr>
              <a:t>Materials required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990600" y="1828800"/>
            <a:ext cx="96774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/>
              <a:t>Arduino Uno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/>
              <a:t>Breadboard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/>
              <a:t>LEDs(Red, Yellow, Green)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/>
              <a:t>Resistors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/>
              <a:t>Jumper wires(male-to-male)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/>
              <a:t>USB cable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/>
              <a:t>Buzzer + Push button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457200"/>
            <a:ext cx="524827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/>
          <p:nvPr/>
        </p:nvSpPr>
        <p:spPr>
          <a:xfrm>
            <a:off x="2286000" y="4343400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uno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6819900" y="88900"/>
            <a:ext cx="37338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/>
          <p:nvPr/>
        </p:nvSpPr>
        <p:spPr>
          <a:xfrm>
            <a:off x="8058676" y="4419600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457200"/>
            <a:ext cx="33528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6227" y="3733800"/>
            <a:ext cx="2537973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304800"/>
            <a:ext cx="43434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/>
          <p:nvPr/>
        </p:nvSpPr>
        <p:spPr>
          <a:xfrm>
            <a:off x="8001000" y="4724400"/>
            <a:ext cx="3505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Jumper wires (male-to-male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1918077" y="3516868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LEDs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5181600" y="5486400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Resistors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533400"/>
            <a:ext cx="3429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352425"/>
            <a:ext cx="37909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/>
          <p:nvPr/>
        </p:nvSpPr>
        <p:spPr>
          <a:xfrm>
            <a:off x="941392" y="4050268"/>
            <a:ext cx="35189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Jumper wires (male-to-female)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5410200" y="5486400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 cable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9307989" y="427886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4622800" y="228600"/>
            <a:ext cx="2912533" cy="2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/>
          <p:nvPr/>
        </p:nvSpPr>
        <p:spPr>
          <a:xfrm>
            <a:off x="5289828" y="2450068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button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94771" y="2892002"/>
            <a:ext cx="2496630" cy="249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92941"/>
          </a:schemeClr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381000"/>
            <a:ext cx="7101308" cy="475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1524000" y="365126"/>
            <a:ext cx="97536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FF0000"/>
                </a:solidFill>
              </a:rPr>
              <a:t>Steps to download and install the Arduino IDE on a Windows laptop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Step 1: Download Arduino IDE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Open your web browser and type “https://www.arduino.cc/en/software/”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Scroll down to the section labeled "Download the Arduino IDE.“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Click on the Windows installer option (either the Windows Installer or the ZIP file, depending on your preference).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9829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FF0000"/>
                </a:solidFill>
              </a:rPr>
              <a:t>Steps(Cont’d)</a:t>
            </a:r>
            <a:endParaRPr sz="4800"/>
          </a:p>
        </p:txBody>
      </p:sp>
      <p:sp>
        <p:nvSpPr>
          <p:cNvPr id="236" name="Google Shape;236;p17"/>
          <p:cNvSpPr txBox="1">
            <a:spLocks noGrp="1"/>
          </p:cNvSpPr>
          <p:nvPr>
            <p:ph type="body" idx="1"/>
          </p:nvPr>
        </p:nvSpPr>
        <p:spPr>
          <a:xfrm>
            <a:off x="1524000" y="1143000"/>
            <a:ext cx="9144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Step 2: Install Arduino IDE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If you downloaded the installer, locate the downloaded file (usually in the Downloads folder) and double-click it to run.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If you downloaded the ZIP file, extract the contents to a folder, then navigate to that folder and find the “setup.exe” file to run.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When prompted by the installer, click "Next" to proceed.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Accept the license agreement.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1524000" y="365126"/>
            <a:ext cx="91440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FF0000"/>
                </a:solidFill>
              </a:rPr>
              <a:t>Steps(Cont’d)</a:t>
            </a:r>
            <a:endParaRPr sz="4800"/>
          </a:p>
        </p:txBody>
      </p:sp>
      <p:sp>
        <p:nvSpPr>
          <p:cNvPr id="242" name="Google Shape;242;p1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 startAt="5"/>
            </a:pPr>
            <a:r>
              <a:rPr lang="en-US"/>
              <a:t>Choose the installation location (you can use the default).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 startAt="5"/>
            </a:pPr>
            <a:r>
              <a:rPr lang="en-US"/>
              <a:t>Select the additional tasks you want (usually, it’s fine to leave the defaults checked).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 startAt="5"/>
            </a:pPr>
            <a:r>
              <a:rPr lang="en-US"/>
              <a:t>Click "Install" to begin the installation.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 startAt="5"/>
            </a:pPr>
            <a:r>
              <a:rPr lang="en-US"/>
              <a:t>Once the installation process is complete, click "Close" to exit the installer.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1524000" y="365126"/>
            <a:ext cx="91440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FF0000"/>
                </a:solidFill>
              </a:rPr>
              <a:t>Steps(Cont’d)</a:t>
            </a:r>
            <a:endParaRPr sz="4800"/>
          </a:p>
        </p:txBody>
      </p:sp>
      <p:sp>
        <p:nvSpPr>
          <p:cNvPr id="248" name="Google Shape;248;p1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Step 3: Launch Arduino IDE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You can find the Arduino IDE in your Start Menu or on your Desktop if a shortcut was created.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Click on the Arduino icon to launch the application.</a:t>
            </a:r>
            <a:endParaRPr/>
          </a:p>
          <a:p>
            <a:pPr marL="514350" lvl="0" indent="-387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9677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0000"/>
                </a:solidFill>
              </a:rPr>
              <a:t>What is Robotics?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1"/>
          </p:nvPr>
        </p:nvSpPr>
        <p:spPr>
          <a:xfrm>
            <a:off x="990600" y="1775268"/>
            <a:ext cx="990600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 is the branch of technology that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deals with designing, building, and using robots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1524000" y="365126"/>
            <a:ext cx="91440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FF0000"/>
                </a:solidFill>
              </a:rPr>
              <a:t>Steps(Cont’d)</a:t>
            </a:r>
            <a:endParaRPr sz="4800"/>
          </a:p>
        </p:txBody>
      </p:sp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Step 4: Install Drivers (if necessary)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Connect your Arduino board to your laptop using a USB cable.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If prompted to install drivers, follow the on-screen instructions. The Arduino IDE typically includes drivers for most boards.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1524000" y="365126"/>
            <a:ext cx="91440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None/>
            </a:pPr>
            <a:r>
              <a:rPr lang="en-US" sz="4800">
                <a:solidFill>
                  <a:srgbClr val="FF0000"/>
                </a:solidFill>
              </a:rPr>
              <a:t>Steps(Cont’d)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Step 5: Verify Installation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In the Arduino IDE, go to “File” &gt; “Examples”, and select any example sketch (like "Blink").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Go to “Tools” &gt; “Board” and select your Arduino model (e.g., Arduino Uno).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Go to “Tools” &gt; “Port” and select the COM port associated with your Arduino.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Click the upload button (right arrow icon) in the IDE to upload the sketch to your Arduino.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1524000" y="365126"/>
            <a:ext cx="91440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Times New Roman"/>
              <a:buNone/>
            </a:pPr>
            <a:r>
              <a:rPr lang="en-US" sz="5400">
                <a:solidFill>
                  <a:srgbClr val="FF0000"/>
                </a:solidFill>
              </a:rPr>
              <a:t>Steps(Cont’d)</a:t>
            </a:r>
            <a:endParaRPr sz="5400">
              <a:solidFill>
                <a:srgbClr val="FF0000"/>
              </a:solidFill>
            </a:endParaRPr>
          </a:p>
        </p:txBody>
      </p:sp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/>
              <a:t>Step 6: Start Coding!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romanLcPeriod"/>
            </a:pPr>
            <a:r>
              <a:rPr lang="en-US"/>
              <a:t>You’re all set! You can now start coding and working on your Arduino projects.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835fa22c91_0_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</a:rPr>
              <a:t>Resources</a:t>
            </a:r>
            <a:endParaRPr sz="3600">
              <a:solidFill>
                <a:srgbClr val="C00000"/>
              </a:solidFill>
            </a:endParaRPr>
          </a:p>
        </p:txBody>
      </p:sp>
      <p:sp>
        <p:nvSpPr>
          <p:cNvPr id="273" name="Google Shape;273;g3835fa22c91_0_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spcBef>
                <a:spcPts val="180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Project Material document can be found here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Lecture Slides can be </a:t>
            </a:r>
            <a:r>
              <a:rPr lang="en-US" sz="2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found here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Project Components pictures and notes are found here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2590800" y="533400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800"/>
              <a:buFont typeface="Times New Roman"/>
              <a:buNone/>
            </a:pPr>
            <a:r>
              <a:rPr lang="en-US" sz="8800">
                <a:solidFill>
                  <a:srgbClr val="FF0000"/>
                </a:solidFill>
              </a:rPr>
              <a:t>THANK YOU</a:t>
            </a:r>
            <a:endParaRPr sz="8800">
              <a:solidFill>
                <a:srgbClr val="FF0000"/>
              </a:solidFill>
            </a:endParaRPr>
          </a:p>
        </p:txBody>
      </p:sp>
      <p:sp>
        <p:nvSpPr>
          <p:cNvPr id="279" name="Google Shape;279;p23"/>
          <p:cNvSpPr txBox="1">
            <a:spLocks noGrp="1"/>
          </p:cNvSpPr>
          <p:nvPr>
            <p:ph type="body" idx="1"/>
          </p:nvPr>
        </p:nvSpPr>
        <p:spPr>
          <a:xfrm>
            <a:off x="3352800" y="2438400"/>
            <a:ext cx="6324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None/>
            </a:pPr>
            <a:r>
              <a:rPr lang="en-US" sz="6600">
                <a:solidFill>
                  <a:srgbClr val="FF0000"/>
                </a:solidFill>
              </a:rPr>
              <a:t>See you </a:t>
            </a:r>
            <a:r>
              <a:rPr lang="en-US" sz="6600">
                <a:solidFill>
                  <a:srgbClr val="FFC000"/>
                </a:solidFill>
              </a:rPr>
              <a:t>in the </a:t>
            </a:r>
            <a:r>
              <a:rPr lang="en-US" sz="6600">
                <a:solidFill>
                  <a:srgbClr val="00B050"/>
                </a:solidFill>
              </a:rPr>
              <a:t>next class</a:t>
            </a:r>
            <a:r>
              <a:rPr lang="en-US" sz="6600">
                <a:solidFill>
                  <a:srgbClr val="FF0000"/>
                </a:solidFill>
              </a:rPr>
              <a:t>!</a:t>
            </a:r>
            <a:r>
              <a:rPr lang="en-US" sz="6600">
                <a:solidFill>
                  <a:srgbClr val="FFC000"/>
                </a:solidFill>
              </a:rPr>
              <a:t>!</a:t>
            </a:r>
            <a:r>
              <a:rPr lang="en-US" sz="6600">
                <a:solidFill>
                  <a:srgbClr val="00B050"/>
                </a:solidFill>
              </a:rPr>
              <a:t>!</a:t>
            </a:r>
            <a:endParaRPr sz="660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960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0000"/>
                </a:solidFill>
              </a:rPr>
              <a:t>What is a Robot?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1066800" y="1313603"/>
            <a:ext cx="9913635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Robots are machines that can perform tasks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automatically or with some human guidance.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It is often controlled by a computer program and can interact with its environment.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982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0000"/>
                </a:solidFill>
              </a:rPr>
              <a:t>Examples of Robots?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906765" y="1287482"/>
            <a:ext cx="976123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74295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Robot vacuum cleaner</a:t>
            </a:r>
            <a:endParaRPr/>
          </a:p>
          <a:p>
            <a:pPr marL="74295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LED Traffic light system</a:t>
            </a:r>
            <a:endParaRPr/>
          </a:p>
          <a:p>
            <a:pPr marL="74295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Line-following robot</a:t>
            </a:r>
            <a:endParaRPr/>
          </a:p>
          <a:p>
            <a:pPr marL="74295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Obstacle avoiding robot</a:t>
            </a:r>
            <a:endParaRPr/>
          </a:p>
          <a:p>
            <a:pPr marL="74295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Drone</a:t>
            </a:r>
            <a:endParaRPr/>
          </a:p>
          <a:p>
            <a:pPr marL="74295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Robotic arm</a:t>
            </a:r>
            <a:endParaRPr/>
          </a:p>
          <a:p>
            <a:pPr marL="742950" lvl="0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NAO – Humaniod robot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rgbClr val="FF0000"/>
                </a:solidFill>
              </a:rPr>
              <a:t>Examples of Robots(Cont’d)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7010400" y="2245995"/>
            <a:ext cx="40386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/>
              <a:t>Robot vacuum cleaner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It is a small, round robot that cleans floors on their own.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295" b="12295"/>
          <a:stretch/>
        </p:blipFill>
        <p:spPr>
          <a:xfrm>
            <a:off x="1066800" y="1874520"/>
            <a:ext cx="5193089" cy="2937510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1028580" y="5181600"/>
            <a:ext cx="37720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 b="1"/>
              <a:t>A LED traffic light system </a:t>
            </a:r>
            <a:endParaRPr sz="1900" b="1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It is a bright, energy-saving lights that control traffic at intersections and keep roads safe for drivers and pedestrians.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4"/>
          </p:nvPr>
        </p:nvSpPr>
        <p:spPr>
          <a:xfrm>
            <a:off x="5566714" y="5181600"/>
            <a:ext cx="4110686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b="1"/>
              <a:t>A line-following robot </a:t>
            </a: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It is a small machine that moves along a path marked by a line, usually using sensors to detect and follow it.</a:t>
            </a:r>
            <a:endParaRPr/>
          </a:p>
        </p:txBody>
      </p:sp>
      <p:pic>
        <p:nvPicPr>
          <p:cNvPr id="152" name="Google Shape;152;p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627" r="13626"/>
          <a:stretch/>
        </p:blipFill>
        <p:spPr>
          <a:xfrm>
            <a:off x="992435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  <p:pic>
        <p:nvPicPr>
          <p:cNvPr id="153" name="Google Shape;153;p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3627" r="13626"/>
          <a:stretch/>
        </p:blipFill>
        <p:spPr>
          <a:xfrm>
            <a:off x="5530568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627" r="13626"/>
          <a:stretch/>
        </p:blipFill>
        <p:spPr>
          <a:xfrm>
            <a:off x="992435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  <p:pic>
        <p:nvPicPr>
          <p:cNvPr id="159" name="Google Shape;159;p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3627" r="13626"/>
          <a:stretch/>
        </p:blipFill>
        <p:spPr>
          <a:xfrm>
            <a:off x="5530568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  <p:sp>
        <p:nvSpPr>
          <p:cNvPr id="160" name="Google Shape;160;p7"/>
          <p:cNvSpPr txBox="1">
            <a:spLocks noGrp="1"/>
          </p:cNvSpPr>
          <p:nvPr>
            <p:ph type="body" idx="4"/>
          </p:nvPr>
        </p:nvSpPr>
        <p:spPr>
          <a:xfrm>
            <a:off x="5602860" y="5181600"/>
            <a:ext cx="460793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500" b="1"/>
              <a:t>A drone </a:t>
            </a:r>
            <a:endParaRPr sz="4500" b="1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200"/>
              <a:t>It is a flying device that can be controlled remotely or fly automatically, often used for taking photos, delivering packages, or monitoring areas.</a:t>
            </a: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1028581" y="5135434"/>
            <a:ext cx="432682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</a:rPr>
              <a:t>An obstacle-avoiding robot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</a:rPr>
              <a:t>It is a machine that can detect and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</a:rPr>
              <a:t>steer away from obstacles in its path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</a:rPr>
              <a:t>to prevent collisions.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49" r="6150"/>
          <a:stretch/>
        </p:blipFill>
        <p:spPr>
          <a:xfrm>
            <a:off x="992435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  <p:sp>
        <p:nvSpPr>
          <p:cNvPr id="167" name="Google Shape;167;p8"/>
          <p:cNvSpPr txBox="1">
            <a:spLocks noGrp="1"/>
          </p:cNvSpPr>
          <p:nvPr>
            <p:ph type="body" idx="1"/>
          </p:nvPr>
        </p:nvSpPr>
        <p:spPr>
          <a:xfrm>
            <a:off x="1028580" y="5181600"/>
            <a:ext cx="415301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 b="1"/>
              <a:t>A robotic arm </a:t>
            </a:r>
            <a:endParaRPr sz="1900" b="1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It is a machine that mimics a human arm's movements to perform tasks like picking up objects or assembling items.</a:t>
            </a:r>
            <a:endParaRPr/>
          </a:p>
        </p:txBody>
      </p:sp>
      <p:pic>
        <p:nvPicPr>
          <p:cNvPr id="168" name="Google Shape;168;p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3627" r="13626"/>
          <a:stretch/>
        </p:blipFill>
        <p:spPr>
          <a:xfrm>
            <a:off x="5530568" y="1113022"/>
            <a:ext cx="3638453" cy="3750319"/>
          </a:xfrm>
          <a:prstGeom prst="rect">
            <a:avLst/>
          </a:prstGeom>
          <a:solidFill>
            <a:srgbClr val="D3E8F5"/>
          </a:solidFill>
          <a:ln>
            <a:noFill/>
          </a:ln>
        </p:spPr>
      </p:pic>
      <p:sp>
        <p:nvSpPr>
          <p:cNvPr id="169" name="Google Shape;169;p8"/>
          <p:cNvSpPr txBox="1">
            <a:spLocks noGrp="1"/>
          </p:cNvSpPr>
          <p:nvPr>
            <p:ph type="body" idx="4"/>
          </p:nvPr>
        </p:nvSpPr>
        <p:spPr>
          <a:xfrm>
            <a:off x="5566714" y="5181600"/>
            <a:ext cx="4034486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 b="1"/>
              <a:t>NAO Robot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is a small humanoid robot designed for education and research, capable of speaking, walking, and interacting with people.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10800" cy="108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FF0000"/>
                </a:solidFill>
              </a:rPr>
              <a:t>Real life Applications of Robotic Systems</a:t>
            </a:r>
            <a:endParaRPr sz="4400"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2"/>
          </p:nvPr>
        </p:nvSpPr>
        <p:spPr>
          <a:xfrm>
            <a:off x="838200" y="1676400"/>
            <a:ext cx="5074920" cy="362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US" sz="3600"/>
              <a:t>Manufacturing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US" sz="3600"/>
              <a:t>Healthcare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US" sz="3600"/>
              <a:t>Military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US" sz="3600"/>
              <a:t>Agriculture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-US" sz="3600"/>
              <a:t>Exploration</a:t>
            </a:r>
            <a:endParaRPr sz="3600"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4"/>
          </p:nvPr>
        </p:nvSpPr>
        <p:spPr>
          <a:xfrm>
            <a:off x="6278880" y="1676400"/>
            <a:ext cx="4998720" cy="362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 startAt="7"/>
            </a:pPr>
            <a:r>
              <a:rPr lang="en-US" sz="3600"/>
              <a:t>Education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 startAt="7"/>
            </a:pPr>
            <a:r>
              <a:rPr lang="en-US" sz="3600"/>
              <a:t>Logistics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 startAt="7"/>
            </a:pPr>
            <a:r>
              <a:rPr lang="en-US" sz="3600"/>
              <a:t>Entertainment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 startAt="7"/>
            </a:pPr>
            <a:r>
              <a:rPr lang="en-US" sz="3600"/>
              <a:t>Research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 startAt="7"/>
            </a:pPr>
            <a:r>
              <a:rPr lang="en-US" sz="3600"/>
              <a:t>Household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rgbClr val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Widescreen</PresentationFormat>
  <Paragraphs>108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Noto Sans Symbols</vt:lpstr>
      <vt:lpstr>Times New Roman</vt:lpstr>
      <vt:lpstr>Children Friends 16x9</vt:lpstr>
      <vt:lpstr>PowerPoint Presentation</vt:lpstr>
      <vt:lpstr>What is Robotics?</vt:lpstr>
      <vt:lpstr>What is a Robot?</vt:lpstr>
      <vt:lpstr>Examples of Robots?</vt:lpstr>
      <vt:lpstr>Examples of Robots(Cont’d)</vt:lpstr>
      <vt:lpstr>PowerPoint Presentation</vt:lpstr>
      <vt:lpstr>PowerPoint Presentation</vt:lpstr>
      <vt:lpstr>PowerPoint Presentation</vt:lpstr>
      <vt:lpstr>Real life Applications of Robotic Systems</vt:lpstr>
      <vt:lpstr>PROJECT 1</vt:lpstr>
      <vt:lpstr>Materials required</vt:lpstr>
      <vt:lpstr>PowerPoint Presentation</vt:lpstr>
      <vt:lpstr>PowerPoint Presentation</vt:lpstr>
      <vt:lpstr>PowerPoint Presentation</vt:lpstr>
      <vt:lpstr>PowerPoint Presentation</vt:lpstr>
      <vt:lpstr>Steps to download and install the Arduino IDE on a Windows laptop</vt:lpstr>
      <vt:lpstr>Steps(Cont’d)</vt:lpstr>
      <vt:lpstr>Steps(Cont’d)</vt:lpstr>
      <vt:lpstr>Steps(Cont’d)</vt:lpstr>
      <vt:lpstr>Steps(Cont’d)</vt:lpstr>
      <vt:lpstr>Steps(Cont’d)</vt:lpstr>
      <vt:lpstr>Steps(Cont’d)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HP</cp:lastModifiedBy>
  <cp:revision>1</cp:revision>
  <dcterms:created xsi:type="dcterms:W3CDTF">2025-09-24T07:33:58Z</dcterms:created>
  <dcterms:modified xsi:type="dcterms:W3CDTF">2025-09-25T11:53:35Z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