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3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Microsoft GothicNeo"/>
              </a:rPr>
              <a:t>Click to move the slide</a:t>
            </a:r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BAE34B6-0558-4241-B157-95A7B2F183C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725B10-DCAF-4CC5-9EB8-0D9803F2782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5917A9-5D1C-4194-B6A9-1116CC6649C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181EB77-869E-4EB0-9E5E-9473AB3D9D5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9AA93B-3DF1-4F03-9551-FA410F39DC2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590959-8030-42B0-986F-EDCD6DC1D04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B49B20-E96E-462D-8871-7578CEAF48D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01BD83-8FA8-468E-9AE0-E682383D9E4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C655F2-D3A8-4664-AC2F-1F5F749AACA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11AFE7-1832-4819-9A22-73C0980D4C5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C397D4-B91E-4566-8082-506730145FA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0D6771-1F5E-4049-8B69-08312DBD908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5690FE-1F48-4ADA-84A9-BF45D4C918E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F1274C-6C04-4D68-AE51-88CE97B256E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B2E560-B3BF-4B97-A99E-900CC574241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68B070-DF36-46CA-BDEE-F2EB9D53C05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4775B8-6E83-434D-8071-43A45F0C0D6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C3808B-CA1D-4F12-A3F1-2FF280B02AC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106280" y="3154680"/>
            <a:ext cx="9993960" cy="618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106280" y="3154680"/>
            <a:ext cx="9993960" cy="618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191760" cy="9860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350640" y="279720"/>
            <a:ext cx="11475360" cy="986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914400"/>
            <a:ext cx="12191760" cy="50288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39360" y="2818080"/>
            <a:ext cx="10912680" cy="25714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106280" y="3154680"/>
            <a:ext cx="9993960" cy="1334520"/>
          </a:xfrm>
          <a:prstGeom prst="rect">
            <a:avLst/>
          </a:prstGeom>
        </p:spPr>
        <p:txBody>
          <a:bodyPr lIns="109800" rIns="109800" tIns="109800" bIns="91440" anchor="b"/>
          <a:p>
            <a:pPr>
              <a:lnSpc>
                <a:spcPct val="105000"/>
              </a:lnSpc>
            </a:pPr>
            <a:r>
              <a:rPr b="1" lang="ko-KR" sz="8000" spc="97" strike="noStrike">
                <a:solidFill>
                  <a:srgbClr val="000000"/>
                </a:solidFill>
                <a:latin typeface="Microsoft GothicNeo"/>
              </a:rPr>
              <a:t>Click to edi</a:t>
            </a:r>
            <a:r>
              <a:rPr b="1" lang="ko-KR" sz="8000" spc="97" strike="noStrike">
                <a:solidFill>
                  <a:srgbClr val="000000"/>
                </a:solidFill>
                <a:latin typeface="Microsoft GothicNeo"/>
              </a:rPr>
              <a:t>t Master titl</a:t>
            </a:r>
            <a:r>
              <a:rPr b="1" lang="ko-KR" sz="8000" spc="97" strike="noStrike">
                <a:solidFill>
                  <a:srgbClr val="000000"/>
                </a:solidFill>
                <a:latin typeface="Microsoft GothicNeo"/>
              </a:rPr>
              <a:t>e style</a:t>
            </a:r>
            <a:endParaRPr b="0" lang="ko-KR" sz="80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295760" y="6356520"/>
            <a:ext cx="30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47C281-B267-440F-9600-C2B763844294}" type="datetime1">
              <a:rPr b="0" lang="en-US" sz="1200" spc="-1" strike="noStrike">
                <a:solidFill>
                  <a:srgbClr val="1a1a1a"/>
                </a:solidFill>
                <a:latin typeface="Microsoft GothicNeo"/>
              </a:rPr>
              <a:t>02/23/2022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639360" y="6356520"/>
            <a:ext cx="62906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707840" y="6356520"/>
            <a:ext cx="844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9C5035-F109-4C86-A64F-7893B3ACC7B7}" type="slidenum">
              <a:rPr b="0" lang="en-US" sz="1200" spc="-1" strike="noStrike">
                <a:solidFill>
                  <a:srgbClr val="1a1a1a"/>
                </a:solidFill>
                <a:latin typeface="Microsoft GothicNe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2000" spc="29" strike="noStrike">
                <a:solidFill>
                  <a:srgbClr val="000000"/>
                </a:solidFill>
                <a:latin typeface="Microsoft GothicNeo"/>
              </a:rPr>
              <a:t>Click to edit the outline text format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29" strike="noStrike">
                <a:solidFill>
                  <a:srgbClr val="000000"/>
                </a:solidFill>
                <a:latin typeface="Microsoft GothicNeo"/>
              </a:rPr>
              <a:t>Second Outline Level</a:t>
            </a:r>
            <a:endParaRPr b="0" lang="ko-KR" sz="1800" spc="29" strike="noStrike">
              <a:solidFill>
                <a:srgbClr val="000000"/>
              </a:solidFill>
              <a:latin typeface="Microsoft GothicNe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29" strike="noStrike">
                <a:solidFill>
                  <a:srgbClr val="000000"/>
                </a:solidFill>
                <a:latin typeface="Microsoft GothicNeo"/>
              </a:rPr>
              <a:t>Third Outline Level</a:t>
            </a:r>
            <a:endParaRPr b="0" lang="ko-KR" sz="1800" spc="29" strike="noStrike">
              <a:solidFill>
                <a:srgbClr val="000000"/>
              </a:solidFill>
              <a:latin typeface="Microsoft GothicNe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29" strike="noStrike">
                <a:solidFill>
                  <a:srgbClr val="000000"/>
                </a:solidFill>
                <a:latin typeface="Microsoft GothicNeo"/>
              </a:rPr>
              <a:t>Fourth Outline Level</a:t>
            </a:r>
            <a:endParaRPr b="0" lang="ko-KR" sz="1800" spc="29" strike="noStrike">
              <a:solidFill>
                <a:srgbClr val="000000"/>
              </a:solidFill>
              <a:latin typeface="Microsoft GothicNe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29" strike="noStrike">
                <a:solidFill>
                  <a:srgbClr val="000000"/>
                </a:solidFill>
                <a:latin typeface="Microsoft GothicNeo"/>
              </a:rPr>
              <a:t>Fifth Outline Level</a:t>
            </a:r>
            <a:endParaRPr b="0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29" strike="noStrike">
                <a:solidFill>
                  <a:srgbClr val="000000"/>
                </a:solidFill>
                <a:latin typeface="Microsoft GothicNeo"/>
              </a:rPr>
              <a:t>Sixth Outline Level</a:t>
            </a:r>
            <a:endParaRPr b="0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29" strike="noStrike">
                <a:solidFill>
                  <a:srgbClr val="000000"/>
                </a:solidFill>
                <a:latin typeface="Microsoft GothicNeo"/>
              </a:rPr>
              <a:t>Seventh Outline Level</a:t>
            </a:r>
            <a:endParaRPr b="0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2191760" cy="9860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350640" y="279720"/>
            <a:ext cx="11475360" cy="986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39360" y="475920"/>
            <a:ext cx="10904040" cy="689400"/>
          </a:xfrm>
          <a:prstGeom prst="rect">
            <a:avLst/>
          </a:prstGeom>
        </p:spPr>
        <p:txBody>
          <a:bodyPr lIns="109800" rIns="109800" tIns="109800" bIns="91440" anchor="ctr"/>
          <a:p>
            <a:pPr>
              <a:lnSpc>
                <a:spcPct val="105000"/>
              </a:lnSpc>
            </a:pP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Click to edit Master title style</a:t>
            </a:r>
            <a:endParaRPr b="0" lang="ko-KR" sz="32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39360" y="1639440"/>
            <a:ext cx="10904040" cy="4537080"/>
          </a:xfrm>
          <a:prstGeom prst="rect">
            <a:avLst/>
          </a:prstGeom>
        </p:spPr>
        <p:txBody>
          <a:bodyPr/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000" spc="29" strike="noStrike">
                <a:solidFill>
                  <a:srgbClr val="000000"/>
                </a:solidFill>
                <a:latin typeface="Microsoft GothicNeo"/>
              </a:rPr>
              <a:t>Click to edit Master text styles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499"/>
              </a:spcBef>
            </a:pPr>
            <a:r>
              <a:rPr b="0" lang="ko-KR" sz="1800" spc="29" strike="noStrike">
                <a:solidFill>
                  <a:srgbClr val="000000"/>
                </a:solidFill>
                <a:latin typeface="Microsoft GothicNeo"/>
              </a:rPr>
              <a:t>Second level</a:t>
            </a:r>
            <a:endParaRPr b="1" lang="ko-KR" sz="18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499"/>
              </a:spcBef>
            </a:pPr>
            <a:r>
              <a:rPr b="0" lang="ko-KR" sz="1800" spc="29" strike="noStrike">
                <a:solidFill>
                  <a:srgbClr val="000000"/>
                </a:solidFill>
                <a:latin typeface="Microsoft GothicNeo"/>
              </a:rPr>
              <a:t>Third level</a:t>
            </a:r>
            <a:endParaRPr b="1" lang="ko-KR" sz="18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499"/>
              </a:spcBef>
            </a:pPr>
            <a:r>
              <a:rPr b="0" lang="ko-KR" sz="1800" spc="29" strike="noStrike">
                <a:solidFill>
                  <a:srgbClr val="000000"/>
                </a:solidFill>
                <a:latin typeface="Microsoft GothicNeo"/>
              </a:rPr>
              <a:t>Fourth level</a:t>
            </a:r>
            <a:endParaRPr b="1" lang="ko-KR" sz="18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499"/>
              </a:spcBef>
            </a:pPr>
            <a:r>
              <a:rPr b="0" lang="ko-KR" sz="1800" spc="29" strike="noStrike">
                <a:solidFill>
                  <a:srgbClr val="000000"/>
                </a:solidFill>
                <a:latin typeface="Microsoft GothicNeo"/>
              </a:rPr>
              <a:t>Fifth level</a:t>
            </a:r>
            <a:endParaRPr b="1" lang="ko-KR" sz="1800" spc="29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7295760" y="6356520"/>
            <a:ext cx="30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0BE42E-3607-44ED-9D8A-49AD2DB0AE4F}" type="datetime1">
              <a:rPr b="0" lang="en-US" sz="1200" spc="-1" strike="noStrike">
                <a:solidFill>
                  <a:srgbClr val="1a1a1a"/>
                </a:solidFill>
                <a:latin typeface="Microsoft GothicNeo"/>
              </a:rPr>
              <a:t>02/23/2022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639360" y="6356520"/>
            <a:ext cx="62906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707840" y="6356520"/>
            <a:ext cx="844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5A8521-FA70-462C-B9A7-00DD7DE852BA}" type="slidenum">
              <a:rPr b="0" lang="en-US" sz="1200" spc="-1" strike="noStrike">
                <a:solidFill>
                  <a:srgbClr val="1a1a1a"/>
                </a:solidFill>
                <a:latin typeface="Microsoft GothicNe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0" y="0"/>
            <a:ext cx="12191760" cy="9860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Picture 3" descr=""/>
          <p:cNvPicPr/>
          <p:nvPr/>
        </p:nvPicPr>
        <p:blipFill>
          <a:blip r:embed="rId1"/>
          <a:srcRect l="37404" t="0" r="0" b="0"/>
          <a:stretch/>
        </p:blipFill>
        <p:spPr>
          <a:xfrm>
            <a:off x="5400" y="0"/>
            <a:ext cx="6089040" cy="685764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4063680" y="279720"/>
            <a:ext cx="7777440" cy="986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4"/>
          <p:cNvSpPr txBox="1"/>
          <p:nvPr/>
        </p:nvSpPr>
        <p:spPr>
          <a:xfrm>
            <a:off x="4277520" y="475920"/>
            <a:ext cx="7274880" cy="6894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/>
          <a:p>
            <a:pPr>
              <a:lnSpc>
                <a:spcPct val="105000"/>
              </a:lnSpc>
            </a:pPr>
            <a:r>
              <a:rPr b="1" lang="ko-KR" sz="4000" spc="97" strike="noStrike">
                <a:solidFill>
                  <a:srgbClr val="000000"/>
                </a:solidFill>
                <a:latin typeface="Microsoft GothicNeo"/>
              </a:rPr>
              <a:t>목차</a:t>
            </a:r>
            <a:endParaRPr b="0" lang="ko-KR" sz="40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6735240" y="1639440"/>
            <a:ext cx="4817160" cy="4537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800" spc="29" strike="noStrike">
                <a:solidFill>
                  <a:srgbClr val="f65800"/>
                </a:solidFill>
                <a:latin typeface="Microsoft GothicNeo"/>
              </a:rPr>
              <a:t>base. </a:t>
            </a:r>
            <a:r>
              <a:rPr b="1" lang="ko-KR" sz="2800" spc="29" strike="noStrike">
                <a:solidFill>
                  <a:srgbClr val="000000"/>
                </a:solidFill>
                <a:latin typeface="Microsoft GothicNeo"/>
              </a:rPr>
              <a:t>모델</a:t>
            </a:r>
            <a:endParaRPr b="1" lang="ko-KR" sz="28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endParaRPr b="1" lang="ko-KR" sz="28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800" spc="29" strike="noStrike">
                <a:solidFill>
                  <a:srgbClr val="f65800"/>
                </a:solidFill>
                <a:latin typeface="Microsoft GothicNeo"/>
              </a:rPr>
              <a:t>1. </a:t>
            </a:r>
            <a:r>
              <a:rPr b="1" lang="ko-KR" sz="2800" spc="29" strike="noStrike">
                <a:solidFill>
                  <a:srgbClr val="000000"/>
                </a:solidFill>
                <a:latin typeface="Microsoft GothicNeo"/>
              </a:rPr>
              <a:t>Joint Space</a:t>
            </a:r>
            <a:endParaRPr b="1" lang="ko-KR" sz="28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endParaRPr b="1" lang="ko-KR" sz="28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800" spc="29" strike="noStrike">
                <a:solidFill>
                  <a:srgbClr val="f65800"/>
                </a:solidFill>
                <a:latin typeface="Microsoft GothicNeo"/>
              </a:rPr>
              <a:t>2.</a:t>
            </a:r>
            <a:r>
              <a:rPr b="1" lang="ko-KR" sz="2800" spc="29" strike="noStrike">
                <a:solidFill>
                  <a:srgbClr val="000000"/>
                </a:solidFill>
                <a:latin typeface="Microsoft GothicNeo"/>
              </a:rPr>
              <a:t> Cartesian Space</a:t>
            </a:r>
            <a:endParaRPr b="1" lang="ko-KR" sz="28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0" y="0"/>
            <a:ext cx="12191760" cy="9860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350640" y="279720"/>
            <a:ext cx="11475360" cy="986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Shape 4"/>
          <p:cNvSpPr txBox="1"/>
          <p:nvPr/>
        </p:nvSpPr>
        <p:spPr>
          <a:xfrm>
            <a:off x="639360" y="475920"/>
            <a:ext cx="10904040" cy="6894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>
              <a:lnSpc>
                <a:spcPct val="105000"/>
              </a:lnSpc>
            </a:pP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TRIANGLE _ Trajectory</a:t>
            </a:r>
            <a:endParaRPr b="0" lang="ko-KR" sz="3200" spc="-1" strike="noStrike">
              <a:solidFill>
                <a:srgbClr val="000000"/>
              </a:solidFill>
              <a:latin typeface="Microsoft GothicNeo"/>
            </a:endParaRPr>
          </a:p>
        </p:txBody>
      </p:sp>
      <p:pic>
        <p:nvPicPr>
          <p:cNvPr id="185" name="그림 11" descr=""/>
          <p:cNvPicPr/>
          <p:nvPr/>
        </p:nvPicPr>
        <p:blipFill>
          <a:blip r:embed="rId1"/>
          <a:srcRect l="0" t="0" r="2745" b="0"/>
          <a:stretch/>
        </p:blipFill>
        <p:spPr>
          <a:xfrm>
            <a:off x="350640" y="1606680"/>
            <a:ext cx="5420160" cy="4569840"/>
          </a:xfrm>
          <a:prstGeom prst="rect">
            <a:avLst/>
          </a:prstGeom>
          <a:ln>
            <a:noFill/>
          </a:ln>
        </p:spPr>
      </p:pic>
      <p:sp>
        <p:nvSpPr>
          <p:cNvPr id="186" name="TextShape 5"/>
          <p:cNvSpPr txBox="1"/>
          <p:nvPr/>
        </p:nvSpPr>
        <p:spPr>
          <a:xfrm>
            <a:off x="6417720" y="1606680"/>
            <a:ext cx="5125680" cy="4569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ko-KR" sz="2000" spc="29" strike="noStrike">
                <a:solidFill>
                  <a:srgbClr val="000000"/>
                </a:solidFill>
                <a:latin typeface="Microsoft GothicNeo"/>
              </a:rPr>
              <a:t>Dynamic_TASK_TRIANGLE.m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ko-KR" sz="2000" spc="29" strike="noStrike">
                <a:solidFill>
                  <a:srgbClr val="000000"/>
                </a:solidFill>
                <a:latin typeface="Microsoft GothicNeo"/>
              </a:rPr>
              <a:t>Function :</a:t>
            </a:r>
            <a:r>
              <a:rPr b="1" lang="ko-KR" sz="2000" spc="29" strike="noStrike">
                <a:solidFill>
                  <a:srgbClr val="00b050"/>
                </a:solidFill>
                <a:latin typeface="Microsoft GothicNeo"/>
              </a:rPr>
              <a:t>  transformtraj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000" spc="29" strike="noStrike">
                <a:solidFill>
                  <a:srgbClr val="f65800"/>
                </a:solidFill>
                <a:latin typeface="Microsoft GothicNeo"/>
              </a:rPr>
              <a:t>                        </a:t>
            </a:r>
            <a:r>
              <a:rPr b="1" lang="ko-KR" sz="2000" spc="29" strike="noStrike">
                <a:solidFill>
                  <a:srgbClr val="00b050"/>
                </a:solidFill>
                <a:latin typeface="Microsoft GothicNeo"/>
              </a:rPr>
              <a:t>InverseKinematics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000" spc="29" strike="noStrike">
                <a:solidFill>
                  <a:srgbClr val="00b050"/>
                </a:solidFill>
                <a:latin typeface="Microsoft GothicNeo"/>
              </a:rPr>
              <a:t>	</a:t>
            </a:r>
            <a:r>
              <a:rPr b="1" lang="ko-KR" sz="2000" spc="29" strike="noStrike">
                <a:solidFill>
                  <a:srgbClr val="00b050"/>
                </a:solidFill>
                <a:latin typeface="Microsoft GothicNeo"/>
              </a:rPr>
              <a:t>            </a:t>
            </a:r>
            <a:r>
              <a:rPr b="1" lang="ko-KR" sz="2000" spc="29" strike="noStrike">
                <a:solidFill>
                  <a:srgbClr val="f65800"/>
                </a:solidFill>
                <a:latin typeface="Microsoft GothicNeo"/>
              </a:rPr>
              <a:t>※ </a:t>
            </a:r>
            <a:r>
              <a:rPr b="1" lang="ko-KR" sz="2000" spc="29" strike="noStrike">
                <a:solidFill>
                  <a:srgbClr val="000000"/>
                </a:solidFill>
                <a:latin typeface="Microsoft GothicNeo"/>
              </a:rPr>
              <a:t>InitGuess = Previous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ko-KR" sz="2000" spc="29" strike="noStrike">
                <a:solidFill>
                  <a:srgbClr val="000000"/>
                </a:solidFill>
                <a:latin typeface="Microsoft GothicNeo"/>
              </a:rPr>
              <a:t>Trajectory Info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grpSp>
        <p:nvGrpSpPr>
          <p:cNvPr id="187" name="Group 6"/>
          <p:cNvGrpSpPr/>
          <p:nvPr/>
        </p:nvGrpSpPr>
        <p:grpSpPr>
          <a:xfrm>
            <a:off x="6088320" y="3891960"/>
            <a:ext cx="5484960" cy="2848320"/>
            <a:chOff x="6088320" y="3891960"/>
            <a:chExt cx="5484960" cy="2848320"/>
          </a:xfrm>
        </p:grpSpPr>
        <p:grpSp>
          <p:nvGrpSpPr>
            <p:cNvPr id="188" name="Group 7"/>
            <p:cNvGrpSpPr/>
            <p:nvPr/>
          </p:nvGrpSpPr>
          <p:grpSpPr>
            <a:xfrm>
              <a:off x="6088320" y="3891960"/>
              <a:ext cx="5484960" cy="2848320"/>
              <a:chOff x="6088320" y="3891960"/>
              <a:chExt cx="5484960" cy="2848320"/>
            </a:xfrm>
          </p:grpSpPr>
          <p:sp>
            <p:nvSpPr>
              <p:cNvPr id="189" name="CustomShape 8"/>
              <p:cNvSpPr/>
              <p:nvPr/>
            </p:nvSpPr>
            <p:spPr>
              <a:xfrm>
                <a:off x="8102160" y="4538160"/>
                <a:ext cx="1971360" cy="1354320"/>
              </a:xfrm>
              <a:prstGeom prst="triangle">
                <a:avLst>
                  <a:gd name="adj" fmla="val 50000"/>
                </a:avLst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CustomShape 9"/>
              <p:cNvSpPr/>
              <p:nvPr/>
            </p:nvSpPr>
            <p:spPr>
              <a:xfrm>
                <a:off x="8762400" y="5859000"/>
                <a:ext cx="2810880" cy="881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b050"/>
                    </a:solidFill>
                    <a:latin typeface="Microsoft GothicNeo"/>
                  </a:rPr>
                  <a:t>Second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[0.3 0.3 0.2] 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3 sec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91" name="CustomShape 10"/>
              <p:cNvSpPr/>
              <p:nvPr/>
            </p:nvSpPr>
            <p:spPr>
              <a:xfrm>
                <a:off x="8399880" y="3891960"/>
                <a:ext cx="2810880" cy="881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b050"/>
                    </a:solidFill>
                    <a:latin typeface="Microsoft GothicNeo"/>
                  </a:rPr>
                  <a:t>First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[0.374 0.0 0.63] 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2 sec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92" name="CustomShape 11"/>
              <p:cNvSpPr/>
              <p:nvPr/>
            </p:nvSpPr>
            <p:spPr>
              <a:xfrm>
                <a:off x="6088320" y="5101560"/>
                <a:ext cx="2810880" cy="881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b050"/>
                    </a:solidFill>
                    <a:latin typeface="Microsoft GothicNeo"/>
                  </a:rPr>
                  <a:t>Third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[0.3 -0.3 0.3]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4 sec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93" name="CustomShape 12"/>
            <p:cNvSpPr/>
            <p:nvPr/>
          </p:nvSpPr>
          <p:spPr>
            <a:xfrm>
              <a:off x="9088200" y="4538160"/>
              <a:ext cx="266760" cy="400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13"/>
            <p:cNvSpPr/>
            <p:nvPr/>
          </p:nvSpPr>
          <p:spPr>
            <a:xfrm flipH="1">
              <a:off x="9536040" y="5873400"/>
              <a:ext cx="536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14"/>
            <p:cNvSpPr/>
            <p:nvPr/>
          </p:nvSpPr>
          <p:spPr>
            <a:xfrm flipV="1">
              <a:off x="8107200" y="5029200"/>
              <a:ext cx="320400" cy="42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39360" y="475920"/>
            <a:ext cx="10904040" cy="6894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>
              <a:lnSpc>
                <a:spcPct val="105000"/>
              </a:lnSpc>
            </a:pP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 </a:t>
            </a: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TRIANGLE _ Trajectory</a:t>
            </a:r>
            <a:endParaRPr b="0" lang="ko-KR" sz="3200" spc="-1" strike="noStrike">
              <a:solidFill>
                <a:srgbClr val="000000"/>
              </a:solidFill>
              <a:latin typeface="Microsoft GothicNeo"/>
            </a:endParaRPr>
          </a:p>
        </p:txBody>
      </p:sp>
      <p:pic>
        <p:nvPicPr>
          <p:cNvPr id="197" name="그림 2" descr=""/>
          <p:cNvPicPr/>
          <p:nvPr/>
        </p:nvPicPr>
        <p:blipFill>
          <a:blip r:embed="rId1"/>
          <a:stretch/>
        </p:blipFill>
        <p:spPr>
          <a:xfrm>
            <a:off x="736560" y="1674360"/>
            <a:ext cx="10460880" cy="45432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0" y="0"/>
            <a:ext cx="12191760" cy="9860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"/>
          <p:cNvSpPr/>
          <p:nvPr/>
        </p:nvSpPr>
        <p:spPr>
          <a:xfrm>
            <a:off x="350640" y="279720"/>
            <a:ext cx="11475360" cy="986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TextShape 4"/>
          <p:cNvSpPr txBox="1"/>
          <p:nvPr/>
        </p:nvSpPr>
        <p:spPr>
          <a:xfrm>
            <a:off x="639360" y="475920"/>
            <a:ext cx="10904040" cy="6894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>
              <a:lnSpc>
                <a:spcPct val="105000"/>
              </a:lnSpc>
            </a:pP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TRIANGLE _ Trajectory</a:t>
            </a:r>
            <a:endParaRPr b="0" lang="ko-KR" sz="32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487080" y="1741680"/>
            <a:ext cx="523008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f65800"/>
                </a:solidFill>
                <a:latin typeface="Arial"/>
              </a:rPr>
              <a:t>CUBIC Planning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b0f0"/>
                </a:solidFill>
                <a:latin typeface="Arial"/>
              </a:rPr>
              <a:t>    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더 높은 최고 속도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(1.58rad/s)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차 함수 형태의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Acceleration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f65800"/>
                </a:solidFill>
                <a:latin typeface="Roboto"/>
              </a:rPr>
              <a:t>Trapezoidal</a:t>
            </a:r>
            <a:r>
              <a:rPr b="1" lang="en-US" sz="2000" spc="29" strike="noStrike">
                <a:solidFill>
                  <a:srgbClr val="f65800"/>
                </a:solidFill>
                <a:latin typeface="Microsoft GothicNeo"/>
              </a:rPr>
              <a:t> Planning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    </a:t>
            </a: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일정 속도 유지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    </a:t>
            </a: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계단 함수형태의 </a:t>
            </a: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Acceleration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03" name="Group 6"/>
          <p:cNvGrpSpPr/>
          <p:nvPr/>
        </p:nvGrpSpPr>
        <p:grpSpPr>
          <a:xfrm>
            <a:off x="4568040" y="1503720"/>
            <a:ext cx="7043400" cy="5115960"/>
            <a:chOff x="4568040" y="1503720"/>
            <a:chExt cx="7043400" cy="5115960"/>
          </a:xfrm>
        </p:grpSpPr>
        <p:pic>
          <p:nvPicPr>
            <p:cNvPr id="204" name="그림 42" descr=""/>
            <p:cNvPicPr/>
            <p:nvPr/>
          </p:nvPicPr>
          <p:blipFill>
            <a:blip r:embed="rId1"/>
            <a:stretch/>
          </p:blipFill>
          <p:spPr>
            <a:xfrm>
              <a:off x="4568040" y="1503720"/>
              <a:ext cx="7043400" cy="5115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5" name="Line 7"/>
            <p:cNvSpPr/>
            <p:nvPr/>
          </p:nvSpPr>
          <p:spPr>
            <a:xfrm>
              <a:off x="5296680" y="1741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Line 8"/>
            <p:cNvSpPr/>
            <p:nvPr/>
          </p:nvSpPr>
          <p:spPr>
            <a:xfrm>
              <a:off x="6532560" y="2084040"/>
              <a:ext cx="3960" cy="156528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Line 9"/>
            <p:cNvSpPr/>
            <p:nvPr/>
          </p:nvSpPr>
          <p:spPr>
            <a:xfrm>
              <a:off x="5824080" y="1741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Line 10"/>
            <p:cNvSpPr/>
            <p:nvPr/>
          </p:nvSpPr>
          <p:spPr>
            <a:xfrm>
              <a:off x="5296680" y="440388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Line 11"/>
            <p:cNvSpPr/>
            <p:nvPr/>
          </p:nvSpPr>
          <p:spPr>
            <a:xfrm>
              <a:off x="5824080" y="440388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Line 12"/>
            <p:cNvSpPr/>
            <p:nvPr/>
          </p:nvSpPr>
          <p:spPr>
            <a:xfrm>
              <a:off x="6532560" y="4744800"/>
              <a:ext cx="360" cy="156708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Line 13"/>
            <p:cNvSpPr/>
            <p:nvPr/>
          </p:nvSpPr>
          <p:spPr>
            <a:xfrm>
              <a:off x="9947160" y="440388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Line 14"/>
            <p:cNvSpPr/>
            <p:nvPr/>
          </p:nvSpPr>
          <p:spPr>
            <a:xfrm>
              <a:off x="10461960" y="440388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Line 15"/>
            <p:cNvSpPr/>
            <p:nvPr/>
          </p:nvSpPr>
          <p:spPr>
            <a:xfrm>
              <a:off x="11174400" y="5033160"/>
              <a:ext cx="360" cy="127872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Line 16"/>
            <p:cNvSpPr/>
            <p:nvPr/>
          </p:nvSpPr>
          <p:spPr>
            <a:xfrm>
              <a:off x="9947160" y="1741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Line 17"/>
            <p:cNvSpPr/>
            <p:nvPr/>
          </p:nvSpPr>
          <p:spPr>
            <a:xfrm>
              <a:off x="10470240" y="1741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Line 18"/>
            <p:cNvSpPr/>
            <p:nvPr/>
          </p:nvSpPr>
          <p:spPr>
            <a:xfrm>
              <a:off x="11174400" y="2380680"/>
              <a:ext cx="360" cy="126864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>
            <a:off x="0" y="0"/>
            <a:ext cx="12191760" cy="9860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350640" y="279720"/>
            <a:ext cx="11475360" cy="986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Shape 4"/>
          <p:cNvSpPr txBox="1"/>
          <p:nvPr/>
        </p:nvSpPr>
        <p:spPr>
          <a:xfrm>
            <a:off x="639360" y="475920"/>
            <a:ext cx="10904040" cy="6894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>
              <a:lnSpc>
                <a:spcPct val="105000"/>
              </a:lnSpc>
            </a:pP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SQUARE _ Trajectory</a:t>
            </a:r>
            <a:endParaRPr b="0" lang="ko-KR" sz="3200" spc="-1" strike="noStrike">
              <a:solidFill>
                <a:srgbClr val="000000"/>
              </a:solidFill>
              <a:latin typeface="Microsoft GothicNeo"/>
            </a:endParaRPr>
          </a:p>
        </p:txBody>
      </p:sp>
      <p:pic>
        <p:nvPicPr>
          <p:cNvPr id="221" name="그림 3" descr=""/>
          <p:cNvPicPr/>
          <p:nvPr/>
        </p:nvPicPr>
        <p:blipFill>
          <a:blip r:embed="rId1"/>
          <a:srcRect l="3583" t="13080" r="0" b="6102"/>
          <a:stretch/>
        </p:blipFill>
        <p:spPr>
          <a:xfrm>
            <a:off x="350640" y="1616400"/>
            <a:ext cx="5620680" cy="4569840"/>
          </a:xfrm>
          <a:prstGeom prst="rect">
            <a:avLst/>
          </a:prstGeom>
          <a:ln>
            <a:noFill/>
          </a:ln>
        </p:spPr>
      </p:pic>
      <p:grpSp>
        <p:nvGrpSpPr>
          <p:cNvPr id="222" name="Group 5"/>
          <p:cNvGrpSpPr/>
          <p:nvPr/>
        </p:nvGrpSpPr>
        <p:grpSpPr>
          <a:xfrm>
            <a:off x="6473160" y="3753360"/>
            <a:ext cx="5215320" cy="2447280"/>
            <a:chOff x="6473160" y="3753360"/>
            <a:chExt cx="5215320" cy="2447280"/>
          </a:xfrm>
        </p:grpSpPr>
        <p:grpSp>
          <p:nvGrpSpPr>
            <p:cNvPr id="223" name="Group 6"/>
            <p:cNvGrpSpPr/>
            <p:nvPr/>
          </p:nvGrpSpPr>
          <p:grpSpPr>
            <a:xfrm>
              <a:off x="7124040" y="3753360"/>
              <a:ext cx="4564440" cy="2447280"/>
              <a:chOff x="7124040" y="3753360"/>
              <a:chExt cx="4564440" cy="2447280"/>
            </a:xfrm>
          </p:grpSpPr>
          <p:grpSp>
            <p:nvGrpSpPr>
              <p:cNvPr id="224" name="Group 7"/>
              <p:cNvGrpSpPr/>
              <p:nvPr/>
            </p:nvGrpSpPr>
            <p:grpSpPr>
              <a:xfrm>
                <a:off x="8464680" y="4266000"/>
                <a:ext cx="1310760" cy="1333440"/>
                <a:chOff x="8464680" y="4266000"/>
                <a:chExt cx="1310760" cy="1333440"/>
              </a:xfrm>
            </p:grpSpPr>
            <p:sp>
              <p:nvSpPr>
                <p:cNvPr id="225" name="CustomShape 8"/>
                <p:cNvSpPr/>
                <p:nvPr/>
              </p:nvSpPr>
              <p:spPr>
                <a:xfrm>
                  <a:off x="8465760" y="4266000"/>
                  <a:ext cx="1309680" cy="1333440"/>
                </a:xfrm>
                <a:prstGeom prst="diamond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" name="CustomShape 9"/>
                <p:cNvSpPr/>
                <p:nvPr/>
              </p:nvSpPr>
              <p:spPr>
                <a:xfrm flipV="1">
                  <a:off x="8464680" y="4191120"/>
                  <a:ext cx="358560" cy="3927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76320">
                  <a:solidFill>
                    <a:schemeClr val="tx1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27" name="Group 10"/>
              <p:cNvGrpSpPr/>
              <p:nvPr/>
            </p:nvGrpSpPr>
            <p:grpSpPr>
              <a:xfrm>
                <a:off x="7124040" y="3753360"/>
                <a:ext cx="4564440" cy="2447280"/>
                <a:chOff x="7124040" y="3753360"/>
                <a:chExt cx="4564440" cy="2447280"/>
              </a:xfrm>
            </p:grpSpPr>
            <p:grpSp>
              <p:nvGrpSpPr>
                <p:cNvPr id="228" name="Group 11"/>
                <p:cNvGrpSpPr/>
                <p:nvPr/>
              </p:nvGrpSpPr>
              <p:grpSpPr>
                <a:xfrm>
                  <a:off x="7124040" y="3753360"/>
                  <a:ext cx="4564440" cy="2447280"/>
                  <a:chOff x="7124040" y="3753360"/>
                  <a:chExt cx="4564440" cy="2447280"/>
                </a:xfrm>
              </p:grpSpPr>
              <p:sp>
                <p:nvSpPr>
                  <p:cNvPr id="229" name="CustomShape 12"/>
                  <p:cNvSpPr/>
                  <p:nvPr/>
                </p:nvSpPr>
                <p:spPr>
                  <a:xfrm>
                    <a:off x="9120960" y="4931640"/>
                    <a:ext cx="2567520" cy="8812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/>
                  <a:p>
                    <a:pPr algn="ctr">
                      <a:lnSpc>
                        <a:spcPct val="100000"/>
                      </a:lnSpc>
                    </a:pPr>
                    <a:r>
                      <a:rPr b="1" lang="en-US" sz="2000" spc="-1" strike="noStrike">
                        <a:solidFill>
                          <a:srgbClr val="29aae7"/>
                        </a:solidFill>
                        <a:latin typeface="Microsoft GothicNeo"/>
                      </a:rPr>
                      <a:t>Second</a:t>
                    </a:r>
                    <a:endParaRPr b="0" lang="en-US" sz="20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600" spc="-1" strike="noStrike">
                        <a:solidFill>
                          <a:srgbClr val="000000"/>
                        </a:solidFill>
                        <a:latin typeface="Microsoft GothicNeo"/>
                      </a:rPr>
                      <a:t>[0.374 0.2 0.43] </a:t>
                    </a:r>
                    <a:endParaRPr b="0" lang="en-US" sz="16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600" spc="-1" strike="noStrike">
                        <a:solidFill>
                          <a:srgbClr val="000000"/>
                        </a:solidFill>
                        <a:latin typeface="Microsoft GothicNeo"/>
                      </a:rPr>
                      <a:t>3 sec</a:t>
                    </a:r>
                    <a:endParaRPr b="0" lang="en-US" sz="1600" spc="-1" strike="noStrike">
                      <a:latin typeface="Arial"/>
                    </a:endParaRPr>
                  </a:p>
                </p:txBody>
              </p:sp>
              <p:sp>
                <p:nvSpPr>
                  <p:cNvPr id="230" name="CustomShape 13"/>
                  <p:cNvSpPr/>
                  <p:nvPr/>
                </p:nvSpPr>
                <p:spPr>
                  <a:xfrm>
                    <a:off x="8785440" y="3753360"/>
                    <a:ext cx="2567520" cy="8812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/>
                  <a:p>
                    <a:pPr algn="ctr">
                      <a:lnSpc>
                        <a:spcPct val="100000"/>
                      </a:lnSpc>
                    </a:pPr>
                    <a:r>
                      <a:rPr b="1" lang="en-US" sz="2000" spc="-1" strike="noStrike">
                        <a:solidFill>
                          <a:srgbClr val="29aae7"/>
                        </a:solidFill>
                        <a:latin typeface="Microsoft GothicNeo"/>
                      </a:rPr>
                      <a:t>First</a:t>
                    </a:r>
                    <a:endParaRPr b="0" lang="en-US" sz="20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600" spc="-1" strike="noStrike">
                        <a:solidFill>
                          <a:srgbClr val="000000"/>
                        </a:solidFill>
                        <a:latin typeface="Microsoft GothicNeo"/>
                      </a:rPr>
                      <a:t>[0.374 0.0 0.63] </a:t>
                    </a:r>
                    <a:endParaRPr b="0" lang="en-US" sz="16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600" spc="-1" strike="noStrike">
                        <a:solidFill>
                          <a:srgbClr val="000000"/>
                        </a:solidFill>
                        <a:latin typeface="Microsoft GothicNeo"/>
                      </a:rPr>
                      <a:t>2 sec</a:t>
                    </a:r>
                    <a:endParaRPr b="0" lang="en-US" sz="1600" spc="-1" strike="noStrike">
                      <a:latin typeface="Arial"/>
                    </a:endParaRPr>
                  </a:p>
                </p:txBody>
              </p:sp>
              <p:sp>
                <p:nvSpPr>
                  <p:cNvPr id="231" name="CustomShape 14"/>
                  <p:cNvSpPr/>
                  <p:nvPr/>
                </p:nvSpPr>
                <p:spPr>
                  <a:xfrm>
                    <a:off x="7124040" y="5319360"/>
                    <a:ext cx="2567520" cy="8812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/>
                  <a:p>
                    <a:pPr algn="ctr">
                      <a:lnSpc>
                        <a:spcPct val="100000"/>
                      </a:lnSpc>
                    </a:pPr>
                    <a:r>
                      <a:rPr b="1" lang="en-US" sz="2000" spc="-1" strike="noStrike">
                        <a:solidFill>
                          <a:srgbClr val="29aae7"/>
                        </a:solidFill>
                        <a:latin typeface="Microsoft GothicNeo"/>
                      </a:rPr>
                      <a:t>Third</a:t>
                    </a:r>
                    <a:endParaRPr b="0" lang="en-US" sz="20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600" spc="-1" strike="noStrike">
                        <a:solidFill>
                          <a:srgbClr val="000000"/>
                        </a:solidFill>
                        <a:latin typeface="Microsoft GothicNeo"/>
                      </a:rPr>
                      <a:t>[0.374 0.0 0.23]</a:t>
                    </a:r>
                    <a:endParaRPr b="0" lang="en-US" sz="16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600" spc="-1" strike="noStrike">
                        <a:solidFill>
                          <a:srgbClr val="000000"/>
                        </a:solidFill>
                        <a:latin typeface="Microsoft GothicNeo"/>
                      </a:rPr>
                      <a:t>4 sec</a:t>
                    </a:r>
                    <a:endParaRPr b="0" lang="en-US" sz="16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232" name="CustomShape 15"/>
                <p:cNvSpPr/>
                <p:nvPr/>
              </p:nvSpPr>
              <p:spPr>
                <a:xfrm>
                  <a:off x="9120960" y="4266000"/>
                  <a:ext cx="380880" cy="3870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76320">
                  <a:solidFill>
                    <a:schemeClr val="tx1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" name="CustomShape 16"/>
                <p:cNvSpPr/>
                <p:nvPr/>
              </p:nvSpPr>
              <p:spPr>
                <a:xfrm flipH="1">
                  <a:off x="9462960" y="4935240"/>
                  <a:ext cx="335880" cy="2955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76320">
                  <a:solidFill>
                    <a:schemeClr val="tx1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" name="CustomShape 17"/>
                <p:cNvSpPr/>
                <p:nvPr/>
              </p:nvSpPr>
              <p:spPr>
                <a:xfrm flipH="1" flipV="1">
                  <a:off x="8784720" y="5257800"/>
                  <a:ext cx="335160" cy="3409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76320">
                  <a:solidFill>
                    <a:schemeClr val="tx1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35" name="CustomShape 18"/>
            <p:cNvSpPr/>
            <p:nvPr/>
          </p:nvSpPr>
          <p:spPr>
            <a:xfrm>
              <a:off x="6473160" y="4234320"/>
              <a:ext cx="2567520" cy="88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29aae7"/>
                  </a:solidFill>
                  <a:latin typeface="Microsoft GothicNeo"/>
                </a:rPr>
                <a:t>Fourth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Microsoft GothicNeo"/>
                </a:rPr>
                <a:t>[0.374 -0.2 0.43]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Microsoft GothicNeo"/>
                </a:rPr>
                <a:t>5 sec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36" name="CustomShape 19"/>
          <p:cNvSpPr/>
          <p:nvPr/>
        </p:nvSpPr>
        <p:spPr>
          <a:xfrm>
            <a:off x="6417720" y="1606680"/>
            <a:ext cx="512568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Dynamic_TASK_SQUARE.m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Function : </a:t>
            </a:r>
            <a:r>
              <a:rPr b="1" lang="en-US" sz="2000" spc="29" strike="noStrike">
                <a:solidFill>
                  <a:srgbClr val="00b0f0"/>
                </a:solidFill>
                <a:latin typeface="Microsoft GothicNeo"/>
              </a:rPr>
              <a:t>transformtraj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b0f0"/>
                </a:solidFill>
                <a:latin typeface="Microsoft GothicNeo"/>
              </a:rPr>
              <a:t>	</a:t>
            </a:r>
            <a:r>
              <a:rPr b="1" lang="en-US" sz="2000" spc="29" strike="noStrike">
                <a:solidFill>
                  <a:srgbClr val="00b0f0"/>
                </a:solidFill>
                <a:latin typeface="Microsoft GothicNeo"/>
              </a:rPr>
              <a:t>          </a:t>
            </a:r>
            <a:r>
              <a:rPr b="1" lang="en-US" sz="2000" spc="29" strike="noStrike">
                <a:solidFill>
                  <a:srgbClr val="00b0f0"/>
                </a:solidFill>
                <a:latin typeface="Microsoft GothicNeo"/>
              </a:rPr>
              <a:t>InverseKinematics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Trajectory Info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39360" y="475920"/>
            <a:ext cx="10904040" cy="6894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>
              <a:lnSpc>
                <a:spcPct val="105000"/>
              </a:lnSpc>
            </a:pP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SQUARE_ Trajectory</a:t>
            </a:r>
            <a:endParaRPr b="0" lang="ko-KR" sz="3200" spc="-1" strike="noStrike">
              <a:solidFill>
                <a:srgbClr val="000000"/>
              </a:solidFill>
              <a:latin typeface="Microsoft GothicNeo"/>
            </a:endParaRPr>
          </a:p>
        </p:txBody>
      </p:sp>
      <p:pic>
        <p:nvPicPr>
          <p:cNvPr id="238" name="그림 3" descr=""/>
          <p:cNvPicPr/>
          <p:nvPr/>
        </p:nvPicPr>
        <p:blipFill>
          <a:blip r:embed="rId1"/>
          <a:stretch/>
        </p:blipFill>
        <p:spPr>
          <a:xfrm>
            <a:off x="639360" y="1715400"/>
            <a:ext cx="10670760" cy="46659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0" y="0"/>
            <a:ext cx="12191760" cy="9860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350640" y="279720"/>
            <a:ext cx="11475360" cy="986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Shape 4"/>
          <p:cNvSpPr txBox="1"/>
          <p:nvPr/>
        </p:nvSpPr>
        <p:spPr>
          <a:xfrm>
            <a:off x="639360" y="475920"/>
            <a:ext cx="10904040" cy="6894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>
              <a:lnSpc>
                <a:spcPct val="105000"/>
              </a:lnSpc>
            </a:pP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SQUARE _ Trajectory</a:t>
            </a:r>
            <a:endParaRPr b="0" lang="ko-KR" sz="3200" spc="-1" strike="noStrike">
              <a:solidFill>
                <a:srgbClr val="000000"/>
              </a:solidFill>
              <a:latin typeface="Microsoft GothicNeo"/>
            </a:endParaRPr>
          </a:p>
        </p:txBody>
      </p:sp>
      <p:grpSp>
        <p:nvGrpSpPr>
          <p:cNvPr id="243" name="Group 5"/>
          <p:cNvGrpSpPr/>
          <p:nvPr/>
        </p:nvGrpSpPr>
        <p:grpSpPr>
          <a:xfrm>
            <a:off x="4604760" y="1545840"/>
            <a:ext cx="7221240" cy="5087520"/>
            <a:chOff x="4604760" y="1545840"/>
            <a:chExt cx="7221240" cy="5087520"/>
          </a:xfrm>
        </p:grpSpPr>
        <p:pic>
          <p:nvPicPr>
            <p:cNvPr id="244" name="그림 46" descr=""/>
            <p:cNvPicPr/>
            <p:nvPr/>
          </p:nvPicPr>
          <p:blipFill>
            <a:blip r:embed="rId1"/>
            <a:stretch/>
          </p:blipFill>
          <p:spPr>
            <a:xfrm>
              <a:off x="4604760" y="1545840"/>
              <a:ext cx="7221240" cy="5087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5" name="Line 6"/>
            <p:cNvSpPr/>
            <p:nvPr/>
          </p:nvSpPr>
          <p:spPr>
            <a:xfrm>
              <a:off x="5222520" y="1741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Line 7"/>
            <p:cNvSpPr/>
            <p:nvPr/>
          </p:nvSpPr>
          <p:spPr>
            <a:xfrm>
              <a:off x="5609880" y="1741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Line 8"/>
            <p:cNvSpPr/>
            <p:nvPr/>
          </p:nvSpPr>
          <p:spPr>
            <a:xfrm>
              <a:off x="6128640" y="1741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Line 9"/>
            <p:cNvSpPr/>
            <p:nvPr/>
          </p:nvSpPr>
          <p:spPr>
            <a:xfrm>
              <a:off x="5222520" y="440388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Line 10"/>
            <p:cNvSpPr/>
            <p:nvPr/>
          </p:nvSpPr>
          <p:spPr>
            <a:xfrm>
              <a:off x="5609880" y="440388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Line 11"/>
            <p:cNvSpPr/>
            <p:nvPr/>
          </p:nvSpPr>
          <p:spPr>
            <a:xfrm>
              <a:off x="6088320" y="4403880"/>
              <a:ext cx="75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Line 12"/>
            <p:cNvSpPr/>
            <p:nvPr/>
          </p:nvSpPr>
          <p:spPr>
            <a:xfrm>
              <a:off x="9876960" y="440388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Line 13"/>
            <p:cNvSpPr/>
            <p:nvPr/>
          </p:nvSpPr>
          <p:spPr>
            <a:xfrm>
              <a:off x="10268280" y="440388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>
              <a:off x="10779120" y="440388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Line 15"/>
            <p:cNvSpPr/>
            <p:nvPr/>
          </p:nvSpPr>
          <p:spPr>
            <a:xfrm>
              <a:off x="9876960" y="1741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Line 16"/>
            <p:cNvSpPr/>
            <p:nvPr/>
          </p:nvSpPr>
          <p:spPr>
            <a:xfrm>
              <a:off x="10268280" y="1741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Line 17"/>
            <p:cNvSpPr/>
            <p:nvPr/>
          </p:nvSpPr>
          <p:spPr>
            <a:xfrm>
              <a:off x="10779120" y="1741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7" name="CustomShape 18"/>
          <p:cNvSpPr/>
          <p:nvPr/>
        </p:nvSpPr>
        <p:spPr>
          <a:xfrm>
            <a:off x="487080" y="1741680"/>
            <a:ext cx="523008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f65800"/>
                </a:solidFill>
                <a:latin typeface="Arial"/>
              </a:rPr>
              <a:t>CUBIC Planning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b0f0"/>
                </a:solidFill>
                <a:latin typeface="Arial"/>
              </a:rPr>
              <a:t>    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더 높은 최고 속도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(1.57rad/s)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차 함수 형태의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Acceleration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f65800"/>
                </a:solidFill>
                <a:latin typeface="Roboto"/>
              </a:rPr>
              <a:t>Trapezoidal</a:t>
            </a:r>
            <a:r>
              <a:rPr b="1" lang="en-US" sz="2000" spc="29" strike="noStrike">
                <a:solidFill>
                  <a:srgbClr val="f65800"/>
                </a:solidFill>
                <a:latin typeface="Microsoft GothicNeo"/>
              </a:rPr>
              <a:t> Planning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     </a:t>
            </a: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일정 속도 유지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     </a:t>
            </a: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계단 함수형태의 </a:t>
            </a: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Acceleration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2"/>
          <p:cNvSpPr/>
          <p:nvPr/>
        </p:nvSpPr>
        <p:spPr>
          <a:xfrm>
            <a:off x="0" y="914400"/>
            <a:ext cx="4643280" cy="50288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3"/>
          <p:cNvSpPr/>
          <p:nvPr/>
        </p:nvSpPr>
        <p:spPr>
          <a:xfrm>
            <a:off x="763560" y="2045520"/>
            <a:ext cx="3890520" cy="25714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TextShape 4"/>
          <p:cNvSpPr txBox="1"/>
          <p:nvPr/>
        </p:nvSpPr>
        <p:spPr>
          <a:xfrm>
            <a:off x="1034280" y="2273040"/>
            <a:ext cx="3184200" cy="22071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 algn="r">
              <a:lnSpc>
                <a:spcPct val="90000"/>
              </a:lnSpc>
            </a:pPr>
            <a:r>
              <a:rPr b="1" lang="ko-KR" sz="3600" spc="148" strike="noStrike">
                <a:solidFill>
                  <a:srgbClr val="000000"/>
                </a:solidFill>
                <a:latin typeface="Microsoft GothicNeo"/>
              </a:rPr>
              <a:t>Conclusion</a:t>
            </a:r>
            <a:endParaRPr b="0" lang="ko-KR" sz="36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763560" y="4617360"/>
            <a:ext cx="3894840" cy="1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6"/>
          <p:cNvSpPr/>
          <p:nvPr/>
        </p:nvSpPr>
        <p:spPr>
          <a:xfrm>
            <a:off x="5099760" y="1095480"/>
            <a:ext cx="64684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50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400" spc="148" strike="noStrike">
                <a:solidFill>
                  <a:srgbClr val="000000"/>
                </a:solidFill>
                <a:latin typeface="Microsoft GothicNeo"/>
              </a:rPr>
              <a:t>두 경로 계획이 거의 동일한 동작을 보여줌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00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400" spc="148" strike="noStrike">
                <a:solidFill>
                  <a:srgbClr val="000000"/>
                </a:solidFill>
                <a:latin typeface="Microsoft GothicNeo"/>
              </a:rPr>
              <a:t>Jerk </a:t>
            </a:r>
            <a:r>
              <a:rPr b="1" lang="en-US" sz="2400" spc="148" strike="noStrike">
                <a:solidFill>
                  <a:srgbClr val="000000"/>
                </a:solidFill>
                <a:latin typeface="Microsoft GothicNeo"/>
              </a:rPr>
              <a:t>문제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00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400" spc="148" strike="noStrike">
                <a:solidFill>
                  <a:srgbClr val="000000"/>
                </a:solidFill>
                <a:latin typeface="Microsoft GothicNeo"/>
              </a:rPr>
              <a:t>물리적 특성을 고려한 설계 필요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00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0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0" y="914400"/>
            <a:ext cx="6094080" cy="50288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6" name="Picture 3" descr=""/>
          <p:cNvPicPr/>
          <p:nvPr/>
        </p:nvPicPr>
        <p:blipFill>
          <a:blip r:embed="rId1"/>
          <a:srcRect l="18654" t="0" r="18654" b="0"/>
          <a:stretch/>
        </p:blipFill>
        <p:spPr>
          <a:xfrm>
            <a:off x="6095880" y="1440"/>
            <a:ext cx="6095520" cy="6854760"/>
          </a:xfrm>
          <a:prstGeom prst="rect">
            <a:avLst/>
          </a:prstGeom>
          <a:ln>
            <a:noFill/>
          </a:ln>
        </p:spPr>
      </p:pic>
      <p:sp>
        <p:nvSpPr>
          <p:cNvPr id="267" name="CustomShape 3"/>
          <p:cNvSpPr/>
          <p:nvPr/>
        </p:nvSpPr>
        <p:spPr>
          <a:xfrm>
            <a:off x="763560" y="2818080"/>
            <a:ext cx="6769440" cy="2571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TextShape 4"/>
          <p:cNvSpPr txBox="1"/>
          <p:nvPr/>
        </p:nvSpPr>
        <p:spPr>
          <a:xfrm>
            <a:off x="975240" y="2971800"/>
            <a:ext cx="6320160" cy="187092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95000"/>
              </a:lnSpc>
            </a:pPr>
            <a:r>
              <a:rPr b="1" lang="ko-KR" sz="5600" spc="97" strike="noStrike">
                <a:solidFill>
                  <a:srgbClr val="ffffff"/>
                </a:solidFill>
                <a:latin typeface="Microsoft GothicNeo"/>
              </a:rPr>
              <a:t>THANK YOU</a:t>
            </a:r>
            <a:br/>
            <a:endParaRPr b="0" lang="ko-KR" sz="5600" spc="-1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0" y="914400"/>
            <a:ext cx="12191760" cy="50288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그림 3" descr=""/>
          <p:cNvPicPr/>
          <p:nvPr/>
        </p:nvPicPr>
        <p:blipFill>
          <a:blip r:embed="rId1"/>
          <a:srcRect l="0" t="0" r="0" b="7756"/>
          <a:stretch/>
        </p:blipFill>
        <p:spPr>
          <a:xfrm>
            <a:off x="1025280" y="914400"/>
            <a:ext cx="3902400" cy="556380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5951520" y="1803240"/>
            <a:ext cx="6239880" cy="3252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Shape 4"/>
          <p:cNvSpPr txBox="1"/>
          <p:nvPr/>
        </p:nvSpPr>
        <p:spPr>
          <a:xfrm>
            <a:off x="6491160" y="2025720"/>
            <a:ext cx="5058000" cy="6732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/>
          <a:p>
            <a:pPr>
              <a:lnSpc>
                <a:spcPct val="95000"/>
              </a:lnSpc>
            </a:pPr>
            <a:r>
              <a:rPr b="1" lang="ko-KR" sz="4000" spc="97" strike="noStrike">
                <a:solidFill>
                  <a:srgbClr val="000000"/>
                </a:solidFill>
                <a:latin typeface="Microsoft GothicNeo"/>
              </a:rPr>
              <a:t>모델</a:t>
            </a:r>
            <a:endParaRPr b="0" lang="ko-KR" sz="40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6542640" y="2936880"/>
            <a:ext cx="5058000" cy="2077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000" spc="29" strike="noStrike">
                <a:solidFill>
                  <a:srgbClr val="ffffff"/>
                </a:solidFill>
                <a:latin typeface="맑은 고딕"/>
                <a:ea typeface="맑은 고딕"/>
              </a:rPr>
              <a:t>스웨덴 </a:t>
            </a:r>
            <a:r>
              <a:rPr b="1" lang="ko-KR" sz="2000" spc="29" strike="noStrike">
                <a:solidFill>
                  <a:srgbClr val="ffffff"/>
                </a:solidFill>
                <a:latin typeface="맑은 고딕"/>
                <a:ea typeface="맑은 고딕"/>
              </a:rPr>
              <a:t>ABB</a:t>
            </a:r>
            <a:r>
              <a:rPr b="1" lang="ko-KR" sz="2000" spc="29" strike="noStrike">
                <a:solidFill>
                  <a:srgbClr val="ffffff"/>
                </a:solidFill>
                <a:latin typeface="맑은 고딕"/>
                <a:ea typeface="맑은 고딕"/>
              </a:rPr>
              <a:t>사의 </a:t>
            </a:r>
            <a:r>
              <a:rPr b="1" lang="ko-KR" sz="2000" spc="29" strike="noStrike">
                <a:solidFill>
                  <a:srgbClr val="ffffff"/>
                </a:solidFill>
                <a:latin typeface="맑은 고딕"/>
                <a:ea typeface="맑은 고딕"/>
              </a:rPr>
              <a:t>IRB120 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000" spc="29" strike="noStrike">
                <a:solidFill>
                  <a:srgbClr val="ffffff"/>
                </a:solidFill>
                <a:latin typeface="맑은 고딕"/>
                <a:ea typeface="맑은 고딕"/>
              </a:rPr>
              <a:t>6-DOF </a:t>
            </a:r>
            <a:r>
              <a:rPr b="1" lang="ko-KR" sz="2000" spc="29" strike="noStrike">
                <a:solidFill>
                  <a:srgbClr val="ffffff"/>
                </a:solidFill>
                <a:latin typeface="맑은 고딕"/>
                <a:ea typeface="맑은 고딕"/>
              </a:rPr>
              <a:t>산업용 로봇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0" y="914400"/>
            <a:ext cx="12191760" cy="50288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"/>
          <p:cNvSpPr/>
          <p:nvPr/>
        </p:nvSpPr>
        <p:spPr>
          <a:xfrm>
            <a:off x="5951520" y="1803240"/>
            <a:ext cx="6239880" cy="3252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4"/>
          <p:cNvSpPr txBox="1"/>
          <p:nvPr/>
        </p:nvSpPr>
        <p:spPr>
          <a:xfrm>
            <a:off x="6491160" y="2025720"/>
            <a:ext cx="5058000" cy="6732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/>
          <a:p>
            <a:pPr>
              <a:lnSpc>
                <a:spcPct val="95000"/>
              </a:lnSpc>
            </a:pPr>
            <a:r>
              <a:rPr b="1" lang="ko-KR" sz="4000" spc="97" strike="noStrike">
                <a:solidFill>
                  <a:srgbClr val="000000"/>
                </a:solidFill>
                <a:latin typeface="Microsoft GothicNeo"/>
              </a:rPr>
              <a:t>URDF </a:t>
            </a:r>
            <a:r>
              <a:rPr b="1" lang="ko-KR" sz="4000" spc="97" strike="noStrike">
                <a:solidFill>
                  <a:srgbClr val="000000"/>
                </a:solidFill>
                <a:latin typeface="Microsoft GothicNeo"/>
              </a:rPr>
              <a:t>작성</a:t>
            </a:r>
            <a:endParaRPr b="0" lang="ko-KR" sz="4000" spc="-1" strike="noStrike">
              <a:solidFill>
                <a:srgbClr val="000000"/>
              </a:solidFill>
              <a:latin typeface="Microsoft GothicNeo"/>
            </a:endParaRPr>
          </a:p>
        </p:txBody>
      </p:sp>
      <p:grpSp>
        <p:nvGrpSpPr>
          <p:cNvPr id="110" name="Group 5"/>
          <p:cNvGrpSpPr/>
          <p:nvPr/>
        </p:nvGrpSpPr>
        <p:grpSpPr>
          <a:xfrm>
            <a:off x="0" y="1046160"/>
            <a:ext cx="5310360" cy="4649760"/>
            <a:chOff x="0" y="1046160"/>
            <a:chExt cx="5310360" cy="4649760"/>
          </a:xfrm>
        </p:grpSpPr>
        <p:pic>
          <p:nvPicPr>
            <p:cNvPr id="111" name="그림 7" descr=""/>
            <p:cNvPicPr/>
            <p:nvPr/>
          </p:nvPicPr>
          <p:blipFill>
            <a:blip r:embed="rId1"/>
            <a:stretch/>
          </p:blipFill>
          <p:spPr>
            <a:xfrm>
              <a:off x="7920" y="1046160"/>
              <a:ext cx="5302440" cy="4649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그림 5" descr=""/>
            <p:cNvPicPr/>
            <p:nvPr/>
          </p:nvPicPr>
          <p:blipFill>
            <a:blip r:embed="rId2"/>
            <a:srcRect l="14075" t="0" r="0" b="0"/>
            <a:stretch/>
          </p:blipFill>
          <p:spPr>
            <a:xfrm>
              <a:off x="0" y="1699560"/>
              <a:ext cx="4447440" cy="3343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3" name="Group 6"/>
          <p:cNvGrpSpPr/>
          <p:nvPr/>
        </p:nvGrpSpPr>
        <p:grpSpPr>
          <a:xfrm>
            <a:off x="6783120" y="2818440"/>
            <a:ext cx="5118840" cy="2086200"/>
            <a:chOff x="6783120" y="2818440"/>
            <a:chExt cx="5118840" cy="2086200"/>
          </a:xfrm>
        </p:grpSpPr>
        <p:sp>
          <p:nvSpPr>
            <p:cNvPr id="114" name="CustomShape 7"/>
            <p:cNvSpPr/>
            <p:nvPr/>
          </p:nvSpPr>
          <p:spPr>
            <a:xfrm>
              <a:off x="7228800" y="3943080"/>
              <a:ext cx="4389840" cy="961560"/>
            </a:xfrm>
            <a:prstGeom prst="rect">
              <a:avLst/>
            </a:prstGeom>
            <a:solidFill>
              <a:srgbClr val="ed713b"/>
            </a:solidFill>
            <a:ln>
              <a:solidFill>
                <a:srgbClr val="ed713b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106560" tIns="106560" bIns="10656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0" lang="en-US" sz="2800" spc="-1" strike="noStrike">
                  <a:solidFill>
                    <a:srgbClr val="ffffff"/>
                  </a:solidFill>
                  <a:latin typeface="Microsoft GothicNeo"/>
                </a:rPr>
                <a:t>Collision </a:t>
              </a:r>
              <a:r>
                <a:rPr b="0" lang="en-US" sz="2800" spc="-1" strike="noStrike">
                  <a:solidFill>
                    <a:srgbClr val="ffffff"/>
                  </a:solidFill>
                  <a:latin typeface="Microsoft GothicNeo"/>
                </a:rPr>
                <a:t>고려 </a:t>
              </a:r>
              <a:r>
                <a:rPr b="0" lang="en-US" sz="2800" spc="-1" strike="noStrike">
                  <a:solidFill>
                    <a:srgbClr val="ffffff"/>
                  </a:solidFill>
                  <a:latin typeface="Microsoft GothicNeo"/>
                </a:rPr>
                <a:t>X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15" name="CustomShape 8"/>
            <p:cNvSpPr/>
            <p:nvPr/>
          </p:nvSpPr>
          <p:spPr>
            <a:xfrm>
              <a:off x="6783120" y="2818440"/>
              <a:ext cx="1603080" cy="961560"/>
            </a:xfrm>
            <a:prstGeom prst="rect">
              <a:avLst/>
            </a:prstGeom>
            <a:solidFill>
              <a:srgbClr val="ed713b"/>
            </a:solidFill>
            <a:ln>
              <a:solidFill>
                <a:srgbClr val="ed713b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106560" tIns="106560" bIns="10656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0" lang="en-US" sz="2800" spc="-1" strike="noStrike">
                  <a:solidFill>
                    <a:srgbClr val="ffffff"/>
                  </a:solidFill>
                  <a:latin typeface="Microsoft GothicNeo"/>
                </a:rPr>
                <a:t>Origin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16" name="CustomShape 9"/>
            <p:cNvSpPr/>
            <p:nvPr/>
          </p:nvSpPr>
          <p:spPr>
            <a:xfrm>
              <a:off x="8539200" y="2818440"/>
              <a:ext cx="1603080" cy="961560"/>
            </a:xfrm>
            <a:prstGeom prst="rect">
              <a:avLst/>
            </a:prstGeom>
            <a:solidFill>
              <a:srgbClr val="eb6f36"/>
            </a:solidFill>
            <a:ln>
              <a:solidFill>
                <a:srgbClr val="ed713b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106560" tIns="106560" bIns="10656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0" lang="en-US" sz="2800" spc="-1" strike="noStrike">
                  <a:solidFill>
                    <a:srgbClr val="ffffff"/>
                  </a:solidFill>
                  <a:latin typeface="Microsoft GothicNeo"/>
                </a:rPr>
                <a:t>RPY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17" name="CustomShape 10"/>
            <p:cNvSpPr/>
            <p:nvPr/>
          </p:nvSpPr>
          <p:spPr>
            <a:xfrm>
              <a:off x="10298880" y="2818440"/>
              <a:ext cx="1603080" cy="961560"/>
            </a:xfrm>
            <a:prstGeom prst="rect">
              <a:avLst/>
            </a:prstGeom>
            <a:solidFill>
              <a:srgbClr val="ed713b"/>
            </a:solidFill>
            <a:ln>
              <a:solidFill>
                <a:srgbClr val="ed713b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106560" tIns="106560" bIns="106560" anchor="ctr"/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0" lang="en-US" sz="2800" spc="-1" strike="noStrike">
                  <a:solidFill>
                    <a:srgbClr val="ffffff"/>
                  </a:solidFill>
                  <a:latin typeface="Microsoft GothicNeo"/>
                </a:rPr>
                <a:t>Axis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118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914400"/>
            <a:ext cx="12191760" cy="50288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5951520" y="1803240"/>
            <a:ext cx="6239880" cy="3252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4"/>
          <p:cNvSpPr txBox="1"/>
          <p:nvPr/>
        </p:nvSpPr>
        <p:spPr>
          <a:xfrm>
            <a:off x="6491160" y="2025720"/>
            <a:ext cx="5058000" cy="6732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/>
          <a:p>
            <a:pPr>
              <a:lnSpc>
                <a:spcPct val="95000"/>
              </a:lnSpc>
            </a:pPr>
            <a:r>
              <a:rPr b="1" lang="ko-KR" sz="4000" spc="97" strike="noStrike">
                <a:solidFill>
                  <a:srgbClr val="000000"/>
                </a:solidFill>
                <a:latin typeface="Microsoft GothicNeo"/>
              </a:rPr>
              <a:t>1. Joint Space</a:t>
            </a:r>
            <a:endParaRPr b="0" lang="ko-KR" sz="4000" spc="-1" strike="noStrike">
              <a:solidFill>
                <a:srgbClr val="000000"/>
              </a:solidFill>
              <a:latin typeface="Microsoft GothicNeo"/>
            </a:endParaRPr>
          </a:p>
        </p:txBody>
      </p:sp>
      <p:pic>
        <p:nvPicPr>
          <p:cNvPr id="123" name="그림 7" descr=""/>
          <p:cNvPicPr/>
          <p:nvPr/>
        </p:nvPicPr>
        <p:blipFill>
          <a:blip r:embed="rId1"/>
          <a:srcRect l="13305" t="0" r="0" b="0"/>
          <a:stretch/>
        </p:blipFill>
        <p:spPr>
          <a:xfrm>
            <a:off x="0" y="826920"/>
            <a:ext cx="4960800" cy="5284800"/>
          </a:xfrm>
          <a:prstGeom prst="rect">
            <a:avLst/>
          </a:prstGeom>
          <a:ln>
            <a:noFill/>
          </a:ln>
        </p:spPr>
      </p:pic>
      <p:sp>
        <p:nvSpPr>
          <p:cNvPr id="124" name="TextShape 5"/>
          <p:cNvSpPr txBox="1"/>
          <p:nvPr/>
        </p:nvSpPr>
        <p:spPr>
          <a:xfrm>
            <a:off x="6492960" y="2698920"/>
            <a:ext cx="5058000" cy="2077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4000"/>
              </a:lnSpc>
              <a:spcBef>
                <a:spcPts val="1500"/>
              </a:spcBef>
            </a:pP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000" spc="29" strike="noStrike">
                <a:solidFill>
                  <a:srgbClr val="000000"/>
                </a:solidFill>
                <a:latin typeface="Microsoft GothicNeo"/>
              </a:rPr>
              <a:t>A ) CubicPolynomial _ Trajectory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000" spc="29" strike="noStrike">
                <a:solidFill>
                  <a:srgbClr val="000000"/>
                </a:solidFill>
                <a:latin typeface="Microsoft GothicNeo"/>
              </a:rPr>
              <a:t>B ) </a:t>
            </a:r>
            <a:r>
              <a:rPr b="1" lang="ko-KR" sz="2000" spc="29" strike="noStrike">
                <a:solidFill>
                  <a:srgbClr val="000000"/>
                </a:solidFill>
                <a:latin typeface="Roboto"/>
              </a:rPr>
              <a:t>Trapezoidal</a:t>
            </a:r>
            <a:r>
              <a:rPr b="1" lang="ko-KR" sz="2000" spc="29" strike="noStrike">
                <a:solidFill>
                  <a:srgbClr val="000000"/>
                </a:solidFill>
                <a:latin typeface="Microsoft GothicNeo"/>
              </a:rPr>
              <a:t> Velocity _ Trajectory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12191760" cy="9860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350640" y="279720"/>
            <a:ext cx="11475360" cy="986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4"/>
          <p:cNvSpPr txBox="1"/>
          <p:nvPr/>
        </p:nvSpPr>
        <p:spPr>
          <a:xfrm>
            <a:off x="639360" y="475920"/>
            <a:ext cx="10904040" cy="6894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>
              <a:lnSpc>
                <a:spcPct val="105000"/>
              </a:lnSpc>
            </a:pP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CubicPolynomial _ Trajectory</a:t>
            </a:r>
            <a:endParaRPr b="0" lang="ko-KR" sz="3200" spc="-1" strike="noStrike">
              <a:solidFill>
                <a:srgbClr val="000000"/>
              </a:solidFill>
              <a:latin typeface="Microsoft GothicNeo"/>
            </a:endParaRPr>
          </a:p>
        </p:txBody>
      </p:sp>
      <p:pic>
        <p:nvPicPr>
          <p:cNvPr id="129" name="그림 4" descr=""/>
          <p:cNvPicPr/>
          <p:nvPr/>
        </p:nvPicPr>
        <p:blipFill>
          <a:blip r:embed="rId1"/>
          <a:srcRect l="10282" t="0" r="7285" b="0"/>
          <a:stretch/>
        </p:blipFill>
        <p:spPr>
          <a:xfrm>
            <a:off x="350640" y="1606680"/>
            <a:ext cx="5420160" cy="4569840"/>
          </a:xfrm>
          <a:prstGeom prst="rect">
            <a:avLst/>
          </a:prstGeom>
          <a:ln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6417720" y="1606680"/>
            <a:ext cx="512568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Dynamic_JOINT.m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Function : </a:t>
            </a:r>
            <a:r>
              <a:rPr b="1" lang="en-US" sz="2000" spc="29" strike="noStrike">
                <a:solidFill>
                  <a:srgbClr val="00b050"/>
                </a:solidFill>
                <a:latin typeface="Microsoft GothicNeo"/>
              </a:rPr>
              <a:t>cubicpolytraj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Trajectory Info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31" name="Group 6"/>
          <p:cNvGrpSpPr/>
          <p:nvPr/>
        </p:nvGrpSpPr>
        <p:grpSpPr>
          <a:xfrm>
            <a:off x="5732280" y="3089160"/>
            <a:ext cx="6093360" cy="3427920"/>
            <a:chOff x="5732280" y="3089160"/>
            <a:chExt cx="6093360" cy="3427920"/>
          </a:xfrm>
        </p:grpSpPr>
        <p:grpSp>
          <p:nvGrpSpPr>
            <p:cNvPr id="132" name="Group 7"/>
            <p:cNvGrpSpPr/>
            <p:nvPr/>
          </p:nvGrpSpPr>
          <p:grpSpPr>
            <a:xfrm>
              <a:off x="5732280" y="3089160"/>
              <a:ext cx="6093360" cy="3427920"/>
              <a:chOff x="5732280" y="3089160"/>
              <a:chExt cx="6093360" cy="3427920"/>
            </a:xfrm>
          </p:grpSpPr>
          <p:sp>
            <p:nvSpPr>
              <p:cNvPr id="133" name="CustomShape 8"/>
              <p:cNvSpPr/>
              <p:nvPr/>
            </p:nvSpPr>
            <p:spPr>
              <a:xfrm>
                <a:off x="8063280" y="3741840"/>
                <a:ext cx="2411640" cy="1831680"/>
              </a:xfrm>
              <a:prstGeom prst="triangle">
                <a:avLst>
                  <a:gd name="adj" fmla="val 50000"/>
                </a:avLst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CustomShape 9"/>
              <p:cNvSpPr/>
              <p:nvPr/>
            </p:nvSpPr>
            <p:spPr>
              <a:xfrm>
                <a:off x="8386920" y="5544360"/>
                <a:ext cx="3438720" cy="88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b050"/>
                    </a:solidFill>
                    <a:latin typeface="Microsoft GothicNeo"/>
                  </a:rPr>
                  <a:t>Second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[      0    ] 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10 sec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35" name="CustomShape 10"/>
              <p:cNvSpPr/>
              <p:nvPr/>
            </p:nvSpPr>
            <p:spPr>
              <a:xfrm>
                <a:off x="8386920" y="5544360"/>
                <a:ext cx="3438720" cy="972720"/>
              </a:xfrm>
              <a:prstGeom prst="rect">
                <a:avLst/>
              </a:prstGeom>
              <a:blipFill rotWithShape="0">
                <a:blip r:embed="rId2"/>
                <a:stretch>
                  <a:fillRect l="0" t="-3770" r="0" b="-7540"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Microsoft GothicNeo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36" name="CustomShape 11"/>
              <p:cNvSpPr/>
              <p:nvPr/>
            </p:nvSpPr>
            <p:spPr>
              <a:xfrm>
                <a:off x="8098560" y="3089160"/>
                <a:ext cx="3438720" cy="88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b050"/>
                    </a:solidFill>
                    <a:latin typeface="Microsoft GothicNeo"/>
                  </a:rPr>
                  <a:t>First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[0 - 0 0 0 0] 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5 sec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37" name="CustomShape 12"/>
              <p:cNvSpPr/>
              <p:nvPr/>
            </p:nvSpPr>
            <p:spPr>
              <a:xfrm>
                <a:off x="8098560" y="3089160"/>
                <a:ext cx="3438720" cy="972720"/>
              </a:xfrm>
              <a:prstGeom prst="rect">
                <a:avLst/>
              </a:prstGeom>
              <a:blipFill rotWithShape="0">
                <a:blip r:embed="rId3"/>
                <a:stretch>
                  <a:fillRect l="0" t="-3770" r="0" b="-7540"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Microsoft GothicNeo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38" name="CustomShape 13"/>
              <p:cNvSpPr/>
              <p:nvPr/>
            </p:nvSpPr>
            <p:spPr>
              <a:xfrm>
                <a:off x="5732280" y="4657680"/>
                <a:ext cx="3438720" cy="88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b050"/>
                    </a:solidFill>
                    <a:latin typeface="Microsoft GothicNeo"/>
                  </a:rPr>
                  <a:t>Third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[   0 0   0] 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5 sec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39" name="CustomShape 14"/>
              <p:cNvSpPr/>
              <p:nvPr/>
            </p:nvSpPr>
            <p:spPr>
              <a:xfrm>
                <a:off x="5732280" y="4657680"/>
                <a:ext cx="3438720" cy="974160"/>
              </a:xfrm>
              <a:prstGeom prst="rect">
                <a:avLst/>
              </a:prstGeom>
              <a:blipFill rotWithShape="0">
                <a:blip r:embed="rId4"/>
                <a:stretch>
                  <a:fillRect l="0" t="-3120" r="0" b="-6845"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Microsoft GothicNeo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140" name="CustomShape 15"/>
            <p:cNvSpPr/>
            <p:nvPr/>
          </p:nvSpPr>
          <p:spPr>
            <a:xfrm>
              <a:off x="9269280" y="3741840"/>
              <a:ext cx="326520" cy="54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16"/>
            <p:cNvSpPr/>
            <p:nvPr/>
          </p:nvSpPr>
          <p:spPr>
            <a:xfrm flipH="1">
              <a:off x="9817920" y="5547240"/>
              <a:ext cx="656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17"/>
            <p:cNvSpPr/>
            <p:nvPr/>
          </p:nvSpPr>
          <p:spPr>
            <a:xfrm flipV="1">
              <a:off x="8069040" y="4405320"/>
              <a:ext cx="392040" cy="570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0" y="0"/>
            <a:ext cx="12191760" cy="9860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350640" y="279720"/>
            <a:ext cx="11475360" cy="986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Shape 4"/>
          <p:cNvSpPr txBox="1"/>
          <p:nvPr/>
        </p:nvSpPr>
        <p:spPr>
          <a:xfrm>
            <a:off x="639360" y="475920"/>
            <a:ext cx="10904040" cy="6894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>
              <a:lnSpc>
                <a:spcPct val="105000"/>
              </a:lnSpc>
            </a:pPr>
            <a:r>
              <a:rPr b="1" lang="ko-KR" sz="3200" spc="97" strike="noStrike">
                <a:solidFill>
                  <a:srgbClr val="000000"/>
                </a:solidFill>
                <a:latin typeface="Roboto"/>
              </a:rPr>
              <a:t>Trapezoidal</a:t>
            </a: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 Velocity_ Trajectory</a:t>
            </a:r>
            <a:endParaRPr b="0" lang="ko-KR" sz="3200" spc="-1" strike="noStrike">
              <a:solidFill>
                <a:srgbClr val="000000"/>
              </a:solidFill>
              <a:latin typeface="Microsoft GothicNeo"/>
            </a:endParaRPr>
          </a:p>
        </p:txBody>
      </p:sp>
      <p:pic>
        <p:nvPicPr>
          <p:cNvPr id="147" name="그림 4" descr=""/>
          <p:cNvPicPr/>
          <p:nvPr/>
        </p:nvPicPr>
        <p:blipFill>
          <a:blip r:embed="rId1"/>
          <a:srcRect l="6697" t="0" r="12060" b="0"/>
          <a:stretch/>
        </p:blipFill>
        <p:spPr>
          <a:xfrm>
            <a:off x="350640" y="1606680"/>
            <a:ext cx="5420160" cy="4569840"/>
          </a:xfrm>
          <a:prstGeom prst="rect">
            <a:avLst/>
          </a:prstGeom>
          <a:ln>
            <a:noFill/>
          </a:ln>
        </p:spPr>
      </p:pic>
      <p:grpSp>
        <p:nvGrpSpPr>
          <p:cNvPr id="148" name="Group 5"/>
          <p:cNvGrpSpPr/>
          <p:nvPr/>
        </p:nvGrpSpPr>
        <p:grpSpPr>
          <a:xfrm>
            <a:off x="5732280" y="3089160"/>
            <a:ext cx="6093360" cy="3427920"/>
            <a:chOff x="5732280" y="3089160"/>
            <a:chExt cx="6093360" cy="3427920"/>
          </a:xfrm>
        </p:grpSpPr>
        <p:grpSp>
          <p:nvGrpSpPr>
            <p:cNvPr id="149" name="Group 6"/>
            <p:cNvGrpSpPr/>
            <p:nvPr/>
          </p:nvGrpSpPr>
          <p:grpSpPr>
            <a:xfrm>
              <a:off x="5732280" y="3089160"/>
              <a:ext cx="6093360" cy="3427920"/>
              <a:chOff x="5732280" y="3089160"/>
              <a:chExt cx="6093360" cy="3427920"/>
            </a:xfrm>
          </p:grpSpPr>
          <p:sp>
            <p:nvSpPr>
              <p:cNvPr id="150" name="CustomShape 7"/>
              <p:cNvSpPr/>
              <p:nvPr/>
            </p:nvSpPr>
            <p:spPr>
              <a:xfrm>
                <a:off x="8063280" y="3741840"/>
                <a:ext cx="2411640" cy="1831680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CustomShape 8"/>
              <p:cNvSpPr/>
              <p:nvPr/>
            </p:nvSpPr>
            <p:spPr>
              <a:xfrm>
                <a:off x="8386920" y="5544360"/>
                <a:ext cx="3438720" cy="88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b0f0"/>
                    </a:solidFill>
                    <a:latin typeface="Microsoft GothicNeo"/>
                  </a:rPr>
                  <a:t>Second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[      0    ] 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10 sec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52" name="CustomShape 9"/>
              <p:cNvSpPr/>
              <p:nvPr/>
            </p:nvSpPr>
            <p:spPr>
              <a:xfrm>
                <a:off x="8386920" y="5544360"/>
                <a:ext cx="3438720" cy="972720"/>
              </a:xfrm>
              <a:prstGeom prst="rect">
                <a:avLst/>
              </a:prstGeom>
              <a:blipFill rotWithShape="0">
                <a:blip r:embed="rId2"/>
                <a:stretch>
                  <a:fillRect l="0" t="-3770" r="0" b="-7540"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Microsoft GothicNeo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53" name="CustomShape 10"/>
              <p:cNvSpPr/>
              <p:nvPr/>
            </p:nvSpPr>
            <p:spPr>
              <a:xfrm>
                <a:off x="8098560" y="3089160"/>
                <a:ext cx="3438720" cy="88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b0f0"/>
                    </a:solidFill>
                    <a:latin typeface="Microsoft GothicNeo"/>
                  </a:rPr>
                  <a:t>First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[0 - 0 0 0 0] 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5 sec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54" name="CustomShape 11"/>
              <p:cNvSpPr/>
              <p:nvPr/>
            </p:nvSpPr>
            <p:spPr>
              <a:xfrm>
                <a:off x="8098560" y="3089160"/>
                <a:ext cx="3438720" cy="972720"/>
              </a:xfrm>
              <a:prstGeom prst="rect">
                <a:avLst/>
              </a:prstGeom>
              <a:blipFill rotWithShape="0">
                <a:blip r:embed="rId3"/>
                <a:stretch>
                  <a:fillRect l="0" t="-3770" r="0" b="-7540"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Microsoft GothicNeo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55" name="CustomShape 12"/>
              <p:cNvSpPr/>
              <p:nvPr/>
            </p:nvSpPr>
            <p:spPr>
              <a:xfrm>
                <a:off x="5732280" y="4657680"/>
                <a:ext cx="3438720" cy="88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b0f0"/>
                    </a:solidFill>
                    <a:latin typeface="Microsoft GothicNeo"/>
                  </a:rPr>
                  <a:t>Third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[   0 0   0] 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Microsoft GothicNeo"/>
                  </a:rPr>
                  <a:t>5 sec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56" name="CustomShape 13"/>
              <p:cNvSpPr/>
              <p:nvPr/>
            </p:nvSpPr>
            <p:spPr>
              <a:xfrm>
                <a:off x="5732280" y="4657680"/>
                <a:ext cx="3438720" cy="974160"/>
              </a:xfrm>
              <a:prstGeom prst="rect">
                <a:avLst/>
              </a:prstGeom>
              <a:blipFill rotWithShape="0">
                <a:blip r:embed="rId4"/>
                <a:stretch>
                  <a:fillRect l="0" t="-3120" r="0" b="-6845"/>
                </a:stretch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latin typeface="Microsoft GothicNeo"/>
                  </a:rPr>
                  <a:t> 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157" name="CustomShape 14"/>
            <p:cNvSpPr/>
            <p:nvPr/>
          </p:nvSpPr>
          <p:spPr>
            <a:xfrm>
              <a:off x="9269280" y="3741840"/>
              <a:ext cx="326520" cy="54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15"/>
            <p:cNvSpPr/>
            <p:nvPr/>
          </p:nvSpPr>
          <p:spPr>
            <a:xfrm flipH="1">
              <a:off x="9817920" y="5547240"/>
              <a:ext cx="656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16"/>
            <p:cNvSpPr/>
            <p:nvPr/>
          </p:nvSpPr>
          <p:spPr>
            <a:xfrm flipV="1">
              <a:off x="8069040" y="4405320"/>
              <a:ext cx="392040" cy="570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CustomShape 17"/>
          <p:cNvSpPr/>
          <p:nvPr/>
        </p:nvSpPr>
        <p:spPr>
          <a:xfrm>
            <a:off x="6417720" y="1606680"/>
            <a:ext cx="512568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Dynamic_JOINT.m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Function : </a:t>
            </a:r>
            <a:r>
              <a:rPr b="1" lang="en-US" sz="2000" spc="29" strike="noStrike">
                <a:solidFill>
                  <a:srgbClr val="00b0f0"/>
                </a:solidFill>
                <a:latin typeface="Microsoft GothicNeo"/>
              </a:rPr>
              <a:t>trapveltraj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499"/>
              </a:spcBef>
            </a:pPr>
            <a:r>
              <a:rPr b="0" lang="en-US" sz="1800" spc="29" strike="noStrike">
                <a:solidFill>
                  <a:srgbClr val="00b0f0"/>
                </a:solidFill>
                <a:latin typeface="Microsoft GothicNeo"/>
              </a:rPr>
              <a:t>                         </a:t>
            </a:r>
            <a:r>
              <a:rPr b="1" lang="en-US" sz="1800" spc="29" strike="noStrike">
                <a:solidFill>
                  <a:srgbClr val="f65800"/>
                </a:solidFill>
                <a:latin typeface="Microsoft GothicNeo"/>
              </a:rPr>
              <a:t>※</a:t>
            </a:r>
            <a:r>
              <a:rPr b="1" lang="en-US" sz="1800" spc="29" strike="noStrike">
                <a:solidFill>
                  <a:srgbClr val="00b0f0"/>
                </a:solidFill>
                <a:latin typeface="Microsoft GothicNeo"/>
              </a:rPr>
              <a:t> </a:t>
            </a:r>
            <a:r>
              <a:rPr b="1" lang="en-US" sz="1800" spc="29" strike="noStrike">
                <a:solidFill>
                  <a:srgbClr val="000000"/>
                </a:solidFill>
                <a:latin typeface="Microsoft GothicNeo"/>
              </a:rPr>
              <a:t>Vel * Step , Acc * Step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Trajectory Info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39360" y="475920"/>
            <a:ext cx="10904040" cy="6894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>
              <a:lnSpc>
                <a:spcPct val="105000"/>
              </a:lnSpc>
            </a:pP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Joint Space </a:t>
            </a: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비교</a:t>
            </a:r>
            <a:endParaRPr b="0" lang="ko-KR" sz="3200" spc="-1" strike="noStrike">
              <a:solidFill>
                <a:srgbClr val="000000"/>
              </a:solidFill>
              <a:latin typeface="Microsoft GothicNeo"/>
            </a:endParaRPr>
          </a:p>
        </p:txBody>
      </p:sp>
      <p:pic>
        <p:nvPicPr>
          <p:cNvPr id="162" name="그림 2" descr=""/>
          <p:cNvPicPr/>
          <p:nvPr/>
        </p:nvPicPr>
        <p:blipFill>
          <a:blip r:embed="rId1"/>
          <a:stretch/>
        </p:blipFill>
        <p:spPr>
          <a:xfrm>
            <a:off x="1026000" y="1550520"/>
            <a:ext cx="10131120" cy="483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39360" y="475920"/>
            <a:ext cx="10904040" cy="6894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>
              <a:lnSpc>
                <a:spcPct val="105000"/>
              </a:lnSpc>
            </a:pP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Joint Space </a:t>
            </a:r>
            <a:r>
              <a:rPr b="1" lang="ko-KR" sz="3200" spc="97" strike="noStrike">
                <a:solidFill>
                  <a:srgbClr val="000000"/>
                </a:solidFill>
                <a:latin typeface="Microsoft GothicNeo"/>
              </a:rPr>
              <a:t>비교</a:t>
            </a:r>
            <a:endParaRPr b="0" lang="ko-KR" sz="3200" spc="-1" strike="noStrike">
              <a:solidFill>
                <a:srgbClr val="000000"/>
              </a:solidFill>
              <a:latin typeface="Microsoft GothicNeo"/>
            </a:endParaRPr>
          </a:p>
        </p:txBody>
      </p:sp>
      <p:grpSp>
        <p:nvGrpSpPr>
          <p:cNvPr id="164" name="Group 2"/>
          <p:cNvGrpSpPr/>
          <p:nvPr/>
        </p:nvGrpSpPr>
        <p:grpSpPr>
          <a:xfrm>
            <a:off x="4518720" y="1426320"/>
            <a:ext cx="7293960" cy="5200200"/>
            <a:chOff x="4518720" y="1426320"/>
            <a:chExt cx="7293960" cy="5200200"/>
          </a:xfrm>
        </p:grpSpPr>
        <p:pic>
          <p:nvPicPr>
            <p:cNvPr id="165" name="그림 48" descr=""/>
            <p:cNvPicPr/>
            <p:nvPr/>
          </p:nvPicPr>
          <p:blipFill>
            <a:blip r:embed="rId1"/>
            <a:stretch/>
          </p:blipFill>
          <p:spPr>
            <a:xfrm>
              <a:off x="4518720" y="1426320"/>
              <a:ext cx="7293960" cy="5200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6" name="Line 3"/>
            <p:cNvSpPr/>
            <p:nvPr/>
          </p:nvSpPr>
          <p:spPr>
            <a:xfrm>
              <a:off x="5317200" y="17179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Line 4"/>
            <p:cNvSpPr/>
            <p:nvPr/>
          </p:nvSpPr>
          <p:spPr>
            <a:xfrm>
              <a:off x="6215400" y="2365200"/>
              <a:ext cx="360" cy="126072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Line 5"/>
            <p:cNvSpPr/>
            <p:nvPr/>
          </p:nvSpPr>
          <p:spPr>
            <a:xfrm>
              <a:off x="6215400" y="4953600"/>
              <a:ext cx="360" cy="126072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Line 6"/>
            <p:cNvSpPr/>
            <p:nvPr/>
          </p:nvSpPr>
          <p:spPr>
            <a:xfrm>
              <a:off x="5317200" y="4306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Line 7"/>
            <p:cNvSpPr/>
            <p:nvPr/>
          </p:nvSpPr>
          <p:spPr>
            <a:xfrm>
              <a:off x="10050120" y="17179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Line 8"/>
            <p:cNvSpPr/>
            <p:nvPr/>
          </p:nvSpPr>
          <p:spPr>
            <a:xfrm>
              <a:off x="10062360" y="4306320"/>
              <a:ext cx="360" cy="190800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Line 9"/>
            <p:cNvSpPr/>
            <p:nvPr/>
          </p:nvSpPr>
          <p:spPr>
            <a:xfrm>
              <a:off x="10968480" y="4953600"/>
              <a:ext cx="360" cy="126072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Line 10"/>
            <p:cNvSpPr/>
            <p:nvPr/>
          </p:nvSpPr>
          <p:spPr>
            <a:xfrm>
              <a:off x="10993320" y="2365200"/>
              <a:ext cx="360" cy="1260720"/>
            </a:xfrm>
            <a:prstGeom prst="line">
              <a:avLst/>
            </a:prstGeom>
            <a:ln w="19080">
              <a:solidFill>
                <a:schemeClr val="tx1">
                  <a:lumMod val="50000"/>
                  <a:lumOff val="50000"/>
                </a:schemeClr>
              </a:solidFill>
              <a:custDash>
                <a:ds d="1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CustomShape 11"/>
          <p:cNvSpPr/>
          <p:nvPr/>
        </p:nvSpPr>
        <p:spPr>
          <a:xfrm>
            <a:off x="487080" y="1741680"/>
            <a:ext cx="523008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00b050"/>
                </a:solidFill>
                <a:latin typeface="Arial"/>
              </a:rPr>
              <a:t>CUBIC Planning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b0f0"/>
                </a:solidFill>
                <a:latin typeface="Arial"/>
              </a:rPr>
              <a:t>    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더 높은 최고 속도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(0.4 rad/s)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차 함수 형태의 </a:t>
            </a:r>
            <a:r>
              <a:rPr b="1" lang="en-US" sz="2000" spc="29" strike="noStrike">
                <a:solidFill>
                  <a:srgbClr val="000000"/>
                </a:solidFill>
                <a:latin typeface="Arial"/>
              </a:rPr>
              <a:t>Acceleration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4000"/>
              </a:lnSpc>
              <a:spcBef>
                <a:spcPts val="1500"/>
              </a:spcBef>
              <a:buClr>
                <a:srgbClr val="e73829"/>
              </a:buClr>
              <a:buFont typeface="Wingdings" charset="2"/>
              <a:buChar char=""/>
            </a:pPr>
            <a:r>
              <a:rPr b="1" lang="en-US" sz="2000" spc="29" strike="noStrike">
                <a:solidFill>
                  <a:srgbClr val="00b0f0"/>
                </a:solidFill>
                <a:latin typeface="Roboto"/>
              </a:rPr>
              <a:t>Trapezoidal</a:t>
            </a:r>
            <a:r>
              <a:rPr b="1" lang="en-US" sz="2000" spc="29" strike="noStrike">
                <a:solidFill>
                  <a:srgbClr val="00b0f0"/>
                </a:solidFill>
                <a:latin typeface="Microsoft GothicNeo"/>
              </a:rPr>
              <a:t> Planning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    </a:t>
            </a: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일정 속도 유지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    </a:t>
            </a: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계단 함수형태의 </a:t>
            </a:r>
            <a:r>
              <a:rPr b="1" lang="en-US" sz="2000" spc="29" strike="noStrike">
                <a:solidFill>
                  <a:srgbClr val="000000"/>
                </a:solidFill>
                <a:latin typeface="Microsoft GothicNeo"/>
              </a:rPr>
              <a:t>Acceleration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0" y="914400"/>
            <a:ext cx="12191760" cy="5028840"/>
          </a:xfrm>
          <a:prstGeom prst="rect">
            <a:avLst/>
          </a:prstGeom>
          <a:pattFill prst="lgGrid">
            <a:fgClr>
              <a:srgbClr val="efe9e3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5951520" y="1803240"/>
            <a:ext cx="6239880" cy="3252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Shape 4"/>
          <p:cNvSpPr txBox="1"/>
          <p:nvPr/>
        </p:nvSpPr>
        <p:spPr>
          <a:xfrm>
            <a:off x="6491160" y="2025720"/>
            <a:ext cx="5058000" cy="67320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/>
          <a:p>
            <a:pPr>
              <a:lnSpc>
                <a:spcPct val="95000"/>
              </a:lnSpc>
            </a:pPr>
            <a:r>
              <a:rPr b="1" lang="ko-KR" sz="4000" spc="97" strike="noStrike">
                <a:solidFill>
                  <a:srgbClr val="000000"/>
                </a:solidFill>
                <a:latin typeface="Microsoft GothicNeo"/>
              </a:rPr>
              <a:t>2. Cartesian Space</a:t>
            </a:r>
            <a:endParaRPr b="0" lang="ko-KR" sz="4000" spc="-1" strike="noStrike">
              <a:solidFill>
                <a:srgbClr val="000000"/>
              </a:solidFill>
              <a:latin typeface="Microsoft GothicNeo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6492960" y="2698920"/>
            <a:ext cx="5058000" cy="2077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4000"/>
              </a:lnSpc>
              <a:spcBef>
                <a:spcPts val="1500"/>
              </a:spcBef>
            </a:pP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000" spc="29" strike="noStrike">
                <a:solidFill>
                  <a:srgbClr val="000000"/>
                </a:solidFill>
                <a:latin typeface="Microsoft GothicNeo"/>
              </a:rPr>
              <a:t>A ) TRIANGLE _ Trajectory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  <a:p>
            <a:pPr>
              <a:lnSpc>
                <a:spcPct val="114000"/>
              </a:lnSpc>
              <a:spcBef>
                <a:spcPts val="1500"/>
              </a:spcBef>
            </a:pPr>
            <a:r>
              <a:rPr b="1" lang="ko-KR" sz="2000" spc="29" strike="noStrike">
                <a:solidFill>
                  <a:srgbClr val="000000"/>
                </a:solidFill>
                <a:latin typeface="Microsoft GothicNeo"/>
              </a:rPr>
              <a:t>B ) SQUARE _ Trajectory</a:t>
            </a:r>
            <a:endParaRPr b="1" lang="ko-KR" sz="2000" spc="29" strike="noStrike">
              <a:solidFill>
                <a:srgbClr val="000000"/>
              </a:solidFill>
              <a:latin typeface="Microsoft GothicNeo"/>
            </a:endParaRPr>
          </a:p>
        </p:txBody>
      </p:sp>
      <p:pic>
        <p:nvPicPr>
          <p:cNvPr id="180" name="그림 5" descr=""/>
          <p:cNvPicPr/>
          <p:nvPr/>
        </p:nvPicPr>
        <p:blipFill>
          <a:blip r:embed="rId1"/>
          <a:stretch/>
        </p:blipFill>
        <p:spPr>
          <a:xfrm>
            <a:off x="0" y="914400"/>
            <a:ext cx="4902480" cy="513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271c"/>
      </a:dk2>
      <a:lt2>
        <a:srgbClr val="f0f2f3"/>
      </a:lt2>
      <a:accent1>
        <a:srgbClr val="d57517"/>
      </a:accent1>
      <a:accent2>
        <a:srgbClr val="e73829"/>
      </a:accent2>
      <a:accent3>
        <a:srgbClr val="b1a51f"/>
      </a:accent3>
      <a:accent4>
        <a:srgbClr val="14b4a5"/>
      </a:accent4>
      <a:accent5>
        <a:srgbClr val="29aae7"/>
      </a:accent5>
      <a:accent6>
        <a:srgbClr val="1c4cd6"/>
      </a:accent6>
      <a:hlink>
        <a:srgbClr val="3f7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271c"/>
      </a:dk2>
      <a:lt2>
        <a:srgbClr val="f0f2f3"/>
      </a:lt2>
      <a:accent1>
        <a:srgbClr val="d57517"/>
      </a:accent1>
      <a:accent2>
        <a:srgbClr val="e73829"/>
      </a:accent2>
      <a:accent3>
        <a:srgbClr val="b1a51f"/>
      </a:accent3>
      <a:accent4>
        <a:srgbClr val="14b4a5"/>
      </a:accent4>
      <a:accent5>
        <a:srgbClr val="29aae7"/>
      </a:accent5>
      <a:accent6>
        <a:srgbClr val="1c4cd6"/>
      </a:accent6>
      <a:hlink>
        <a:srgbClr val="3f7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271c"/>
      </a:dk2>
      <a:lt2>
        <a:srgbClr val="f0f2f3"/>
      </a:lt2>
      <a:accent1>
        <a:srgbClr val="d57517"/>
      </a:accent1>
      <a:accent2>
        <a:srgbClr val="e73829"/>
      </a:accent2>
      <a:accent3>
        <a:srgbClr val="b1a51f"/>
      </a:accent3>
      <a:accent4>
        <a:srgbClr val="14b4a5"/>
      </a:accent4>
      <a:accent5>
        <a:srgbClr val="29aae7"/>
      </a:accent5>
      <a:accent6>
        <a:srgbClr val="1c4cd6"/>
      </a:accent6>
      <a:hlink>
        <a:srgbClr val="3f7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Application>LibreOffice/6.0.7.3$Linux_X86_64 LibreOffice_project/00m0$Build-3</Application>
  <Words>407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2021-06-16T06:04:24Z</dcterms:created>
  <dc:creator>김준호</dc:creator>
  <dc:description/>
  <dc:language>en-US</dc:language>
  <cp:lastModifiedBy/>
  <dcterms:modified xsi:type="dcterms:W3CDTF">2022-02-23T04:12:20Z</dcterms:modified>
  <cp:revision>31</cp:revision>
  <dc:subject/>
  <dc:title>로보틱스 TermProject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0x0101000A9B3377183EBF46A51C8C9CAFEB5B66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17</vt:i4>
  </property>
  <property fmtid="{D5CDD505-2E9C-101B-9397-08002B2CF9AE}" pid="9" name="PresentationFormat">
    <vt:lpwstr>와이드스크린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