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5" r:id="rId3"/>
    <p:sldId id="257" r:id="rId4"/>
    <p:sldId id="260" r:id="rId5"/>
    <p:sldId id="262" r:id="rId6"/>
    <p:sldId id="258" r:id="rId7"/>
    <p:sldId id="259" r:id="rId8"/>
    <p:sldId id="274" r:id="rId9"/>
    <p:sldId id="261" r:id="rId10"/>
    <p:sldId id="263" r:id="rId11"/>
    <p:sldId id="276" r:id="rId12"/>
    <p:sldId id="264" r:id="rId13"/>
    <p:sldId id="265" r:id="rId14"/>
    <p:sldId id="273" r:id="rId15"/>
    <p:sldId id="266" r:id="rId16"/>
    <p:sldId id="267" r:id="rId17"/>
    <p:sldId id="268" r:id="rId18"/>
    <p:sldId id="269" r:id="rId19"/>
    <p:sldId id="270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Simple Multithreading</a:t>
            </a:r>
            <a:br>
              <a:rPr lang="en-US" altLang="zh-CN" dirty="0" smtClean="0"/>
            </a:br>
            <a:r>
              <a:rPr lang="en-US" altLang="zh-CN" dirty="0" smtClean="0"/>
              <a:t>Using C++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计</a:t>
            </a:r>
            <a:r>
              <a:rPr lang="en-US" altLang="zh-CN" dirty="0" smtClean="0"/>
              <a:t>53 </a:t>
            </a:r>
            <a:r>
              <a:rPr lang="zh-CN" altLang="en-US" dirty="0" smtClean="0"/>
              <a:t>唐适之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5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C++11 thread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Mutual </a:t>
            </a:r>
            <a:r>
              <a:rPr lang="en-US" altLang="zh-CN" sz="2800" dirty="0" smtClean="0"/>
              <a:t>Exclusion Lock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261872" y="3045547"/>
            <a:ext cx="818257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80C0"/>
                </a:solidFill>
                <a:latin typeface="Courier New" panose="02070309020205020404" pitchFamily="49" charset="0"/>
              </a:rPr>
              <a:t>class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{</a:t>
            </a:r>
            <a:endParaRPr lang="zh-CN" altLang="en-US" sz="2000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8080C0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000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04466"/>
                </a:solidFill>
                <a:latin typeface="Courier New" panose="02070309020205020404" pitchFamily="49" charset="0"/>
              </a:rPr>
              <a:t>lock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();</a:t>
            </a:r>
            <a:endParaRPr lang="en-US" altLang="zh-CN" sz="2000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endParaRPr lang="zh-CN" altLang="en-US" sz="2000" dirty="0">
              <a:latin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8080C0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000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04466"/>
                </a:solidFill>
                <a:latin typeface="Courier New" panose="02070309020205020404" pitchFamily="49" charset="0"/>
              </a:rPr>
              <a:t>unlock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();</a:t>
            </a:r>
            <a:endParaRPr lang="en-US" altLang="zh-CN" sz="2000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endParaRPr lang="zh-CN" altLang="en-US" sz="2000" dirty="0">
              <a:latin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solidFill>
                  <a:srgbClr val="F27900"/>
                </a:solidFill>
                <a:latin typeface="Courier New" panose="02070309020205020404" pitchFamily="49" charset="0"/>
              </a:rPr>
              <a:t>// and more...</a:t>
            </a:r>
          </a:p>
          <a:p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};</a:t>
            </a:r>
            <a:endParaRPr lang="zh-CN" altLang="en-US" sz="2000" dirty="0">
              <a:solidFill>
                <a:srgbClr val="FF008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1872" y="5780215"/>
            <a:ext cx="544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Still need </a:t>
            </a:r>
            <a:r>
              <a:rPr lang="en-US" altLang="zh-CN" sz="2000" u="sng" dirty="0" smtClean="0"/>
              <a:t>–</a:t>
            </a:r>
            <a:r>
              <a:rPr lang="en-US" altLang="zh-CN" sz="2000" u="sng" dirty="0" err="1" smtClean="0"/>
              <a:t>pthread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on POSIX platform.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54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C++11 thread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1872" y="3152894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80C0"/>
                </a:solidFill>
                <a:latin typeface="Courier New" panose="02070309020205020404" pitchFamily="49" charset="0"/>
              </a:rPr>
              <a:t>template 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dirty="0">
                <a:solidFill>
                  <a:srgbClr val="0080C0"/>
                </a:solidFill>
                <a:latin typeface="Courier New" panose="02070309020205020404" pitchFamily="49" charset="0"/>
              </a:rPr>
              <a:t>class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sz="2000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080C0"/>
                </a:solidFill>
                <a:latin typeface="Courier New" panose="02070309020205020404" pitchFamily="49" charset="0"/>
              </a:rPr>
              <a:t>class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lock_guard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endParaRPr lang="en-US" altLang="zh-CN" sz="2000" dirty="0">
              <a:solidFill>
                <a:srgbClr val="FF008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Mutual </a:t>
            </a:r>
            <a:r>
              <a:rPr lang="en-US" altLang="zh-CN" sz="2800" dirty="0" smtClean="0"/>
              <a:t>Exclusion Lock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261872" y="5780215"/>
            <a:ext cx="544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Still need </a:t>
            </a:r>
            <a:r>
              <a:rPr lang="en-US" altLang="zh-CN" sz="2000" u="sng" dirty="0" smtClean="0"/>
              <a:t>–</a:t>
            </a:r>
            <a:r>
              <a:rPr lang="en-US" altLang="zh-CN" sz="2000" u="sng" dirty="0" err="1" smtClean="0"/>
              <a:t>pthread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on POSIX platform.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23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C++11 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The same example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0" y="2609615"/>
            <a:ext cx="11286309" cy="3708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 1 </a:t>
            </a:r>
            <a:r>
              <a:rPr lang="en-US" altLang="zh-CN" b="1" dirty="0">
                <a:solidFill>
                  <a:srgbClr val="0080C0"/>
                </a:solidFill>
                <a:latin typeface="Courier New" panose="02070309020205020404" pitchFamily="49" charset="0"/>
              </a:rPr>
              <a:t>#include &lt;thread&gt;</a:t>
            </a:r>
            <a:endParaRPr lang="en-US" altLang="zh-CN" dirty="0">
              <a:solidFill>
                <a:srgbClr val="0080C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 2 </a:t>
            </a:r>
            <a:r>
              <a:rPr lang="en-US" altLang="zh-CN" b="1" dirty="0">
                <a:solidFill>
                  <a:srgbClr val="0080C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b="1" dirty="0" err="1">
                <a:solidFill>
                  <a:srgbClr val="0080C0"/>
                </a:solidFill>
                <a:latin typeface="Courier New" panose="02070309020205020404" pitchFamily="49" charset="0"/>
              </a:rPr>
              <a:t>mutex</a:t>
            </a:r>
            <a:r>
              <a:rPr lang="en-US" altLang="zh-CN" b="1" dirty="0">
                <a:solidFill>
                  <a:srgbClr val="0080C0"/>
                </a:solidFill>
                <a:latin typeface="Courier New" panose="02070309020205020404" pitchFamily="49" charset="0"/>
              </a:rPr>
              <a:t>&gt;</a:t>
            </a:r>
            <a:endParaRPr lang="en-US" altLang="zh-CN" dirty="0">
              <a:solidFill>
                <a:srgbClr val="0080C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 3 </a:t>
            </a:r>
            <a:r>
              <a:rPr lang="en-US" altLang="zh-CN" b="1" dirty="0">
                <a:solidFill>
                  <a:srgbClr val="0080C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b="1" dirty="0" err="1">
                <a:solidFill>
                  <a:srgbClr val="0080C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zh-CN" b="1" dirty="0">
                <a:solidFill>
                  <a:srgbClr val="0080C0"/>
                </a:solidFill>
                <a:latin typeface="Courier New" panose="02070309020205020404" pitchFamily="49" charset="0"/>
              </a:rPr>
              <a:t>&gt;</a:t>
            </a:r>
            <a:endParaRPr lang="en-US" altLang="zh-CN" dirty="0">
              <a:solidFill>
                <a:srgbClr val="0080C0"/>
              </a:solidFill>
              <a:latin typeface="Courier New" panose="02070309020205020404" pitchFamily="49" charset="0"/>
            </a:endParaRPr>
          </a:p>
          <a:p>
            <a:r>
              <a:rPr lang="zh-CN" altLang="en-US" dirty="0">
                <a:solidFill>
                  <a:srgbClr val="30303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4 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 5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lock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zh-CN" altLang="en-US" dirty="0">
                <a:solidFill>
                  <a:srgbClr val="30303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6 </a:t>
            </a:r>
          </a:p>
          <a:p>
            <a:r>
              <a:rPr lang="fr-FR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 7 </a:t>
            </a:r>
            <a:r>
              <a:rPr lang="fr-FR" altLang="zh-CN" b="1" dirty="0">
                <a:solidFill>
                  <a:srgbClr val="8080C0"/>
                </a:solidFill>
                <a:latin typeface="Courier New" panose="02070309020205020404" pitchFamily="49" charset="0"/>
              </a:rPr>
              <a:t>void</a:t>
            </a:r>
            <a:r>
              <a:rPr lang="fr-FR" altLang="zh-CN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fr-FR" altLang="zh-CN" dirty="0">
                <a:solidFill>
                  <a:srgbClr val="004466"/>
                </a:solidFill>
                <a:latin typeface="Courier New" panose="02070309020205020404" pitchFamily="49" charset="0"/>
              </a:rPr>
              <a:t>plus</a:t>
            </a:r>
            <a:r>
              <a:rPr lang="fr-FR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fr-FR" altLang="zh-CN" b="1" dirty="0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fr-FR" altLang="zh-CN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fr-FR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fr-FR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fr-FR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fr-FR" altLang="zh-CN" b="1" dirty="0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fr-FR" altLang="zh-CN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fr-FR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fr-FR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)</a:t>
            </a:r>
            <a:endParaRPr lang="fr-FR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zh-CN" altLang="en-US" dirty="0">
                <a:solidFill>
                  <a:srgbClr val="30303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8 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{</a:t>
            </a:r>
            <a:endParaRPr lang="zh-CN" altLang="en-US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 9     </a:t>
            </a:r>
            <a:r>
              <a:rPr lang="en-US" altLang="zh-CN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4466"/>
                </a:solidFill>
                <a:latin typeface="Courier New" panose="02070309020205020404" pitchFamily="49" charset="0"/>
              </a:rPr>
              <a:t>ret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nn-NO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10     </a:t>
            </a:r>
            <a:r>
              <a:rPr lang="nn-NO" altLang="zh-CN" b="1" dirty="0">
                <a:solidFill>
                  <a:srgbClr val="BB7977"/>
                </a:solidFill>
                <a:latin typeface="Courier New" panose="02070309020205020404" pitchFamily="49" charset="0"/>
              </a:rPr>
              <a:t>for</a:t>
            </a:r>
            <a:r>
              <a:rPr lang="nn-NO" altLang="zh-CN" dirty="0">
                <a:solidFill>
                  <a:srgbClr val="BB7977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nn-NO" altLang="zh-CN" b="1" dirty="0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nn-NO" altLang="zh-CN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=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nn-NO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r>
              <a:rPr lang="nn-NO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&lt;=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nn-NO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r>
              <a:rPr lang="nn-NO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++)</a:t>
            </a:r>
            <a:endParaRPr lang="nn-NO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11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ret 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+=</a:t>
            </a:r>
            <a:r>
              <a:rPr lang="en-US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12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altLang="zh-CN" b="1" dirty="0" err="1">
                <a:solidFill>
                  <a:srgbClr val="FF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 err="1">
                <a:solidFill>
                  <a:srgbClr val="004466"/>
                </a:solidFill>
                <a:latin typeface="Courier New" panose="02070309020205020404" pitchFamily="49" charset="0"/>
              </a:rPr>
              <a:t>lock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();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da-DK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13 </a:t>
            </a:r>
            <a:r>
              <a:rPr lang="da-DK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std</a:t>
            </a:r>
            <a:r>
              <a:rPr lang="da-DK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::</a:t>
            </a:r>
            <a:r>
              <a:rPr lang="da-DK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cout </a:t>
            </a:r>
            <a:r>
              <a:rPr lang="da-DK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&lt;&lt;</a:t>
            </a:r>
            <a:r>
              <a:rPr lang="da-DK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da-DK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ret </a:t>
            </a:r>
            <a:r>
              <a:rPr lang="da-DK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&lt;&lt;</a:t>
            </a:r>
            <a:r>
              <a:rPr lang="da-DK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da-DK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da-DK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::</a:t>
            </a:r>
            <a:r>
              <a:rPr lang="da-DK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da-DK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endParaRPr lang="da-DK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14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altLang="zh-CN" b="1" dirty="0" err="1">
                <a:solidFill>
                  <a:srgbClr val="FF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 err="1">
                <a:solidFill>
                  <a:srgbClr val="004466"/>
                </a:solidFill>
                <a:latin typeface="Courier New" panose="02070309020205020404" pitchFamily="49" charset="0"/>
              </a:rPr>
              <a:t>unlock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();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15 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}</a:t>
            </a:r>
            <a:endParaRPr lang="zh-CN" altLang="en-US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16 </a:t>
            </a: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17 </a:t>
            </a:r>
            <a:r>
              <a:rPr lang="en-US" altLang="zh-CN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4466"/>
                </a:solidFill>
                <a:latin typeface="Courier New" panose="02070309020205020404" pitchFamily="49" charset="0"/>
              </a:rPr>
              <a:t>main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()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18 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{</a:t>
            </a:r>
            <a:endParaRPr lang="zh-CN" altLang="en-US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19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::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thread </a:t>
            </a:r>
            <a:r>
              <a:rPr lang="en-US" altLang="zh-CN" dirty="0">
                <a:solidFill>
                  <a:srgbClr val="004466"/>
                </a:solidFill>
                <a:latin typeface="Courier New" panose="02070309020205020404" pitchFamily="49" charset="0"/>
              </a:rPr>
              <a:t>thread1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plus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80008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800080"/>
                </a:solidFill>
                <a:latin typeface="Courier New" panose="02070309020205020404" pitchFamily="49" charset="0"/>
              </a:rPr>
              <a:t>100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),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20                 </a:t>
            </a:r>
            <a:r>
              <a:rPr lang="en-US" altLang="zh-CN" dirty="0">
                <a:solidFill>
                  <a:srgbClr val="004466"/>
                </a:solidFill>
                <a:latin typeface="Courier New" panose="02070309020205020404" pitchFamily="49" charset="0"/>
              </a:rPr>
              <a:t>thread2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plus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800080"/>
                </a:solidFill>
                <a:latin typeface="Courier New" panose="02070309020205020404" pitchFamily="49" charset="0"/>
              </a:rPr>
              <a:t>100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800080"/>
                </a:solidFill>
                <a:latin typeface="Courier New" panose="02070309020205020404" pitchFamily="49" charset="0"/>
              </a:rPr>
              <a:t>200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21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thread1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4466"/>
                </a:solidFill>
                <a:latin typeface="Courier New" panose="02070309020205020404" pitchFamily="49" charset="0"/>
              </a:rPr>
              <a:t>join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();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22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thread2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4466"/>
                </a:solidFill>
                <a:latin typeface="Courier New" panose="02070309020205020404" pitchFamily="49" charset="0"/>
              </a:rPr>
              <a:t>join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();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23     </a:t>
            </a:r>
            <a:r>
              <a:rPr lang="en-US" altLang="zh-CN" b="1" dirty="0">
                <a:solidFill>
                  <a:srgbClr val="BB7977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dirty="0">
                <a:solidFill>
                  <a:srgbClr val="BB7977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24 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}</a:t>
            </a:r>
            <a:endParaRPr lang="zh-CN" altLang="en-US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25 </a:t>
            </a:r>
          </a:p>
        </p:txBody>
      </p:sp>
    </p:spTree>
    <p:extLst>
      <p:ext uri="{BB962C8B-B14F-4D97-AF65-F5344CB8AC3E}">
        <p14:creationId xmlns:p14="http://schemas.microsoft.com/office/powerpoint/2010/main" val="138029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C++11 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Well encapsulated, but still need to manually control threads.</a:t>
            </a:r>
          </a:p>
          <a:p>
            <a:r>
              <a:rPr lang="en-US" altLang="zh-CN" sz="2800" dirty="0" smtClean="0"/>
              <a:t>Cross platform, but need different </a:t>
            </a:r>
            <a:r>
              <a:rPr lang="en-US" altLang="zh-CN" sz="2800" dirty="0" err="1" smtClean="0"/>
              <a:t>makefile</a:t>
            </a:r>
            <a:r>
              <a:rPr lang="en-US" altLang="zh-CN" sz="2800" dirty="0" smtClean="0"/>
              <a:t>.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05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err="1"/>
              <a:t>OpenMP</a:t>
            </a:r>
            <a:r>
              <a:rPr lang="en-US" altLang="zh-CN" dirty="0"/>
              <a:t> multithreading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1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en-US" altLang="zh-CN" dirty="0" err="1" smtClean="0"/>
              <a:t>OpenMP</a:t>
            </a:r>
            <a:r>
              <a:rPr lang="en-US" altLang="zh-CN" dirty="0"/>
              <a:t> </a:t>
            </a:r>
            <a:r>
              <a:rPr lang="en-US" altLang="zh-CN" dirty="0" smtClean="0"/>
              <a:t>multithreading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Example first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0" y="2296780"/>
            <a:ext cx="11312434" cy="4464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 1 </a:t>
            </a:r>
            <a:r>
              <a:rPr lang="en-US" altLang="zh-CN" b="1" dirty="0">
                <a:solidFill>
                  <a:srgbClr val="0080C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b="1" dirty="0" err="1">
                <a:solidFill>
                  <a:srgbClr val="0080C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zh-CN" b="1" dirty="0">
                <a:solidFill>
                  <a:srgbClr val="0080C0"/>
                </a:solidFill>
                <a:latin typeface="Courier New" panose="02070309020205020404" pitchFamily="49" charset="0"/>
              </a:rPr>
              <a:t>&gt;</a:t>
            </a:r>
            <a:endParaRPr lang="en-US" altLang="zh-CN" dirty="0">
              <a:solidFill>
                <a:srgbClr val="0080C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 2 </a:t>
            </a:r>
            <a:r>
              <a:rPr lang="en-US" altLang="zh-CN" b="1" dirty="0">
                <a:solidFill>
                  <a:srgbClr val="0080C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b="1" dirty="0" err="1">
                <a:solidFill>
                  <a:srgbClr val="0080C0"/>
                </a:solidFill>
                <a:latin typeface="Courier New" panose="02070309020205020404" pitchFamily="49" charset="0"/>
              </a:rPr>
              <a:t>omp.h</a:t>
            </a:r>
            <a:r>
              <a:rPr lang="en-US" altLang="zh-CN" b="1" dirty="0">
                <a:solidFill>
                  <a:srgbClr val="0080C0"/>
                </a:solidFill>
                <a:latin typeface="Courier New" panose="02070309020205020404" pitchFamily="49" charset="0"/>
              </a:rPr>
              <a:t>&gt;</a:t>
            </a:r>
            <a:endParaRPr lang="en-US" altLang="zh-CN" dirty="0">
              <a:solidFill>
                <a:srgbClr val="0080C0"/>
              </a:solidFill>
              <a:latin typeface="Courier New" panose="02070309020205020404" pitchFamily="49" charset="0"/>
            </a:endParaRPr>
          </a:p>
          <a:p>
            <a:r>
              <a:rPr lang="zh-CN" altLang="en-US" dirty="0">
                <a:solidFill>
                  <a:srgbClr val="30303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3 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 4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omp_lock_t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lock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zh-CN" altLang="en-US" dirty="0">
                <a:solidFill>
                  <a:srgbClr val="30303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5 </a:t>
            </a:r>
          </a:p>
          <a:p>
            <a:r>
              <a:rPr lang="fr-FR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 6 </a:t>
            </a:r>
            <a:r>
              <a:rPr lang="fr-FR" altLang="zh-CN" b="1" dirty="0">
                <a:solidFill>
                  <a:srgbClr val="8080C0"/>
                </a:solidFill>
                <a:latin typeface="Courier New" panose="02070309020205020404" pitchFamily="49" charset="0"/>
              </a:rPr>
              <a:t>void</a:t>
            </a:r>
            <a:r>
              <a:rPr lang="fr-FR" altLang="zh-CN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fr-FR" altLang="zh-CN" dirty="0">
                <a:solidFill>
                  <a:srgbClr val="004466"/>
                </a:solidFill>
                <a:latin typeface="Courier New" panose="02070309020205020404" pitchFamily="49" charset="0"/>
              </a:rPr>
              <a:t>plus</a:t>
            </a:r>
            <a:r>
              <a:rPr lang="fr-FR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fr-FR" altLang="zh-CN" b="1" dirty="0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fr-FR" altLang="zh-CN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fr-FR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fr-FR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fr-FR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fr-FR" altLang="zh-CN" b="1" dirty="0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fr-FR" altLang="zh-CN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fr-FR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fr-FR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)</a:t>
            </a:r>
            <a:endParaRPr lang="fr-FR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zh-CN" altLang="en-US" dirty="0">
                <a:solidFill>
                  <a:srgbClr val="30303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7 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{</a:t>
            </a:r>
            <a:endParaRPr lang="zh-CN" altLang="en-US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 8     </a:t>
            </a:r>
            <a:r>
              <a:rPr lang="en-US" altLang="zh-CN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4466"/>
                </a:solidFill>
                <a:latin typeface="Courier New" panose="02070309020205020404" pitchFamily="49" charset="0"/>
              </a:rPr>
              <a:t>ret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nn-NO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 9     </a:t>
            </a:r>
            <a:r>
              <a:rPr lang="nn-NO" altLang="zh-CN" b="1" dirty="0">
                <a:solidFill>
                  <a:srgbClr val="BB7977"/>
                </a:solidFill>
                <a:latin typeface="Courier New" panose="02070309020205020404" pitchFamily="49" charset="0"/>
              </a:rPr>
              <a:t>for</a:t>
            </a:r>
            <a:r>
              <a:rPr lang="nn-NO" altLang="zh-CN" dirty="0">
                <a:solidFill>
                  <a:srgbClr val="BB7977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nn-NO" altLang="zh-CN" b="1" dirty="0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nn-NO" altLang="zh-CN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=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nn-NO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r>
              <a:rPr lang="nn-NO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&lt;=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nn-NO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r>
              <a:rPr lang="nn-NO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++)</a:t>
            </a:r>
            <a:endParaRPr lang="nn-NO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10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ret 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+=</a:t>
            </a:r>
            <a:r>
              <a:rPr lang="en-US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11     </a:t>
            </a:r>
            <a:r>
              <a:rPr lang="en-US" altLang="zh-CN" dirty="0" err="1">
                <a:solidFill>
                  <a:srgbClr val="004466"/>
                </a:solidFill>
                <a:latin typeface="Courier New" panose="02070309020205020404" pitchFamily="49" charset="0"/>
              </a:rPr>
              <a:t>omp_set_lock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(&amp;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da-DK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12 </a:t>
            </a:r>
            <a:r>
              <a:rPr lang="da-DK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std</a:t>
            </a:r>
            <a:r>
              <a:rPr lang="da-DK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::</a:t>
            </a:r>
            <a:r>
              <a:rPr lang="da-DK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cout </a:t>
            </a:r>
            <a:r>
              <a:rPr lang="da-DK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&lt;&lt;</a:t>
            </a:r>
            <a:r>
              <a:rPr lang="da-DK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da-DK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ret </a:t>
            </a:r>
            <a:r>
              <a:rPr lang="da-DK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&lt;&lt;</a:t>
            </a:r>
            <a:r>
              <a:rPr lang="da-DK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da-DK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da-DK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::</a:t>
            </a:r>
            <a:r>
              <a:rPr lang="da-DK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da-DK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endParaRPr lang="da-DK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13     </a:t>
            </a:r>
            <a:r>
              <a:rPr lang="en-US" altLang="zh-CN" dirty="0" err="1">
                <a:solidFill>
                  <a:srgbClr val="004466"/>
                </a:solidFill>
                <a:latin typeface="Courier New" panose="02070309020205020404" pitchFamily="49" charset="0"/>
              </a:rPr>
              <a:t>omp_unset_lock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(&amp;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14 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}</a:t>
            </a:r>
            <a:endParaRPr lang="zh-CN" altLang="en-US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15 </a:t>
            </a: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16 </a:t>
            </a:r>
            <a:r>
              <a:rPr lang="en-US" altLang="zh-CN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4466"/>
                </a:solidFill>
                <a:latin typeface="Courier New" panose="02070309020205020404" pitchFamily="49" charset="0"/>
              </a:rPr>
              <a:t>main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()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17 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{</a:t>
            </a:r>
            <a:endParaRPr lang="zh-CN" altLang="en-US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18     </a:t>
            </a:r>
            <a:r>
              <a:rPr lang="en-US" altLang="zh-CN" dirty="0" err="1">
                <a:solidFill>
                  <a:srgbClr val="004466"/>
                </a:solidFill>
                <a:latin typeface="Courier New" panose="02070309020205020404" pitchFamily="49" charset="0"/>
              </a:rPr>
              <a:t>omp_init_lock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(&amp;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19 </a:t>
            </a:r>
            <a:r>
              <a:rPr lang="en-US" altLang="zh-CN" b="1" dirty="0">
                <a:solidFill>
                  <a:srgbClr val="0080C0"/>
                </a:solidFill>
                <a:latin typeface="Courier New" panose="02070309020205020404" pitchFamily="49" charset="0"/>
              </a:rPr>
              <a:t>#pragma </a:t>
            </a:r>
            <a:r>
              <a:rPr lang="en-US" altLang="zh-CN" b="1" dirty="0" err="1">
                <a:solidFill>
                  <a:srgbClr val="0080C0"/>
                </a:solidFill>
                <a:latin typeface="Courier New" panose="02070309020205020404" pitchFamily="49" charset="0"/>
              </a:rPr>
              <a:t>omp</a:t>
            </a:r>
            <a:r>
              <a:rPr lang="en-US" altLang="zh-CN" b="1" dirty="0">
                <a:solidFill>
                  <a:srgbClr val="0080C0"/>
                </a:solidFill>
                <a:latin typeface="Courier New" panose="02070309020205020404" pitchFamily="49" charset="0"/>
              </a:rPr>
              <a:t> parallel</a:t>
            </a:r>
            <a:endParaRPr lang="en-US" altLang="zh-CN" dirty="0">
              <a:solidFill>
                <a:srgbClr val="0080C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20     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{</a:t>
            </a:r>
            <a:endParaRPr lang="zh-CN" altLang="en-US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21 </a:t>
            </a:r>
            <a:r>
              <a:rPr lang="en-US" altLang="zh-CN" b="1" dirty="0">
                <a:solidFill>
                  <a:srgbClr val="0080C0"/>
                </a:solidFill>
                <a:latin typeface="Courier New" panose="02070309020205020404" pitchFamily="49" charset="0"/>
              </a:rPr>
              <a:t>#pragma </a:t>
            </a:r>
            <a:r>
              <a:rPr lang="en-US" altLang="zh-CN" b="1" dirty="0" err="1">
                <a:solidFill>
                  <a:srgbClr val="0080C0"/>
                </a:solidFill>
                <a:latin typeface="Courier New" panose="02070309020205020404" pitchFamily="49" charset="0"/>
              </a:rPr>
              <a:t>omp</a:t>
            </a:r>
            <a:r>
              <a:rPr lang="en-US" altLang="zh-CN" b="1" dirty="0">
                <a:solidFill>
                  <a:srgbClr val="0080C0"/>
                </a:solidFill>
                <a:latin typeface="Courier New" panose="02070309020205020404" pitchFamily="49" charset="0"/>
              </a:rPr>
              <a:t> sections</a:t>
            </a:r>
            <a:endParaRPr lang="en-US" altLang="zh-CN" dirty="0">
              <a:solidFill>
                <a:srgbClr val="0080C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22         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{</a:t>
            </a:r>
            <a:endParaRPr lang="zh-CN" altLang="en-US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23 </a:t>
            </a:r>
            <a:r>
              <a:rPr lang="en-US" altLang="zh-CN" b="1" dirty="0">
                <a:solidFill>
                  <a:srgbClr val="0080C0"/>
                </a:solidFill>
                <a:latin typeface="Courier New" panose="02070309020205020404" pitchFamily="49" charset="0"/>
              </a:rPr>
              <a:t>#pragma </a:t>
            </a:r>
            <a:r>
              <a:rPr lang="en-US" altLang="zh-CN" b="1" dirty="0" err="1">
                <a:solidFill>
                  <a:srgbClr val="0080C0"/>
                </a:solidFill>
                <a:latin typeface="Courier New" panose="02070309020205020404" pitchFamily="49" charset="0"/>
              </a:rPr>
              <a:t>omp</a:t>
            </a:r>
            <a:r>
              <a:rPr lang="en-US" altLang="zh-CN" b="1" dirty="0">
                <a:solidFill>
                  <a:srgbClr val="0080C0"/>
                </a:solidFill>
                <a:latin typeface="Courier New" panose="02070309020205020404" pitchFamily="49" charset="0"/>
              </a:rPr>
              <a:t> section</a:t>
            </a:r>
            <a:endParaRPr lang="en-US" altLang="zh-CN" dirty="0">
              <a:solidFill>
                <a:srgbClr val="0080C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24             </a:t>
            </a:r>
            <a:r>
              <a:rPr lang="en-US" altLang="zh-CN" dirty="0">
                <a:solidFill>
                  <a:srgbClr val="004466"/>
                </a:solidFill>
                <a:latin typeface="Courier New" panose="02070309020205020404" pitchFamily="49" charset="0"/>
              </a:rPr>
              <a:t>plus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80008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800080"/>
                </a:solidFill>
                <a:latin typeface="Courier New" panose="02070309020205020404" pitchFamily="49" charset="0"/>
              </a:rPr>
              <a:t>100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25 </a:t>
            </a:r>
            <a:r>
              <a:rPr lang="en-US" altLang="zh-CN" b="1" dirty="0">
                <a:solidFill>
                  <a:srgbClr val="0080C0"/>
                </a:solidFill>
                <a:latin typeface="Courier New" panose="02070309020205020404" pitchFamily="49" charset="0"/>
              </a:rPr>
              <a:t>#pragma </a:t>
            </a:r>
            <a:r>
              <a:rPr lang="en-US" altLang="zh-CN" b="1" dirty="0" err="1">
                <a:solidFill>
                  <a:srgbClr val="0080C0"/>
                </a:solidFill>
                <a:latin typeface="Courier New" panose="02070309020205020404" pitchFamily="49" charset="0"/>
              </a:rPr>
              <a:t>omp</a:t>
            </a:r>
            <a:r>
              <a:rPr lang="en-US" altLang="zh-CN" b="1" dirty="0">
                <a:solidFill>
                  <a:srgbClr val="0080C0"/>
                </a:solidFill>
                <a:latin typeface="Courier New" panose="02070309020205020404" pitchFamily="49" charset="0"/>
              </a:rPr>
              <a:t> section</a:t>
            </a:r>
            <a:endParaRPr lang="en-US" altLang="zh-CN" dirty="0">
              <a:solidFill>
                <a:srgbClr val="0080C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26             </a:t>
            </a:r>
            <a:r>
              <a:rPr lang="en-US" altLang="zh-CN" dirty="0">
                <a:solidFill>
                  <a:srgbClr val="004466"/>
                </a:solidFill>
                <a:latin typeface="Courier New" panose="02070309020205020404" pitchFamily="49" charset="0"/>
              </a:rPr>
              <a:t>plus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800080"/>
                </a:solidFill>
                <a:latin typeface="Courier New" panose="02070309020205020404" pitchFamily="49" charset="0"/>
              </a:rPr>
              <a:t>100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800080"/>
                </a:solidFill>
                <a:latin typeface="Courier New" panose="02070309020205020404" pitchFamily="49" charset="0"/>
              </a:rPr>
              <a:t>200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27         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}</a:t>
            </a:r>
            <a:endParaRPr lang="zh-CN" altLang="en-US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28     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}</a:t>
            </a:r>
            <a:endParaRPr lang="zh-CN" altLang="en-US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29     </a:t>
            </a:r>
            <a:r>
              <a:rPr lang="en-US" altLang="zh-CN" b="1" dirty="0">
                <a:solidFill>
                  <a:srgbClr val="BB7977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dirty="0">
                <a:solidFill>
                  <a:srgbClr val="BB7977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30 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}</a:t>
            </a:r>
            <a:endParaRPr lang="zh-CN" altLang="en-US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31 </a:t>
            </a:r>
          </a:p>
        </p:txBody>
      </p:sp>
    </p:spTree>
    <p:extLst>
      <p:ext uri="{BB962C8B-B14F-4D97-AF65-F5344CB8AC3E}">
        <p14:creationId xmlns:p14="http://schemas.microsoft.com/office/powerpoint/2010/main" val="15149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err="1"/>
              <a:t>OpenMP</a:t>
            </a:r>
            <a:r>
              <a:rPr lang="en-US" altLang="zh-CN" dirty="0"/>
              <a:t> multithreading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Or simpler…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-1" y="2447784"/>
            <a:ext cx="11310425" cy="4284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 1 </a:t>
            </a:r>
            <a:r>
              <a:rPr lang="en-US" altLang="zh-CN" b="1" dirty="0">
                <a:solidFill>
                  <a:srgbClr val="0080C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b="1" dirty="0" err="1">
                <a:solidFill>
                  <a:srgbClr val="0080C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zh-CN" b="1" dirty="0">
                <a:solidFill>
                  <a:srgbClr val="0080C0"/>
                </a:solidFill>
                <a:latin typeface="Courier New" panose="02070309020205020404" pitchFamily="49" charset="0"/>
              </a:rPr>
              <a:t>&gt;</a:t>
            </a:r>
            <a:endParaRPr lang="en-US" altLang="zh-CN" dirty="0">
              <a:solidFill>
                <a:srgbClr val="0080C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 2 </a:t>
            </a:r>
            <a:r>
              <a:rPr lang="en-US" altLang="zh-CN" b="1" dirty="0">
                <a:solidFill>
                  <a:srgbClr val="0080C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b="1" dirty="0" err="1">
                <a:solidFill>
                  <a:srgbClr val="0080C0"/>
                </a:solidFill>
                <a:latin typeface="Courier New" panose="02070309020205020404" pitchFamily="49" charset="0"/>
              </a:rPr>
              <a:t>omp.h</a:t>
            </a:r>
            <a:r>
              <a:rPr lang="en-US" altLang="zh-CN" b="1" dirty="0">
                <a:solidFill>
                  <a:srgbClr val="0080C0"/>
                </a:solidFill>
                <a:latin typeface="Courier New" panose="02070309020205020404" pitchFamily="49" charset="0"/>
              </a:rPr>
              <a:t>&gt;</a:t>
            </a:r>
            <a:endParaRPr lang="en-US" altLang="zh-CN" dirty="0">
              <a:solidFill>
                <a:srgbClr val="0080C0"/>
              </a:solidFill>
              <a:latin typeface="Courier New" panose="02070309020205020404" pitchFamily="49" charset="0"/>
            </a:endParaRPr>
          </a:p>
          <a:p>
            <a:r>
              <a:rPr lang="zh-CN" altLang="en-US" dirty="0">
                <a:solidFill>
                  <a:srgbClr val="30303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3 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 4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omp_lock_t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lock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zh-CN" altLang="en-US" dirty="0">
                <a:solidFill>
                  <a:srgbClr val="30303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5 </a:t>
            </a:r>
          </a:p>
          <a:p>
            <a:r>
              <a:rPr lang="fr-FR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 6 </a:t>
            </a:r>
            <a:r>
              <a:rPr lang="fr-FR" altLang="zh-CN" b="1" dirty="0">
                <a:solidFill>
                  <a:srgbClr val="8080C0"/>
                </a:solidFill>
                <a:latin typeface="Courier New" panose="02070309020205020404" pitchFamily="49" charset="0"/>
              </a:rPr>
              <a:t>void</a:t>
            </a:r>
            <a:r>
              <a:rPr lang="fr-FR" altLang="zh-CN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fr-FR" altLang="zh-CN" dirty="0">
                <a:solidFill>
                  <a:srgbClr val="004466"/>
                </a:solidFill>
                <a:latin typeface="Courier New" panose="02070309020205020404" pitchFamily="49" charset="0"/>
              </a:rPr>
              <a:t>plus</a:t>
            </a:r>
            <a:r>
              <a:rPr lang="fr-FR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fr-FR" altLang="zh-CN" b="1" dirty="0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fr-FR" altLang="zh-CN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fr-FR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fr-FR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fr-FR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fr-FR" altLang="zh-CN" b="1" dirty="0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fr-FR" altLang="zh-CN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fr-FR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fr-FR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)</a:t>
            </a:r>
            <a:endParaRPr lang="fr-FR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zh-CN" altLang="en-US" dirty="0">
                <a:solidFill>
                  <a:srgbClr val="30303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7 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{</a:t>
            </a:r>
            <a:endParaRPr lang="zh-CN" altLang="en-US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 8     </a:t>
            </a:r>
            <a:r>
              <a:rPr lang="en-US" altLang="zh-CN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4466"/>
                </a:solidFill>
                <a:latin typeface="Courier New" panose="02070309020205020404" pitchFamily="49" charset="0"/>
              </a:rPr>
              <a:t>ret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nn-NO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 9     </a:t>
            </a:r>
            <a:r>
              <a:rPr lang="nn-NO" altLang="zh-CN" b="1" dirty="0">
                <a:solidFill>
                  <a:srgbClr val="BB7977"/>
                </a:solidFill>
                <a:latin typeface="Courier New" panose="02070309020205020404" pitchFamily="49" charset="0"/>
              </a:rPr>
              <a:t>for</a:t>
            </a:r>
            <a:r>
              <a:rPr lang="nn-NO" altLang="zh-CN" dirty="0">
                <a:solidFill>
                  <a:srgbClr val="BB7977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nn-NO" altLang="zh-CN" b="1" dirty="0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nn-NO" altLang="zh-CN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=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nn-NO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r>
              <a:rPr lang="nn-NO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&lt;=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nn-NO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r>
              <a:rPr lang="nn-NO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++)</a:t>
            </a:r>
            <a:endParaRPr lang="nn-NO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10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ret 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+=</a:t>
            </a:r>
            <a:r>
              <a:rPr lang="en-US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11     </a:t>
            </a:r>
            <a:r>
              <a:rPr lang="en-US" altLang="zh-CN" dirty="0" err="1">
                <a:solidFill>
                  <a:srgbClr val="004466"/>
                </a:solidFill>
                <a:latin typeface="Courier New" panose="02070309020205020404" pitchFamily="49" charset="0"/>
              </a:rPr>
              <a:t>omp_set_lock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(&amp;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da-DK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12 </a:t>
            </a:r>
            <a:r>
              <a:rPr lang="da-DK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std</a:t>
            </a:r>
            <a:r>
              <a:rPr lang="da-DK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::</a:t>
            </a:r>
            <a:r>
              <a:rPr lang="da-DK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cout </a:t>
            </a:r>
            <a:r>
              <a:rPr lang="da-DK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&lt;&lt;</a:t>
            </a:r>
            <a:r>
              <a:rPr lang="da-DK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da-DK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ret </a:t>
            </a:r>
            <a:r>
              <a:rPr lang="da-DK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&lt;&lt;</a:t>
            </a:r>
            <a:r>
              <a:rPr lang="da-DK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da-DK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da-DK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::</a:t>
            </a:r>
            <a:r>
              <a:rPr lang="da-DK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da-DK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endParaRPr lang="da-DK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13     </a:t>
            </a:r>
            <a:r>
              <a:rPr lang="en-US" altLang="zh-CN" dirty="0" err="1">
                <a:solidFill>
                  <a:srgbClr val="004466"/>
                </a:solidFill>
                <a:latin typeface="Courier New" panose="02070309020205020404" pitchFamily="49" charset="0"/>
              </a:rPr>
              <a:t>omp_unset_lock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(&amp;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14 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}</a:t>
            </a:r>
            <a:endParaRPr lang="zh-CN" altLang="en-US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15 </a:t>
            </a: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16 </a:t>
            </a:r>
            <a:r>
              <a:rPr lang="en-US" altLang="zh-CN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4466"/>
                </a:solidFill>
                <a:latin typeface="Courier New" panose="02070309020205020404" pitchFamily="49" charset="0"/>
              </a:rPr>
              <a:t>main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()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17 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{</a:t>
            </a:r>
            <a:endParaRPr lang="zh-CN" altLang="en-US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18     </a:t>
            </a:r>
            <a:r>
              <a:rPr lang="en-US" altLang="zh-CN" dirty="0" err="1">
                <a:solidFill>
                  <a:srgbClr val="004466"/>
                </a:solidFill>
                <a:latin typeface="Courier New" panose="02070309020205020404" pitchFamily="49" charset="0"/>
              </a:rPr>
              <a:t>omp_init_lock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(&amp;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19     </a:t>
            </a:r>
            <a:r>
              <a:rPr lang="en-US" altLang="zh-CN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[] = {</a:t>
            </a:r>
            <a:r>
              <a:rPr lang="en-US" altLang="zh-CN" b="1" dirty="0">
                <a:solidFill>
                  <a:srgbClr val="80008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800080"/>
                </a:solidFill>
                <a:latin typeface="Courier New" panose="02070309020205020404" pitchFamily="49" charset="0"/>
              </a:rPr>
              <a:t>10000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};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20     </a:t>
            </a:r>
            <a:r>
              <a:rPr lang="en-US" altLang="zh-CN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en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[] = {</a:t>
            </a:r>
            <a:r>
              <a:rPr lang="en-US" altLang="zh-CN" b="1" dirty="0">
                <a:solidFill>
                  <a:srgbClr val="800080"/>
                </a:solidFill>
                <a:latin typeface="Courier New" panose="02070309020205020404" pitchFamily="49" charset="0"/>
              </a:rPr>
              <a:t>10000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800080"/>
                </a:solidFill>
                <a:latin typeface="Courier New" panose="02070309020205020404" pitchFamily="49" charset="0"/>
              </a:rPr>
              <a:t>20000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};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21 </a:t>
            </a:r>
            <a:r>
              <a:rPr lang="en-US" altLang="zh-CN" b="1" dirty="0">
                <a:solidFill>
                  <a:srgbClr val="0080C0"/>
                </a:solidFill>
                <a:latin typeface="Courier New" panose="02070309020205020404" pitchFamily="49" charset="0"/>
              </a:rPr>
              <a:t>#pragma </a:t>
            </a:r>
            <a:r>
              <a:rPr lang="en-US" altLang="zh-CN" b="1" dirty="0" err="1">
                <a:solidFill>
                  <a:srgbClr val="0080C0"/>
                </a:solidFill>
                <a:latin typeface="Courier New" panose="02070309020205020404" pitchFamily="49" charset="0"/>
              </a:rPr>
              <a:t>omp</a:t>
            </a:r>
            <a:r>
              <a:rPr lang="en-US" altLang="zh-CN" b="1" dirty="0">
                <a:solidFill>
                  <a:srgbClr val="0080C0"/>
                </a:solidFill>
                <a:latin typeface="Courier New" panose="02070309020205020404" pitchFamily="49" charset="0"/>
              </a:rPr>
              <a:t> parallel for</a:t>
            </a:r>
            <a:endParaRPr lang="en-US" altLang="zh-CN" dirty="0">
              <a:solidFill>
                <a:srgbClr val="0080C0"/>
              </a:solidFill>
              <a:latin typeface="Courier New" panose="02070309020205020404" pitchFamily="49" charset="0"/>
            </a:endParaRPr>
          </a:p>
          <a:p>
            <a:r>
              <a:rPr lang="nn-NO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22     </a:t>
            </a:r>
            <a:r>
              <a:rPr lang="nn-NO" altLang="zh-CN" b="1" dirty="0">
                <a:solidFill>
                  <a:srgbClr val="BB7977"/>
                </a:solidFill>
                <a:latin typeface="Courier New" panose="02070309020205020404" pitchFamily="49" charset="0"/>
              </a:rPr>
              <a:t>for</a:t>
            </a:r>
            <a:r>
              <a:rPr lang="nn-NO" altLang="zh-CN" dirty="0">
                <a:solidFill>
                  <a:srgbClr val="BB7977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nn-NO" altLang="zh-CN" b="1" dirty="0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nn-NO" altLang="zh-CN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=</a:t>
            </a:r>
            <a:r>
              <a:rPr lang="nn-NO" altLang="zh-CN" b="1" dirty="0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  <a:r>
              <a:rPr lang="nn-NO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r>
              <a:rPr lang="nn-NO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&lt;</a:t>
            </a:r>
            <a:r>
              <a:rPr lang="nn-NO" altLang="zh-CN" b="1" dirty="0">
                <a:solidFill>
                  <a:srgbClr val="800080"/>
                </a:solidFill>
                <a:latin typeface="Courier New" panose="02070309020205020404" pitchFamily="49" charset="0"/>
              </a:rPr>
              <a:t>2</a:t>
            </a:r>
            <a:r>
              <a:rPr lang="nn-NO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r>
              <a:rPr lang="nn-NO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++)</a:t>
            </a:r>
            <a:endParaRPr lang="nn-NO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23         </a:t>
            </a:r>
            <a:r>
              <a:rPr lang="en-US" altLang="zh-CN" dirty="0">
                <a:solidFill>
                  <a:srgbClr val="004466"/>
                </a:solidFill>
                <a:latin typeface="Courier New" panose="02070309020205020404" pitchFamily="49" charset="0"/>
              </a:rPr>
              <a:t>plus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],</a:t>
            </a:r>
            <a:r>
              <a:rPr lang="en-US" altLang="zh-CN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en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]);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24     </a:t>
            </a:r>
            <a:r>
              <a:rPr lang="en-US" altLang="zh-CN" b="1" dirty="0">
                <a:solidFill>
                  <a:srgbClr val="BB7977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dirty="0">
                <a:solidFill>
                  <a:srgbClr val="BB7977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25 </a:t>
            </a:r>
            <a:r>
              <a:rPr lang="en-US" altLang="zh-CN" b="1" dirty="0">
                <a:solidFill>
                  <a:srgbClr val="FF0080"/>
                </a:solidFill>
                <a:latin typeface="Courier New" panose="02070309020205020404" pitchFamily="49" charset="0"/>
              </a:rPr>
              <a:t>}</a:t>
            </a:r>
            <a:endParaRPr lang="zh-CN" altLang="en-US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303030"/>
                </a:solidFill>
                <a:latin typeface="Courier New" panose="02070309020205020404" pitchFamily="49" charset="0"/>
              </a:rPr>
              <a:t>26 </a:t>
            </a:r>
          </a:p>
        </p:txBody>
      </p:sp>
    </p:spTree>
    <p:extLst>
      <p:ext uri="{BB962C8B-B14F-4D97-AF65-F5344CB8AC3E}">
        <p14:creationId xmlns:p14="http://schemas.microsoft.com/office/powerpoint/2010/main" val="302482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err="1"/>
              <a:t>OpenMP</a:t>
            </a:r>
            <a:r>
              <a:rPr lang="en-US" altLang="zh-CN" dirty="0"/>
              <a:t> multithreading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1872" y="1909078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80C0"/>
                </a:solidFill>
                <a:latin typeface="Courier New" panose="02070309020205020404" pitchFamily="49" charset="0"/>
              </a:rPr>
              <a:t>#pragma </a:t>
            </a:r>
            <a:r>
              <a:rPr lang="en-US" altLang="zh-CN" sz="2000" b="1" dirty="0" err="1">
                <a:solidFill>
                  <a:srgbClr val="0080C0"/>
                </a:solidFill>
                <a:latin typeface="Courier New" panose="02070309020205020404" pitchFamily="49" charset="0"/>
              </a:rPr>
              <a:t>omp</a:t>
            </a:r>
            <a:r>
              <a:rPr lang="en-US" altLang="zh-CN" sz="2000" b="1" dirty="0">
                <a:solidFill>
                  <a:srgbClr val="0080C0"/>
                </a:solidFill>
                <a:latin typeface="Courier New" panose="02070309020205020404" pitchFamily="49" charset="0"/>
              </a:rPr>
              <a:t> parallel</a:t>
            </a:r>
            <a:endParaRPr lang="en-US" altLang="zh-CN" sz="2000" dirty="0">
              <a:solidFill>
                <a:srgbClr val="0080C0"/>
              </a:solidFill>
              <a:latin typeface="Courier New" panose="02070309020205020404" pitchFamily="49" charset="0"/>
            </a:endParaRPr>
          </a:p>
          <a:p>
            <a:endParaRPr lang="zh-CN" altLang="en-US" sz="2000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80C0"/>
                </a:solidFill>
                <a:latin typeface="Courier New" panose="02070309020205020404" pitchFamily="49" charset="0"/>
              </a:rPr>
              <a:t>#pragma </a:t>
            </a:r>
            <a:r>
              <a:rPr lang="en-US" altLang="zh-CN" sz="2000" b="1" dirty="0" err="1">
                <a:solidFill>
                  <a:srgbClr val="0080C0"/>
                </a:solidFill>
                <a:latin typeface="Courier New" panose="02070309020205020404" pitchFamily="49" charset="0"/>
              </a:rPr>
              <a:t>omp</a:t>
            </a:r>
            <a:r>
              <a:rPr lang="en-US" altLang="zh-CN" sz="2000" b="1" dirty="0">
                <a:solidFill>
                  <a:srgbClr val="0080C0"/>
                </a:solidFill>
                <a:latin typeface="Courier New" panose="02070309020205020404" pitchFamily="49" charset="0"/>
              </a:rPr>
              <a:t> sections</a:t>
            </a:r>
            <a:endParaRPr lang="en-US" altLang="zh-CN" sz="2000" dirty="0">
              <a:solidFill>
                <a:srgbClr val="0080C0"/>
              </a:solidFill>
              <a:latin typeface="Courier New" panose="02070309020205020404" pitchFamily="49" charset="0"/>
            </a:endParaRPr>
          </a:p>
          <a:p>
            <a:endParaRPr lang="zh-CN" altLang="en-US" sz="2000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80C0"/>
                </a:solidFill>
                <a:latin typeface="Courier New" panose="02070309020205020404" pitchFamily="49" charset="0"/>
              </a:rPr>
              <a:t>#pragma </a:t>
            </a:r>
            <a:r>
              <a:rPr lang="en-US" altLang="zh-CN" sz="2000" b="1" dirty="0" err="1">
                <a:solidFill>
                  <a:srgbClr val="0080C0"/>
                </a:solidFill>
                <a:latin typeface="Courier New" panose="02070309020205020404" pitchFamily="49" charset="0"/>
              </a:rPr>
              <a:t>omp</a:t>
            </a:r>
            <a:r>
              <a:rPr lang="en-US" altLang="zh-CN" sz="2000" b="1" dirty="0">
                <a:solidFill>
                  <a:srgbClr val="0080C0"/>
                </a:solidFill>
                <a:latin typeface="Courier New" panose="02070309020205020404" pitchFamily="49" charset="0"/>
              </a:rPr>
              <a:t> section</a:t>
            </a:r>
            <a:endParaRPr lang="en-US" altLang="zh-CN" sz="2000" dirty="0">
              <a:solidFill>
                <a:srgbClr val="0080C0"/>
              </a:solidFill>
              <a:latin typeface="Courier New" panose="02070309020205020404" pitchFamily="49" charset="0"/>
            </a:endParaRPr>
          </a:p>
          <a:p>
            <a:endParaRPr lang="zh-CN" altLang="en-US" sz="2000" dirty="0">
              <a:latin typeface="Courier New" panose="02070309020205020404" pitchFamily="49" charset="0"/>
            </a:endParaRPr>
          </a:p>
          <a:p>
            <a:endParaRPr lang="zh-CN" altLang="en-US" sz="2000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80C0"/>
                </a:solidFill>
                <a:latin typeface="Courier New" panose="02070309020205020404" pitchFamily="49" charset="0"/>
              </a:rPr>
              <a:t>#pragma </a:t>
            </a:r>
            <a:r>
              <a:rPr lang="en-US" altLang="zh-CN" sz="2000" b="1" dirty="0" err="1">
                <a:solidFill>
                  <a:srgbClr val="0080C0"/>
                </a:solidFill>
                <a:latin typeface="Courier New" panose="02070309020205020404" pitchFamily="49" charset="0"/>
              </a:rPr>
              <a:t>omp</a:t>
            </a:r>
            <a:r>
              <a:rPr lang="en-US" altLang="zh-CN" sz="2000" b="1" dirty="0">
                <a:solidFill>
                  <a:srgbClr val="0080C0"/>
                </a:solidFill>
                <a:latin typeface="Courier New" panose="02070309020205020404" pitchFamily="49" charset="0"/>
              </a:rPr>
              <a:t> parallel for</a:t>
            </a:r>
            <a:endParaRPr lang="en-US" altLang="zh-CN" sz="2000" dirty="0">
              <a:solidFill>
                <a:srgbClr val="0080C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1872" y="5040659"/>
            <a:ext cx="544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Compile and link with </a:t>
            </a:r>
            <a:r>
              <a:rPr lang="en-US" altLang="zh-CN" sz="2000" u="sng" dirty="0" smtClean="0"/>
              <a:t>-</a:t>
            </a:r>
            <a:r>
              <a:rPr lang="en-US" altLang="zh-CN" sz="2000" u="sng" dirty="0" err="1" smtClean="0"/>
              <a:t>fopenmp</a:t>
            </a:r>
            <a:r>
              <a:rPr lang="en-US" altLang="zh-CN" sz="2000" u="sng" dirty="0" smtClean="0"/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867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err="1"/>
              <a:t>OpenMP</a:t>
            </a:r>
            <a:r>
              <a:rPr lang="en-US" altLang="zh-CN" dirty="0"/>
              <a:t> multithreading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61872" y="203351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80C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rgbClr val="0080C0"/>
                </a:solidFill>
                <a:latin typeface="Courier New" panose="02070309020205020404" pitchFamily="49" charset="0"/>
              </a:rPr>
              <a:t>omp.h</a:t>
            </a:r>
            <a:r>
              <a:rPr lang="en-US" altLang="zh-CN" sz="2000" b="1" dirty="0">
                <a:solidFill>
                  <a:srgbClr val="0080C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 dirty="0">
              <a:solidFill>
                <a:srgbClr val="0080C0"/>
              </a:solidFill>
              <a:latin typeface="Courier New" panose="02070309020205020404" pitchFamily="49" charset="0"/>
            </a:endParaRPr>
          </a:p>
          <a:p>
            <a:endParaRPr lang="zh-CN" altLang="en-US" sz="2000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8080C0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000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4466"/>
                </a:solidFill>
                <a:latin typeface="Courier New" panose="02070309020205020404" pitchFamily="49" charset="0"/>
              </a:rPr>
              <a:t>omp_init_lock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omp_lock_t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sz="2000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endParaRPr lang="zh-CN" altLang="en-US" sz="2000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8080C0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000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4466"/>
                </a:solidFill>
                <a:latin typeface="Courier New" panose="02070309020205020404" pitchFamily="49" charset="0"/>
              </a:rPr>
              <a:t>omp_set_lock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omp_lock_t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sz="2000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endParaRPr lang="zh-CN" altLang="en-US" sz="2000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8080C0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000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4466"/>
                </a:solidFill>
                <a:latin typeface="Courier New" panose="02070309020205020404" pitchFamily="49" charset="0"/>
              </a:rPr>
              <a:t>omp_unset_lock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omp_lock_t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sz="2000" dirty="0">
              <a:solidFill>
                <a:srgbClr val="FF008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1872" y="5040659"/>
            <a:ext cx="544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Compile and link with </a:t>
            </a:r>
            <a:r>
              <a:rPr lang="en-US" altLang="zh-CN" sz="2000" u="sng" dirty="0" smtClean="0"/>
              <a:t>-</a:t>
            </a:r>
            <a:r>
              <a:rPr lang="en-US" altLang="zh-CN" sz="2000" u="sng" dirty="0" err="1" smtClean="0"/>
              <a:t>fopenmp</a:t>
            </a:r>
            <a:r>
              <a:rPr lang="en-US" altLang="zh-CN" sz="2000" u="sng" dirty="0" smtClean="0"/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78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err="1"/>
              <a:t>OpenMP</a:t>
            </a:r>
            <a:r>
              <a:rPr lang="en-US" altLang="zh-CN" dirty="0"/>
              <a:t> multithreading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Cross platform</a:t>
            </a:r>
          </a:p>
          <a:p>
            <a:r>
              <a:rPr lang="en-US" altLang="zh-CN" sz="2800" dirty="0" smtClean="0"/>
              <a:t>Support by most of C++ compilers</a:t>
            </a:r>
          </a:p>
          <a:p>
            <a:r>
              <a:rPr lang="en-US" altLang="zh-CN" sz="2800" dirty="0" smtClean="0"/>
              <a:t>If not using functions in “</a:t>
            </a:r>
            <a:r>
              <a:rPr lang="en-US" altLang="zh-CN" sz="2800" dirty="0" err="1" smtClean="0"/>
              <a:t>omp.h</a:t>
            </a:r>
            <a:r>
              <a:rPr lang="en-US" altLang="zh-CN" sz="2800" dirty="0" smtClean="0"/>
              <a:t>”, it will automatically compiled to be a synchronized program when not supported.</a:t>
            </a:r>
          </a:p>
          <a:p>
            <a:r>
              <a:rPr lang="en-US" altLang="zh-CN" sz="2800" dirty="0" smtClean="0"/>
              <a:t>Dynamically alter the number of threads.</a:t>
            </a:r>
          </a:p>
          <a:p>
            <a:r>
              <a:rPr lang="en-US" altLang="zh-CN" sz="2800" dirty="0" smtClean="0"/>
              <a:t>Easy to create many parallel tasks using for-loop.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2253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POSIX thread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2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12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POSIX 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Fork / Join threads</a:t>
            </a:r>
          </a:p>
        </p:txBody>
      </p:sp>
      <p:sp>
        <p:nvSpPr>
          <p:cNvPr id="7" name="矩形 6"/>
          <p:cNvSpPr/>
          <p:nvPr/>
        </p:nvSpPr>
        <p:spPr>
          <a:xfrm>
            <a:off x="935305" y="2711806"/>
            <a:ext cx="99721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80C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rgbClr val="0080C0"/>
                </a:solidFill>
                <a:latin typeface="Courier New" panose="02070309020205020404" pitchFamily="49" charset="0"/>
              </a:rPr>
              <a:t>pthread.h</a:t>
            </a:r>
            <a:r>
              <a:rPr lang="en-US" altLang="zh-CN" sz="2000" b="1" dirty="0">
                <a:solidFill>
                  <a:srgbClr val="0080C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 dirty="0">
              <a:solidFill>
                <a:srgbClr val="0080C0"/>
              </a:solidFill>
              <a:latin typeface="Courier New" panose="02070309020205020404" pitchFamily="49" charset="0"/>
            </a:endParaRPr>
          </a:p>
          <a:p>
            <a:endParaRPr lang="zh-CN" altLang="en-US" sz="2000" dirty="0">
              <a:latin typeface="Courier New" panose="02070309020205020404" pitchFamily="49" charset="0"/>
            </a:endParaRPr>
          </a:p>
          <a:p>
            <a:r>
              <a:rPr lang="en-US" altLang="zh-CN" sz="2000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4466"/>
                </a:solidFill>
                <a:latin typeface="Courier New" panose="02070309020205020404" pitchFamily="49" charset="0"/>
              </a:rPr>
              <a:t>pthread_create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pthread_t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000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sz="2000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pthread_attr_t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endParaRPr lang="en-US" altLang="zh-CN" sz="2000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</a:rPr>
              <a:t>                   </a:t>
            </a:r>
            <a:r>
              <a:rPr lang="en-US" altLang="zh-CN" sz="2000" b="1" dirty="0">
                <a:solidFill>
                  <a:srgbClr val="8080C0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000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*(*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start_routine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) (</a:t>
            </a:r>
            <a:r>
              <a:rPr lang="en-US" altLang="zh-CN" sz="2000" b="1" dirty="0">
                <a:solidFill>
                  <a:srgbClr val="8080C0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000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*),</a:t>
            </a:r>
            <a:r>
              <a:rPr lang="en-US" altLang="zh-CN" sz="2000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8080C0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000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sz="2000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endParaRPr lang="zh-CN" altLang="en-US" sz="2000" dirty="0">
              <a:latin typeface="Courier New" panose="02070309020205020404" pitchFamily="49" charset="0"/>
            </a:endParaRPr>
          </a:p>
          <a:p>
            <a:r>
              <a:rPr lang="en-US" altLang="zh-CN" sz="2000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4466"/>
                </a:solidFill>
                <a:latin typeface="Courier New" panose="02070309020205020404" pitchFamily="49" charset="0"/>
              </a:rPr>
              <a:t>pthread_join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pthread_t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thread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000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8080C0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000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**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retval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sz="2000" dirty="0">
              <a:solidFill>
                <a:srgbClr val="FF008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1872" y="5349138"/>
            <a:ext cx="544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Compile and link with </a:t>
            </a:r>
            <a:r>
              <a:rPr lang="en-US" altLang="zh-CN" sz="2000" u="sng" dirty="0"/>
              <a:t>-</a:t>
            </a:r>
            <a:r>
              <a:rPr lang="en-US" altLang="zh-CN" sz="2000" u="sng" dirty="0" err="1"/>
              <a:t>pthread</a:t>
            </a:r>
            <a:r>
              <a:rPr lang="en-US" altLang="zh-CN" sz="2000" u="sng" dirty="0"/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65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POSIX 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Mutual Exclusion</a:t>
            </a:r>
            <a:r>
              <a:rPr lang="en-US" altLang="zh-CN" sz="2800" dirty="0" smtClean="0"/>
              <a:t> Lock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587829" y="2454873"/>
            <a:ext cx="1036668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80C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rgbClr val="0080C0"/>
                </a:solidFill>
                <a:latin typeface="Courier New" panose="02070309020205020404" pitchFamily="49" charset="0"/>
              </a:rPr>
              <a:t>pthread.h</a:t>
            </a:r>
            <a:r>
              <a:rPr lang="en-US" altLang="zh-CN" sz="2000" b="1" dirty="0">
                <a:solidFill>
                  <a:srgbClr val="0080C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 dirty="0">
              <a:solidFill>
                <a:srgbClr val="0080C0"/>
              </a:solidFill>
              <a:latin typeface="Courier New" panose="02070309020205020404" pitchFamily="49" charset="0"/>
            </a:endParaRPr>
          </a:p>
          <a:p>
            <a:endParaRPr lang="zh-CN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pthread_mutex_t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PTHREAD_MUTEX_INITIALIZER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endParaRPr lang="en-US" altLang="zh-CN" sz="2000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endParaRPr lang="zh-CN" altLang="en-US" sz="2000" dirty="0">
              <a:latin typeface="Courier New" panose="02070309020205020404" pitchFamily="49" charset="0"/>
            </a:endParaRPr>
          </a:p>
          <a:p>
            <a:r>
              <a:rPr lang="en-US" altLang="zh-CN" sz="2000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4466"/>
                </a:solidFill>
                <a:latin typeface="Courier New" panose="02070309020205020404" pitchFamily="49" charset="0"/>
              </a:rPr>
              <a:t>pthread_mutex_init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endParaRPr lang="en-US" altLang="zh-CN" sz="2000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pthread_mutex_t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2000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endParaRPr lang="en-US" altLang="zh-CN" sz="2000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</a:rPr>
              <a:t>            </a:t>
            </a:r>
            <a:r>
              <a:rPr lang="en-US" altLang="zh-CN" sz="2000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sz="2000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pthread_mutexattr_t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2000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attr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sz="2000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endParaRPr lang="zh-CN" altLang="en-US" sz="2000" dirty="0">
              <a:latin typeface="Courier New" panose="02070309020205020404" pitchFamily="49" charset="0"/>
            </a:endParaRPr>
          </a:p>
          <a:p>
            <a:r>
              <a:rPr lang="en-US" altLang="zh-CN" sz="2000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4466"/>
                </a:solidFill>
                <a:latin typeface="Courier New" panose="02070309020205020404" pitchFamily="49" charset="0"/>
              </a:rPr>
              <a:t>pthread_mutex_lock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pthread_mutex_t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2000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sz="2000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endParaRPr lang="zh-CN" altLang="en-US" sz="2000" dirty="0">
              <a:latin typeface="Courier New" panose="02070309020205020404" pitchFamily="49" charset="0"/>
            </a:endParaRPr>
          </a:p>
          <a:p>
            <a:r>
              <a:rPr lang="en-US" altLang="zh-CN" sz="2000" b="1" dirty="0" err="1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4466"/>
                </a:solidFill>
                <a:latin typeface="Courier New" panose="02070309020205020404" pitchFamily="49" charset="0"/>
              </a:rPr>
              <a:t>pthread_mutex_unlock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pthread_mutex_t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2000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sz="2000" dirty="0">
              <a:solidFill>
                <a:srgbClr val="FF008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1872" y="6067601"/>
            <a:ext cx="544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Compile and link with </a:t>
            </a:r>
            <a:r>
              <a:rPr lang="en-US" altLang="zh-CN" sz="2000" u="sng" dirty="0"/>
              <a:t>-</a:t>
            </a:r>
            <a:r>
              <a:rPr lang="en-US" altLang="zh-CN" sz="2000" u="sng" dirty="0" err="1"/>
              <a:t>pthread</a:t>
            </a:r>
            <a:r>
              <a:rPr lang="en-US" altLang="zh-CN" sz="2000" u="sng" dirty="0"/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80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POSIX 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619794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Example: </a:t>
            </a:r>
          </a:p>
          <a:p>
            <a:r>
              <a:rPr lang="en-US" altLang="zh-CN" sz="2800" dirty="0" smtClean="0"/>
              <a:t>Calculate (1+2+…+100) and (100+101+…+200) parallel.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61872" y="3953693"/>
            <a:ext cx="8595360" cy="218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Output should be concurrent.</a:t>
            </a:r>
          </a:p>
          <a:p>
            <a:r>
              <a:rPr lang="en-US" altLang="zh-CN" sz="2800" dirty="0" smtClean="0"/>
              <a:t>Or use return value.</a:t>
            </a:r>
          </a:p>
        </p:txBody>
      </p:sp>
    </p:spTree>
    <p:extLst>
      <p:ext uri="{BB962C8B-B14F-4D97-AF65-F5344CB8AC3E}">
        <p14:creationId xmlns:p14="http://schemas.microsoft.com/office/powerpoint/2010/main" val="380617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520073"/>
            <a:ext cx="11549576" cy="5976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 1 </a:t>
            </a:r>
            <a:r>
              <a:rPr lang="en-US" altLang="zh-CN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b="1" dirty="0" err="1" smtClean="0">
                <a:solidFill>
                  <a:srgbClr val="0080C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zh-CN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&gt;</a:t>
            </a:r>
            <a:endParaRPr lang="en-US" altLang="zh-CN" dirty="0" smtClean="0">
              <a:solidFill>
                <a:srgbClr val="0080C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 2 </a:t>
            </a:r>
            <a:r>
              <a:rPr lang="en-US" altLang="zh-CN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b="1" dirty="0" err="1" smtClean="0">
                <a:solidFill>
                  <a:srgbClr val="0080C0"/>
                </a:solidFill>
                <a:latin typeface="Courier New" panose="02070309020205020404" pitchFamily="49" charset="0"/>
              </a:rPr>
              <a:t>pthread.h</a:t>
            </a:r>
            <a:r>
              <a:rPr lang="en-US" altLang="zh-CN" b="1" dirty="0" smtClean="0">
                <a:solidFill>
                  <a:srgbClr val="0080C0"/>
                </a:solidFill>
                <a:latin typeface="Courier New" panose="02070309020205020404" pitchFamily="49" charset="0"/>
              </a:rPr>
              <a:t>&gt;</a:t>
            </a:r>
            <a:endParaRPr lang="en-US" altLang="zh-CN" dirty="0" smtClean="0">
              <a:solidFill>
                <a:srgbClr val="0080C0"/>
              </a:solidFill>
              <a:latin typeface="Courier New" panose="02070309020205020404" pitchFamily="49" charset="0"/>
            </a:endParaRPr>
          </a:p>
          <a:p>
            <a:r>
              <a:rPr lang="zh-CN" altLang="en-US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3 </a:t>
            </a:r>
          </a:p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 4 </a:t>
            </a:r>
            <a:r>
              <a:rPr lang="en-US" altLang="zh-CN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zh-CN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Param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zh-CN" altLang="en-US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5 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{</a:t>
            </a:r>
            <a:endParaRPr lang="zh-CN" altLang="en-US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 6     </a:t>
            </a:r>
            <a:r>
              <a:rPr lang="en-US" altLang="zh-CN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endParaRPr lang="en-US" altLang="zh-CN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pt-BR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 7     </a:t>
            </a:r>
            <a:r>
              <a:rPr lang="pt-BR" altLang="zh-CN" dirty="0" smtClean="0">
                <a:solidFill>
                  <a:srgbClr val="004466"/>
                </a:solidFill>
                <a:latin typeface="Courier New" panose="02070309020205020404" pitchFamily="49" charset="0"/>
              </a:rPr>
              <a:t>Param</a:t>
            </a:r>
            <a:r>
              <a:rPr lang="pt-BR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pt-BR" altLang="zh-CN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pt-BR" altLang="zh-CN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pt-BR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_a</a:t>
            </a:r>
            <a:r>
              <a:rPr lang="pt-BR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pt-BR" altLang="zh-CN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pt-BR" altLang="zh-CN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pt-BR" altLang="zh-CN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pt-BR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_b</a:t>
            </a:r>
            <a:r>
              <a:rPr lang="pt-BR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)</a:t>
            </a:r>
            <a:endParaRPr lang="pt-BR" altLang="zh-CN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pt-BR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 8         </a:t>
            </a:r>
            <a:r>
              <a:rPr lang="pt-BR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:</a:t>
            </a:r>
            <a:r>
              <a:rPr lang="pt-BR" altLang="zh-CN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pt-BR" altLang="zh-CN" dirty="0" smtClean="0">
                <a:solidFill>
                  <a:srgbClr val="004466"/>
                </a:solidFill>
                <a:latin typeface="Courier New" panose="02070309020205020404" pitchFamily="49" charset="0"/>
              </a:rPr>
              <a:t>a</a:t>
            </a:r>
            <a:r>
              <a:rPr lang="pt-BR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pt-BR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_a</a:t>
            </a:r>
            <a:r>
              <a:rPr lang="pt-BR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),</a:t>
            </a:r>
            <a:r>
              <a:rPr lang="pt-BR" altLang="zh-CN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pt-BR" altLang="zh-CN" dirty="0" smtClean="0">
                <a:solidFill>
                  <a:srgbClr val="004466"/>
                </a:solidFill>
                <a:latin typeface="Courier New" panose="02070309020205020404" pitchFamily="49" charset="0"/>
              </a:rPr>
              <a:t>b</a:t>
            </a:r>
            <a:r>
              <a:rPr lang="pt-BR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pt-BR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_b</a:t>
            </a:r>
            <a:r>
              <a:rPr lang="pt-BR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) {}</a:t>
            </a:r>
            <a:endParaRPr lang="pt-BR" altLang="zh-CN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zh-CN" altLang="en-US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9 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};</a:t>
            </a:r>
            <a:endParaRPr lang="zh-CN" altLang="en-US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10 </a:t>
            </a:r>
            <a:endParaRPr lang="zh-CN" alt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11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pthread_mutex_t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lock 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PTHREAD_MUTEX_INITIALIZER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endParaRPr lang="en-US" altLang="zh-CN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12 </a:t>
            </a:r>
          </a:p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13 </a:t>
            </a:r>
            <a:r>
              <a:rPr lang="en-US" altLang="zh-CN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smtClean="0">
                <a:solidFill>
                  <a:srgbClr val="004466"/>
                </a:solidFill>
                <a:latin typeface="Courier New" panose="02070309020205020404" pitchFamily="49" charset="0"/>
              </a:rPr>
              <a:t>plus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param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)</a:t>
            </a:r>
            <a:endParaRPr lang="en-US" altLang="zh-CN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14 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{</a:t>
            </a:r>
            <a:endParaRPr lang="zh-CN" altLang="en-US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pt-BR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15     </a:t>
            </a:r>
            <a:r>
              <a:rPr lang="pt-BR" altLang="zh-CN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pt-BR" altLang="zh-CN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pt-BR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pt-BR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= ((</a:t>
            </a:r>
            <a:r>
              <a:rPr lang="pt-BR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Param</a:t>
            </a:r>
            <a:r>
              <a:rPr lang="pt-BR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*)</a:t>
            </a:r>
            <a:r>
              <a:rPr lang="pt-BR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param</a:t>
            </a:r>
            <a:r>
              <a:rPr lang="pt-BR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)-&gt;</a:t>
            </a:r>
            <a:r>
              <a:rPr lang="pt-BR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pt-BR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endParaRPr lang="pt-BR" altLang="zh-CN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pt-BR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16     </a:t>
            </a:r>
            <a:r>
              <a:rPr lang="pt-BR" altLang="zh-CN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pt-BR" altLang="zh-CN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pt-BR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pt-BR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= ((</a:t>
            </a:r>
            <a:r>
              <a:rPr lang="pt-BR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Param</a:t>
            </a:r>
            <a:r>
              <a:rPr lang="pt-BR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*)</a:t>
            </a:r>
            <a:r>
              <a:rPr lang="pt-BR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param</a:t>
            </a:r>
            <a:r>
              <a:rPr lang="pt-BR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)-&gt;</a:t>
            </a:r>
            <a:r>
              <a:rPr lang="pt-BR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pt-BR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endParaRPr lang="pt-BR" altLang="zh-CN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17     </a:t>
            </a:r>
            <a:r>
              <a:rPr lang="en-US" altLang="zh-CN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4466"/>
                </a:solidFill>
                <a:latin typeface="Courier New" panose="02070309020205020404" pitchFamily="49" charset="0"/>
              </a:rPr>
              <a:t>ret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nn-NO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18     </a:t>
            </a:r>
            <a:r>
              <a:rPr lang="nn-NO" altLang="zh-CN" b="1" dirty="0" smtClean="0">
                <a:solidFill>
                  <a:srgbClr val="BB7977"/>
                </a:solidFill>
                <a:latin typeface="Courier New" panose="02070309020205020404" pitchFamily="49" charset="0"/>
              </a:rPr>
              <a:t>for</a:t>
            </a:r>
            <a:r>
              <a:rPr lang="nn-NO" altLang="zh-CN" dirty="0" smtClean="0">
                <a:solidFill>
                  <a:srgbClr val="BB7977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nn-NO" altLang="zh-CN" b="1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nn-NO" altLang="zh-CN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=</a:t>
            </a:r>
            <a:r>
              <a:rPr lang="nn-NO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nn-NO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r>
              <a:rPr lang="nn-NO" altLang="zh-CN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&lt;=</a:t>
            </a:r>
            <a:r>
              <a:rPr lang="nn-NO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nn-NO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r>
              <a:rPr lang="nn-NO" altLang="zh-CN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++)</a:t>
            </a:r>
            <a:endParaRPr lang="nn-NO" altLang="zh-CN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19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ret 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+=</a:t>
            </a:r>
            <a:r>
              <a:rPr lang="en-US" altLang="zh-CN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endParaRPr lang="en-US" altLang="zh-CN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20     </a:t>
            </a:r>
            <a:r>
              <a:rPr lang="en-US" altLang="zh-CN" dirty="0" err="1" smtClean="0">
                <a:solidFill>
                  <a:srgbClr val="004466"/>
                </a:solidFill>
                <a:latin typeface="Courier New" panose="02070309020205020404" pitchFamily="49" charset="0"/>
              </a:rPr>
              <a:t>pthread_mutex_lock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(&amp;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da-DK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21 </a:t>
            </a:r>
            <a:r>
              <a:rPr lang="da-DK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std</a:t>
            </a:r>
            <a:r>
              <a:rPr lang="da-DK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::</a:t>
            </a:r>
            <a:r>
              <a:rPr lang="da-DK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cout </a:t>
            </a:r>
            <a:r>
              <a:rPr lang="da-DK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&lt;&lt;</a:t>
            </a:r>
            <a:r>
              <a:rPr lang="da-DK" altLang="zh-CN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da-DK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ret </a:t>
            </a:r>
            <a:r>
              <a:rPr lang="da-DK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&lt;&lt;</a:t>
            </a:r>
            <a:r>
              <a:rPr lang="da-DK" altLang="zh-CN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da-DK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da-DK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::</a:t>
            </a:r>
            <a:r>
              <a:rPr lang="da-DK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da-DK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endParaRPr lang="da-DK" altLang="zh-CN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22     </a:t>
            </a:r>
            <a:r>
              <a:rPr lang="en-US" altLang="zh-CN" dirty="0" err="1" smtClean="0">
                <a:solidFill>
                  <a:srgbClr val="004466"/>
                </a:solidFill>
                <a:latin typeface="Courier New" panose="02070309020205020404" pitchFamily="49" charset="0"/>
              </a:rPr>
              <a:t>pthread_mutex_unlock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(&amp;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lock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23     </a:t>
            </a:r>
            <a:r>
              <a:rPr lang="en-US" altLang="zh-CN" b="1" dirty="0" smtClean="0">
                <a:solidFill>
                  <a:srgbClr val="BB7977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dirty="0" smtClean="0">
                <a:solidFill>
                  <a:srgbClr val="BB7977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endParaRPr lang="en-US" altLang="zh-CN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24 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}</a:t>
            </a:r>
            <a:endParaRPr lang="zh-CN" altLang="en-US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25 </a:t>
            </a:r>
          </a:p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26 </a:t>
            </a:r>
            <a:r>
              <a:rPr lang="en-US" altLang="zh-CN" b="1" dirty="0" err="1" smtClean="0">
                <a:solidFill>
                  <a:srgbClr val="8080C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4466"/>
                </a:solidFill>
                <a:latin typeface="Courier New" panose="02070309020205020404" pitchFamily="49" charset="0"/>
              </a:rPr>
              <a:t>main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()</a:t>
            </a:r>
            <a:endParaRPr lang="en-US" altLang="zh-CN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27 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{</a:t>
            </a:r>
            <a:endParaRPr lang="zh-CN" altLang="en-US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28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pthread_t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thread1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thread2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endParaRPr lang="en-US" altLang="zh-CN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pt-BR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29 </a:t>
            </a:r>
            <a:r>
              <a:rPr lang="pt-BR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Param </a:t>
            </a:r>
            <a:r>
              <a:rPr lang="pt-BR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*</a:t>
            </a:r>
            <a:r>
              <a:rPr lang="pt-BR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p1 </a:t>
            </a:r>
            <a:r>
              <a:rPr lang="pt-BR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=</a:t>
            </a:r>
            <a:r>
              <a:rPr lang="pt-BR" altLang="zh-CN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pt-BR" altLang="zh-CN" b="1" dirty="0" smtClean="0">
                <a:solidFill>
                  <a:srgbClr val="BB7977"/>
                </a:solidFill>
                <a:latin typeface="Courier New" panose="02070309020205020404" pitchFamily="49" charset="0"/>
              </a:rPr>
              <a:t>new</a:t>
            </a:r>
            <a:r>
              <a:rPr lang="pt-BR" altLang="zh-CN" dirty="0" smtClean="0">
                <a:solidFill>
                  <a:srgbClr val="BB7977"/>
                </a:solidFill>
                <a:latin typeface="Courier New" panose="02070309020205020404" pitchFamily="49" charset="0"/>
              </a:rPr>
              <a:t> </a:t>
            </a:r>
            <a:r>
              <a:rPr lang="pt-BR" altLang="zh-CN" dirty="0" smtClean="0">
                <a:solidFill>
                  <a:srgbClr val="004466"/>
                </a:solidFill>
                <a:latin typeface="Courier New" panose="02070309020205020404" pitchFamily="49" charset="0"/>
              </a:rPr>
              <a:t>Param</a:t>
            </a:r>
            <a:r>
              <a:rPr lang="pt-BR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pt-BR" altLang="zh-CN" b="1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1</a:t>
            </a:r>
            <a:r>
              <a:rPr lang="pt-BR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pt-BR" altLang="zh-CN" b="1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100</a:t>
            </a:r>
            <a:r>
              <a:rPr lang="pt-BR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pt-BR" altLang="zh-CN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pt-BR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30 </a:t>
            </a:r>
            <a:r>
              <a:rPr lang="pt-BR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Param </a:t>
            </a:r>
            <a:r>
              <a:rPr lang="pt-BR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*</a:t>
            </a:r>
            <a:r>
              <a:rPr lang="pt-BR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p2 </a:t>
            </a:r>
            <a:r>
              <a:rPr lang="pt-BR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=</a:t>
            </a:r>
            <a:r>
              <a:rPr lang="pt-BR" altLang="zh-CN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pt-BR" altLang="zh-CN" b="1" dirty="0" smtClean="0">
                <a:solidFill>
                  <a:srgbClr val="BB7977"/>
                </a:solidFill>
                <a:latin typeface="Courier New" panose="02070309020205020404" pitchFamily="49" charset="0"/>
              </a:rPr>
              <a:t>new</a:t>
            </a:r>
            <a:r>
              <a:rPr lang="pt-BR" altLang="zh-CN" dirty="0" smtClean="0">
                <a:solidFill>
                  <a:srgbClr val="BB7977"/>
                </a:solidFill>
                <a:latin typeface="Courier New" panose="02070309020205020404" pitchFamily="49" charset="0"/>
              </a:rPr>
              <a:t> </a:t>
            </a:r>
            <a:r>
              <a:rPr lang="pt-BR" altLang="zh-CN" dirty="0" smtClean="0">
                <a:solidFill>
                  <a:srgbClr val="004466"/>
                </a:solidFill>
                <a:latin typeface="Courier New" panose="02070309020205020404" pitchFamily="49" charset="0"/>
              </a:rPr>
              <a:t>Param</a:t>
            </a:r>
            <a:r>
              <a:rPr lang="pt-BR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pt-BR" altLang="zh-CN" b="1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100</a:t>
            </a:r>
            <a:r>
              <a:rPr lang="pt-BR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pt-BR" altLang="zh-CN" b="1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200</a:t>
            </a:r>
            <a:r>
              <a:rPr lang="pt-BR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pt-BR" altLang="zh-CN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31     </a:t>
            </a:r>
            <a:r>
              <a:rPr lang="en-US" altLang="zh-CN" dirty="0" err="1" smtClean="0">
                <a:solidFill>
                  <a:srgbClr val="004466"/>
                </a:solidFill>
                <a:latin typeface="Courier New" panose="02070309020205020404" pitchFamily="49" charset="0"/>
              </a:rPr>
              <a:t>pthread_create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(&amp;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thread1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NULL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plus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32     </a:t>
            </a:r>
            <a:r>
              <a:rPr lang="en-US" altLang="zh-CN" dirty="0" err="1" smtClean="0">
                <a:solidFill>
                  <a:srgbClr val="004466"/>
                </a:solidFill>
                <a:latin typeface="Courier New" panose="02070309020205020404" pitchFamily="49" charset="0"/>
              </a:rPr>
              <a:t>pthread_create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(&amp;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thread2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NULL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plus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33     </a:t>
            </a:r>
            <a:r>
              <a:rPr lang="en-US" altLang="zh-CN" dirty="0" err="1" smtClean="0">
                <a:solidFill>
                  <a:srgbClr val="004466"/>
                </a:solidFill>
                <a:latin typeface="Courier New" panose="02070309020205020404" pitchFamily="49" charset="0"/>
              </a:rPr>
              <a:t>pthread_join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thread1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NULL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34     </a:t>
            </a:r>
            <a:r>
              <a:rPr lang="en-US" altLang="zh-CN" dirty="0" err="1" smtClean="0">
                <a:solidFill>
                  <a:srgbClr val="004466"/>
                </a:solidFill>
                <a:latin typeface="Courier New" panose="02070309020205020404" pitchFamily="49" charset="0"/>
              </a:rPr>
              <a:t>pthread_join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thread2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NULL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35     </a:t>
            </a:r>
            <a:r>
              <a:rPr lang="en-US" altLang="zh-CN" b="1" dirty="0" smtClean="0">
                <a:solidFill>
                  <a:srgbClr val="BB7977"/>
                </a:solidFill>
                <a:latin typeface="Courier New" panose="02070309020205020404" pitchFamily="49" charset="0"/>
              </a:rPr>
              <a:t>delete</a:t>
            </a:r>
            <a:r>
              <a:rPr lang="en-US" altLang="zh-CN" dirty="0" smtClean="0">
                <a:solidFill>
                  <a:srgbClr val="BB7977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endParaRPr lang="en-US" altLang="zh-CN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36     </a:t>
            </a:r>
            <a:r>
              <a:rPr lang="en-US" altLang="zh-CN" b="1" dirty="0" smtClean="0">
                <a:solidFill>
                  <a:srgbClr val="BB7977"/>
                </a:solidFill>
                <a:latin typeface="Courier New" panose="02070309020205020404" pitchFamily="49" charset="0"/>
              </a:rPr>
              <a:t>delete</a:t>
            </a:r>
            <a:r>
              <a:rPr lang="en-US" altLang="zh-CN" dirty="0" smtClean="0">
                <a:solidFill>
                  <a:srgbClr val="BB7977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endParaRPr lang="en-US" altLang="zh-CN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37     </a:t>
            </a:r>
            <a:r>
              <a:rPr lang="en-US" altLang="zh-CN" b="1" dirty="0" smtClean="0">
                <a:solidFill>
                  <a:srgbClr val="BB7977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dirty="0" smtClean="0">
                <a:solidFill>
                  <a:srgbClr val="BB7977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;</a:t>
            </a:r>
            <a:endParaRPr lang="en-US" altLang="zh-CN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38 </a:t>
            </a:r>
            <a:r>
              <a:rPr lang="en-US" altLang="zh-CN" b="1" dirty="0" smtClean="0">
                <a:solidFill>
                  <a:srgbClr val="FF0080"/>
                </a:solidFill>
                <a:latin typeface="Courier New" panose="02070309020205020404" pitchFamily="49" charset="0"/>
              </a:rPr>
              <a:t>}</a:t>
            </a:r>
            <a:endParaRPr lang="zh-CN" altLang="en-US" dirty="0" smtClean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303030"/>
                </a:solidFill>
                <a:latin typeface="Courier New" panose="02070309020205020404" pitchFamily="49" charset="0"/>
              </a:rPr>
              <a:t>39 </a:t>
            </a:r>
            <a:endParaRPr lang="en-US" altLang="zh-CN" dirty="0">
              <a:solidFill>
                <a:srgbClr val="30303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99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POSIX 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Low level</a:t>
            </a:r>
          </a:p>
          <a:p>
            <a:r>
              <a:rPr lang="en-US" altLang="zh-CN" sz="2800" dirty="0" smtClean="0"/>
              <a:t>C style API</a:t>
            </a:r>
          </a:p>
          <a:p>
            <a:r>
              <a:rPr lang="en-US" altLang="zh-CN" sz="2800" dirty="0" smtClean="0"/>
              <a:t>Only work on POSIX platforms (including Linux, OSX)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1872" y="4715691"/>
            <a:ext cx="825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How to encapsulate it?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274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C++11 thread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2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C++11 thread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Fork / Join threads</a:t>
            </a:r>
          </a:p>
        </p:txBody>
      </p:sp>
      <p:sp>
        <p:nvSpPr>
          <p:cNvPr id="5" name="矩形 4"/>
          <p:cNvSpPr/>
          <p:nvPr/>
        </p:nvSpPr>
        <p:spPr>
          <a:xfrm>
            <a:off x="1261872" y="2690170"/>
            <a:ext cx="89140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80C0"/>
                </a:solidFill>
                <a:latin typeface="Courier New" panose="02070309020205020404" pitchFamily="49" charset="0"/>
              </a:rPr>
              <a:t>class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thread</a:t>
            </a:r>
          </a:p>
          <a:p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{</a:t>
            </a:r>
            <a:endParaRPr lang="zh-CN" altLang="en-US" sz="2000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solidFill>
                  <a:srgbClr val="0080C0"/>
                </a:solidFill>
                <a:latin typeface="Courier New" panose="02070309020205020404" pitchFamily="49" charset="0"/>
              </a:rPr>
              <a:t>template 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dirty="0">
                <a:solidFill>
                  <a:srgbClr val="0080C0"/>
                </a:solidFill>
                <a:latin typeface="Courier New" panose="02070309020205020404" pitchFamily="49" charset="0"/>
              </a:rPr>
              <a:t>class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000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080C0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...</a:t>
            </a:r>
            <a:r>
              <a:rPr lang="en-US" altLang="zh-CN" sz="2000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solidFill>
                  <a:srgbClr val="0080C0"/>
                </a:solidFill>
                <a:latin typeface="Courier New" panose="02070309020205020404" pitchFamily="49" charset="0"/>
              </a:rPr>
              <a:t>explicit </a:t>
            </a:r>
            <a:r>
              <a:rPr lang="en-US" altLang="zh-CN" sz="2000" dirty="0">
                <a:solidFill>
                  <a:srgbClr val="004466"/>
                </a:solidFill>
                <a:latin typeface="Courier New" panose="02070309020205020404" pitchFamily="49" charset="0"/>
              </a:rPr>
              <a:t>thread 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zh-CN" sz="2000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000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&amp;&amp;...</a:t>
            </a:r>
            <a:r>
              <a:rPr lang="en-US" altLang="zh-CN" sz="2000" dirty="0">
                <a:solidFill>
                  <a:srgbClr val="FF008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);</a:t>
            </a:r>
            <a:endParaRPr lang="en-US" altLang="zh-CN" sz="2000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endParaRPr lang="zh-CN" altLang="en-US" sz="2000" dirty="0">
              <a:latin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8080C0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000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04466"/>
                </a:solidFill>
                <a:latin typeface="Courier New" panose="02070309020205020404" pitchFamily="49" charset="0"/>
              </a:rPr>
              <a:t>join</a:t>
            </a:r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();</a:t>
            </a:r>
            <a:endParaRPr lang="en-US" altLang="zh-CN" sz="2000" dirty="0">
              <a:solidFill>
                <a:srgbClr val="FF0080"/>
              </a:solidFill>
              <a:latin typeface="Courier New" panose="02070309020205020404" pitchFamily="49" charset="0"/>
            </a:endParaRPr>
          </a:p>
          <a:p>
            <a:endParaRPr lang="zh-CN" altLang="en-US" sz="2000" dirty="0">
              <a:latin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solidFill>
                  <a:srgbClr val="F27900"/>
                </a:solidFill>
                <a:latin typeface="Courier New" panose="02070309020205020404" pitchFamily="49" charset="0"/>
              </a:rPr>
              <a:t>// and more...</a:t>
            </a:r>
          </a:p>
          <a:p>
            <a:r>
              <a:rPr lang="en-US" altLang="zh-CN" sz="2000" b="1" dirty="0">
                <a:solidFill>
                  <a:srgbClr val="FF0080"/>
                </a:solidFill>
                <a:latin typeface="Courier New" panose="02070309020205020404" pitchFamily="49" charset="0"/>
              </a:rPr>
              <a:t>};</a:t>
            </a:r>
            <a:endParaRPr lang="zh-CN" altLang="en-US" sz="2000" dirty="0">
              <a:solidFill>
                <a:srgbClr val="FF008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1872" y="5780215"/>
            <a:ext cx="544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Still need </a:t>
            </a:r>
            <a:r>
              <a:rPr lang="en-US" altLang="zh-CN" sz="2000" u="sng" dirty="0" smtClean="0"/>
              <a:t>–</a:t>
            </a:r>
            <a:r>
              <a:rPr lang="en-US" altLang="zh-CN" sz="2000" u="sng" dirty="0" err="1" smtClean="0"/>
              <a:t>pthread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on POSIX platform.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775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135</TotalTime>
  <Words>1066</Words>
  <Application>Microsoft Office PowerPoint</Application>
  <PresentationFormat>宽屏</PresentationFormat>
  <Paragraphs>221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Arial</vt:lpstr>
      <vt:lpstr>Century Schoolbook</vt:lpstr>
      <vt:lpstr>Courier New</vt:lpstr>
      <vt:lpstr>Wingdings 2</vt:lpstr>
      <vt:lpstr>View</vt:lpstr>
      <vt:lpstr>Simple Multithreading Using C++</vt:lpstr>
      <vt:lpstr>1. POSIX thread</vt:lpstr>
      <vt:lpstr>1. POSIX thread</vt:lpstr>
      <vt:lpstr>1. POSIX thread</vt:lpstr>
      <vt:lpstr>1. POSIX thread</vt:lpstr>
      <vt:lpstr>PowerPoint 演示文稿</vt:lpstr>
      <vt:lpstr>1. POSIX thread</vt:lpstr>
      <vt:lpstr>2. C++11 thread</vt:lpstr>
      <vt:lpstr>2. C++11 thread</vt:lpstr>
      <vt:lpstr>2. C++11 thread</vt:lpstr>
      <vt:lpstr>2. C++11 thread</vt:lpstr>
      <vt:lpstr>2. C++11 thread</vt:lpstr>
      <vt:lpstr>2. C++11 thread</vt:lpstr>
      <vt:lpstr>3. OpenMP multithreading</vt:lpstr>
      <vt:lpstr>3. OpenMP multithreading</vt:lpstr>
      <vt:lpstr>3. OpenMP multithreading</vt:lpstr>
      <vt:lpstr>3. OpenMP multithreading</vt:lpstr>
      <vt:lpstr>3. OpenMP multithreading</vt:lpstr>
      <vt:lpstr>3. OpenMP multithreading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Shizhi Tang</dc:creator>
  <cp:lastModifiedBy>Shizhi Tang</cp:lastModifiedBy>
  <cp:revision>33</cp:revision>
  <dcterms:created xsi:type="dcterms:W3CDTF">2016-03-18T02:08:02Z</dcterms:created>
  <dcterms:modified xsi:type="dcterms:W3CDTF">2016-03-18T04:26:26Z</dcterms:modified>
</cp:coreProperties>
</file>