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73" r:id="rId3"/>
    <p:sldId id="272" r:id="rId4"/>
    <p:sldId id="257" r:id="rId5"/>
    <p:sldId id="258" r:id="rId6"/>
    <p:sldId id="274" r:id="rId7"/>
    <p:sldId id="260" r:id="rId8"/>
    <p:sldId id="261" r:id="rId9"/>
    <p:sldId id="262" r:id="rId10"/>
    <p:sldId id="271" r:id="rId11"/>
    <p:sldId id="27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2517"/>
    <p:restoredTop sz="82374" autoAdjust="0"/>
  </p:normalViewPr>
  <p:slideViewPr>
    <p:cSldViewPr snapToGrid="0" snapToObjects="1">
      <p:cViewPr varScale="1">
        <p:scale>
          <a:sx n="94" d="100"/>
          <a:sy n="94" d="100"/>
        </p:scale>
        <p:origin x="4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22DC5-7B38-6C44-92AF-5B7F1EDB73C9}"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52535-4776-294F-85D9-01D59ED4ED4B}" type="slidenum">
              <a:rPr lang="en-US" smtClean="0"/>
              <a:t>‹#›</a:t>
            </a:fld>
            <a:endParaRPr lang="en-US"/>
          </a:p>
        </p:txBody>
      </p:sp>
    </p:spTree>
    <p:extLst>
      <p:ext uri="{BB962C8B-B14F-4D97-AF65-F5344CB8AC3E}">
        <p14:creationId xmlns:p14="http://schemas.microsoft.com/office/powerpoint/2010/main" val="1891953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2535-4776-294F-85D9-01D59ED4ED4B}" type="slidenum">
              <a:rPr lang="en-US" smtClean="0"/>
              <a:t>1</a:t>
            </a:fld>
            <a:endParaRPr lang="en-US"/>
          </a:p>
        </p:txBody>
      </p:sp>
    </p:spTree>
    <p:extLst>
      <p:ext uri="{BB962C8B-B14F-4D97-AF65-F5344CB8AC3E}">
        <p14:creationId xmlns:p14="http://schemas.microsoft.com/office/powerpoint/2010/main" val="133716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2535-4776-294F-85D9-01D59ED4ED4B}" type="slidenum">
              <a:rPr lang="en-US" smtClean="0"/>
              <a:t>4</a:t>
            </a:fld>
            <a:endParaRPr lang="en-US"/>
          </a:p>
        </p:txBody>
      </p:sp>
    </p:spTree>
    <p:extLst>
      <p:ext uri="{BB962C8B-B14F-4D97-AF65-F5344CB8AC3E}">
        <p14:creationId xmlns:p14="http://schemas.microsoft.com/office/powerpoint/2010/main" val="273187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2535-4776-294F-85D9-01D59ED4ED4B}" type="slidenum">
              <a:rPr lang="en-US" smtClean="0"/>
              <a:t>7</a:t>
            </a:fld>
            <a:endParaRPr lang="en-US"/>
          </a:p>
        </p:txBody>
      </p:sp>
    </p:spTree>
    <p:extLst>
      <p:ext uri="{BB962C8B-B14F-4D97-AF65-F5344CB8AC3E}">
        <p14:creationId xmlns:p14="http://schemas.microsoft.com/office/powerpoint/2010/main" val="1049606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4/16/2021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zrN4GN6Uqy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AB50-30AC-7041-8785-7AC130B0EFFE}"/>
              </a:ext>
            </a:extLst>
          </p:cNvPr>
          <p:cNvSpPr>
            <a:spLocks noGrp="1"/>
          </p:cNvSpPr>
          <p:nvPr>
            <p:ph type="ctrTitle"/>
          </p:nvPr>
        </p:nvSpPr>
        <p:spPr/>
        <p:txBody>
          <a:bodyPr>
            <a:normAutofit fontScale="90000"/>
          </a:bodyPr>
          <a:lstStyle/>
          <a:p>
            <a:r>
              <a:rPr lang="en-US" dirty="0"/>
              <a:t>Case Study 2: Attrition and Salary</a:t>
            </a:r>
          </a:p>
        </p:txBody>
      </p:sp>
      <p:sp>
        <p:nvSpPr>
          <p:cNvPr id="3" name="Subtitle 2">
            <a:extLst>
              <a:ext uri="{FF2B5EF4-FFF2-40B4-BE49-F238E27FC236}">
                <a16:creationId xmlns:a16="http://schemas.microsoft.com/office/drawing/2014/main" id="{B4B2FD71-726C-A747-AC7E-D3580A633C3C}"/>
              </a:ext>
            </a:extLst>
          </p:cNvPr>
          <p:cNvSpPr>
            <a:spLocks noGrp="1"/>
          </p:cNvSpPr>
          <p:nvPr>
            <p:ph type="subTitle" idx="1"/>
          </p:nvPr>
        </p:nvSpPr>
        <p:spPr>
          <a:xfrm>
            <a:off x="2417780" y="3531203"/>
            <a:ext cx="8637072" cy="2276929"/>
          </a:xfrm>
        </p:spPr>
        <p:txBody>
          <a:bodyPr>
            <a:normAutofit lnSpcReduction="10000"/>
          </a:bodyPr>
          <a:lstStyle/>
          <a:p>
            <a:r>
              <a:rPr lang="en-US" dirty="0"/>
              <a:t>By: Rob Burigo </a:t>
            </a:r>
          </a:p>
          <a:p>
            <a:r>
              <a:rPr lang="en-US" dirty="0"/>
              <a:t>Ds 6306 – Spring 2021</a:t>
            </a:r>
          </a:p>
          <a:p>
            <a:r>
              <a:rPr lang="en-US" dirty="0"/>
              <a:t>04/16/21</a:t>
            </a:r>
          </a:p>
          <a:p>
            <a:r>
              <a:rPr lang="en-US" dirty="0" err="1"/>
              <a:t>youtube</a:t>
            </a:r>
            <a:r>
              <a:rPr lang="en-US" dirty="0"/>
              <a:t> Presentation:</a:t>
            </a:r>
          </a:p>
          <a:p>
            <a:r>
              <a:rPr lang="en-US" dirty="0">
                <a:hlinkClick r:id="rId3"/>
              </a:rPr>
              <a:t>https://www.youtube.com/watch?v=zrN4GN6Uqyw</a:t>
            </a:r>
            <a:endParaRPr lang="en-US" dirty="0"/>
          </a:p>
          <a:p>
            <a:endParaRPr lang="en-US" dirty="0"/>
          </a:p>
        </p:txBody>
      </p:sp>
    </p:spTree>
    <p:extLst>
      <p:ext uri="{BB962C8B-B14F-4D97-AF65-F5344CB8AC3E}">
        <p14:creationId xmlns:p14="http://schemas.microsoft.com/office/powerpoint/2010/main" val="227743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D371-D069-1641-B650-F3B10AA2BEDE}"/>
              </a:ext>
            </a:extLst>
          </p:cNvPr>
          <p:cNvSpPr>
            <a:spLocks noGrp="1"/>
          </p:cNvSpPr>
          <p:nvPr>
            <p:ph type="title"/>
          </p:nvPr>
        </p:nvSpPr>
        <p:spPr/>
        <p:txBody>
          <a:bodyPr/>
          <a:lstStyle/>
          <a:p>
            <a:r>
              <a:rPr lang="en-US" dirty="0"/>
              <a:t>Understanding Attrition: Using the </a:t>
            </a:r>
            <a:r>
              <a:rPr lang="en-US" dirty="0" err="1"/>
              <a:t>Knn</a:t>
            </a:r>
            <a:r>
              <a:rPr lang="en-US" dirty="0"/>
              <a:t> Classifier</a:t>
            </a:r>
          </a:p>
        </p:txBody>
      </p:sp>
      <p:sp>
        <p:nvSpPr>
          <p:cNvPr id="3" name="Content Placeholder 2">
            <a:extLst>
              <a:ext uri="{FF2B5EF4-FFF2-40B4-BE49-F238E27FC236}">
                <a16:creationId xmlns:a16="http://schemas.microsoft.com/office/drawing/2014/main" id="{6DF766D1-7EC8-6244-BB5A-06BC1019AEA2}"/>
              </a:ext>
            </a:extLst>
          </p:cNvPr>
          <p:cNvSpPr>
            <a:spLocks noGrp="1"/>
          </p:cNvSpPr>
          <p:nvPr>
            <p:ph idx="1"/>
          </p:nvPr>
        </p:nvSpPr>
        <p:spPr>
          <a:xfrm>
            <a:off x="68225" y="2015732"/>
            <a:ext cx="6729182" cy="3933376"/>
          </a:xfrm>
        </p:spPr>
        <p:txBody>
          <a:bodyPr>
            <a:normAutofit fontScale="92500" lnSpcReduction="10000"/>
          </a:bodyPr>
          <a:lstStyle/>
          <a:p>
            <a:pPr marL="0" indent="0" algn="ctr">
              <a:buNone/>
            </a:pPr>
            <a:r>
              <a:rPr lang="en-US" sz="1200" b="1" u="sng" dirty="0"/>
              <a:t>Problem statement: </a:t>
            </a:r>
          </a:p>
          <a:p>
            <a:pPr marL="0" indent="0">
              <a:buNone/>
            </a:pPr>
            <a:r>
              <a:rPr lang="en-US" sz="1200" dirty="0"/>
              <a:t>We want to investigate how a KNN classifier can be used to predict Attrition.</a:t>
            </a:r>
          </a:p>
          <a:p>
            <a:pPr marL="0" indent="0" algn="ctr">
              <a:buNone/>
            </a:pPr>
            <a:r>
              <a:rPr lang="en-US" sz="1200" b="1" u="sng" dirty="0"/>
              <a:t>Step 1:  Tidying the Data</a:t>
            </a:r>
          </a:p>
          <a:p>
            <a:pPr marL="457200" indent="-457200">
              <a:buFont typeface="+mj-lt"/>
              <a:buAutoNum type="arabicPeriod"/>
            </a:pPr>
            <a:r>
              <a:rPr lang="en-US" sz="1200" dirty="0"/>
              <a:t>Due to an unbalances data set, decided to use an “over-sampling” method to increase the number of attritions in the data set.  .</a:t>
            </a:r>
          </a:p>
          <a:p>
            <a:pPr marL="457200" indent="-457200">
              <a:buFont typeface="+mj-lt"/>
              <a:buAutoNum type="arabicPeriod"/>
            </a:pPr>
            <a:r>
              <a:rPr lang="en-US" sz="1200" dirty="0"/>
              <a:t>Standardize the data to reduce the variance due to scale of certain variables</a:t>
            </a:r>
          </a:p>
          <a:p>
            <a:pPr marL="0" indent="0" algn="ctr">
              <a:buNone/>
            </a:pPr>
            <a:r>
              <a:rPr lang="en-US" sz="1200" b="1" u="sng" dirty="0"/>
              <a:t>Using the KNN Classifier (with 80%-20% Training-Test Split)</a:t>
            </a:r>
          </a:p>
          <a:p>
            <a:pPr marL="457200" indent="-457200">
              <a:buFont typeface="+mj-lt"/>
              <a:buAutoNum type="arabicPeriod"/>
            </a:pPr>
            <a:r>
              <a:rPr lang="en-US" sz="1200" dirty="0"/>
              <a:t> After running a loop with different train/test splits, we found that our best k is 15. </a:t>
            </a:r>
          </a:p>
          <a:p>
            <a:pPr marL="457200" indent="-457200">
              <a:buFont typeface="+mj-lt"/>
              <a:buAutoNum type="arabicPeriod"/>
            </a:pPr>
            <a:r>
              <a:rPr lang="en-US" sz="1200" dirty="0"/>
              <a:t>We were able to predict Attrition with an </a:t>
            </a:r>
            <a:r>
              <a:rPr lang="en-US" sz="1200" b="1" dirty="0"/>
              <a:t>accuracy of approximately 69% </a:t>
            </a:r>
          </a:p>
          <a:p>
            <a:pPr marL="0" indent="0" algn="ctr">
              <a:buNone/>
            </a:pPr>
            <a:r>
              <a:rPr lang="en-US" sz="1200" b="1" u="sng" dirty="0"/>
              <a:t>Takeaways</a:t>
            </a:r>
          </a:p>
          <a:p>
            <a:pPr marL="457200" indent="-457200">
              <a:buFont typeface="+mj-lt"/>
              <a:buAutoNum type="arabicPeriod"/>
            </a:pPr>
            <a:r>
              <a:rPr lang="en-US" sz="1200" dirty="0"/>
              <a:t>The matrix on the right is a confusion matrix outlining how many were predicted Yes/No and assessing the model</a:t>
            </a:r>
          </a:p>
          <a:p>
            <a:pPr marL="457200" indent="-457200">
              <a:buFont typeface="+mj-lt"/>
              <a:buAutoNum type="arabicPeriod"/>
            </a:pPr>
            <a:r>
              <a:rPr lang="en-US" sz="1200" dirty="0"/>
              <a:t>Sensitivity (false negatives) and Specificity (false positives) are both greater than .6 </a:t>
            </a:r>
            <a:endParaRPr lang="en-US" sz="1200" b="1" dirty="0"/>
          </a:p>
          <a:p>
            <a:pPr marL="0" indent="0" algn="ctr">
              <a:buNone/>
            </a:pPr>
            <a:endParaRPr lang="en-US" sz="1200" dirty="0"/>
          </a:p>
          <a:p>
            <a:endParaRPr lang="en-US" sz="1200" dirty="0"/>
          </a:p>
        </p:txBody>
      </p:sp>
      <p:pic>
        <p:nvPicPr>
          <p:cNvPr id="5" name="Picture 4">
            <a:extLst>
              <a:ext uri="{FF2B5EF4-FFF2-40B4-BE49-F238E27FC236}">
                <a16:creationId xmlns:a16="http://schemas.microsoft.com/office/drawing/2014/main" id="{850C602B-9513-4BE2-93DD-AA472861B96C}"/>
              </a:ext>
            </a:extLst>
          </p:cNvPr>
          <p:cNvPicPr>
            <a:picLocks noChangeAspect="1"/>
          </p:cNvPicPr>
          <p:nvPr/>
        </p:nvPicPr>
        <p:blipFill>
          <a:blip r:embed="rId2"/>
          <a:stretch>
            <a:fillRect/>
          </a:stretch>
        </p:blipFill>
        <p:spPr>
          <a:xfrm>
            <a:off x="7987804" y="2291540"/>
            <a:ext cx="3067050" cy="3114675"/>
          </a:xfrm>
          <a:prstGeom prst="rect">
            <a:avLst/>
          </a:prstGeom>
        </p:spPr>
      </p:pic>
    </p:spTree>
    <p:extLst>
      <p:ext uri="{BB962C8B-B14F-4D97-AF65-F5344CB8AC3E}">
        <p14:creationId xmlns:p14="http://schemas.microsoft.com/office/powerpoint/2010/main" val="39636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D371-D069-1641-B650-F3B10AA2BEDE}"/>
              </a:ext>
            </a:extLst>
          </p:cNvPr>
          <p:cNvSpPr>
            <a:spLocks noGrp="1"/>
          </p:cNvSpPr>
          <p:nvPr>
            <p:ph type="title"/>
          </p:nvPr>
        </p:nvSpPr>
        <p:spPr/>
        <p:txBody>
          <a:bodyPr/>
          <a:lstStyle/>
          <a:p>
            <a:r>
              <a:rPr lang="en-US" dirty="0"/>
              <a:t>Understanding Salary: Using Multiple Linear Regression</a:t>
            </a:r>
          </a:p>
        </p:txBody>
      </p:sp>
      <p:sp>
        <p:nvSpPr>
          <p:cNvPr id="3" name="Content Placeholder 2">
            <a:extLst>
              <a:ext uri="{FF2B5EF4-FFF2-40B4-BE49-F238E27FC236}">
                <a16:creationId xmlns:a16="http://schemas.microsoft.com/office/drawing/2014/main" id="{6DF766D1-7EC8-6244-BB5A-06BC1019AEA2}"/>
              </a:ext>
            </a:extLst>
          </p:cNvPr>
          <p:cNvSpPr>
            <a:spLocks noGrp="1"/>
          </p:cNvSpPr>
          <p:nvPr>
            <p:ph idx="1"/>
          </p:nvPr>
        </p:nvSpPr>
        <p:spPr>
          <a:xfrm>
            <a:off x="68225" y="2015732"/>
            <a:ext cx="6729182" cy="3933376"/>
          </a:xfrm>
        </p:spPr>
        <p:txBody>
          <a:bodyPr>
            <a:normAutofit/>
          </a:bodyPr>
          <a:lstStyle/>
          <a:p>
            <a:pPr marL="0" indent="0" algn="ctr">
              <a:buNone/>
            </a:pPr>
            <a:r>
              <a:rPr lang="en-US" sz="1200" b="1" u="sng" dirty="0"/>
              <a:t>Problem statement: </a:t>
            </a:r>
          </a:p>
          <a:p>
            <a:pPr marL="0" indent="0">
              <a:buNone/>
            </a:pPr>
            <a:r>
              <a:rPr lang="en-US" sz="1200" dirty="0"/>
              <a:t>We want to investigate how a regression can be used to predict monthly salary.</a:t>
            </a:r>
          </a:p>
          <a:p>
            <a:pPr marL="0" indent="0" algn="ctr">
              <a:buNone/>
            </a:pPr>
            <a:r>
              <a:rPr lang="en-US" sz="1200" b="1" u="sng" dirty="0"/>
              <a:t>Step 1:  Tidying the Data</a:t>
            </a:r>
          </a:p>
          <a:p>
            <a:pPr marL="457200" indent="-457200">
              <a:buFont typeface="+mj-lt"/>
              <a:buAutoNum type="arabicPeriod"/>
            </a:pPr>
            <a:r>
              <a:rPr lang="en-US" sz="1200" dirty="0"/>
              <a:t>Bucket the Monthly Income into a factor variable and run a logistic regression to determine possible features to use in regression. </a:t>
            </a:r>
          </a:p>
          <a:p>
            <a:pPr marL="457200" indent="-457200">
              <a:buFont typeface="+mj-lt"/>
              <a:buAutoNum type="arabicPeriod"/>
            </a:pPr>
            <a:r>
              <a:rPr lang="en-US" sz="1200" dirty="0"/>
              <a:t>Trim data set to only those features that were used by the logistic regression model</a:t>
            </a:r>
          </a:p>
          <a:p>
            <a:pPr marL="0" indent="0" algn="ctr">
              <a:buNone/>
            </a:pPr>
            <a:r>
              <a:rPr lang="en-US" sz="1200" b="1" u="sng" dirty="0"/>
              <a:t>Using the Linear Regression (with 75%-25% Training-Test Split)</a:t>
            </a:r>
          </a:p>
          <a:p>
            <a:pPr marL="457200" indent="-457200">
              <a:buFont typeface="+mj-lt"/>
              <a:buAutoNum type="arabicPeriod"/>
            </a:pPr>
            <a:r>
              <a:rPr lang="en-US" sz="1200" dirty="0"/>
              <a:t> After splitting the data and running the model, then calculate the RMSE to assess the model.</a:t>
            </a:r>
          </a:p>
          <a:p>
            <a:pPr marL="457200" indent="-457200">
              <a:buFont typeface="+mj-lt"/>
              <a:buAutoNum type="arabicPeriod"/>
            </a:pPr>
            <a:r>
              <a:rPr lang="en-US" sz="1200" b="1" dirty="0"/>
              <a:t>Target RMSE was &lt;$3,000 and this model achieved $1,370 RMSE</a:t>
            </a:r>
          </a:p>
          <a:p>
            <a:pPr marL="0" indent="0" algn="ctr">
              <a:buNone/>
            </a:pPr>
            <a:r>
              <a:rPr lang="en-US" sz="1200" b="1" u="sng" dirty="0"/>
              <a:t>Takeaways</a:t>
            </a:r>
          </a:p>
          <a:p>
            <a:pPr marL="457200" indent="-457200">
              <a:buFont typeface="+mj-lt"/>
              <a:buAutoNum type="arabicPeriod"/>
            </a:pPr>
            <a:r>
              <a:rPr lang="en-US" sz="1200" dirty="0"/>
              <a:t>The model summary on the right shows which variables are being used and what the coefficients are.</a:t>
            </a:r>
          </a:p>
          <a:p>
            <a:pPr marL="0" indent="0" algn="ctr">
              <a:buNone/>
            </a:pPr>
            <a:endParaRPr lang="en-US" sz="1200" dirty="0"/>
          </a:p>
          <a:p>
            <a:endParaRPr lang="en-US" sz="1200" dirty="0"/>
          </a:p>
        </p:txBody>
      </p:sp>
      <p:pic>
        <p:nvPicPr>
          <p:cNvPr id="6" name="Picture 5">
            <a:extLst>
              <a:ext uri="{FF2B5EF4-FFF2-40B4-BE49-F238E27FC236}">
                <a16:creationId xmlns:a16="http://schemas.microsoft.com/office/drawing/2014/main" id="{CABEF2E4-C40D-4436-8243-4AB594C9635B}"/>
              </a:ext>
            </a:extLst>
          </p:cNvPr>
          <p:cNvPicPr>
            <a:picLocks noChangeAspect="1"/>
          </p:cNvPicPr>
          <p:nvPr/>
        </p:nvPicPr>
        <p:blipFill>
          <a:blip r:embed="rId2"/>
          <a:stretch>
            <a:fillRect/>
          </a:stretch>
        </p:blipFill>
        <p:spPr>
          <a:xfrm>
            <a:off x="7212682" y="1992217"/>
            <a:ext cx="4217320" cy="3160807"/>
          </a:xfrm>
          <a:prstGeom prst="rect">
            <a:avLst/>
          </a:prstGeom>
        </p:spPr>
      </p:pic>
    </p:spTree>
    <p:extLst>
      <p:ext uri="{BB962C8B-B14F-4D97-AF65-F5344CB8AC3E}">
        <p14:creationId xmlns:p14="http://schemas.microsoft.com/office/powerpoint/2010/main" val="2607953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B09C6-48FA-0244-8EAD-ECA7A2BCEA7D}"/>
              </a:ext>
            </a:extLst>
          </p:cNvPr>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84506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F5-0F7A-4667-8D01-1AAA94890575}"/>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7DF10CF4-C1EB-49C0-A4C7-FEFF5BFAC658}"/>
              </a:ext>
            </a:extLst>
          </p:cNvPr>
          <p:cNvSpPr>
            <a:spLocks noGrp="1"/>
          </p:cNvSpPr>
          <p:nvPr>
            <p:ph idx="1"/>
          </p:nvPr>
        </p:nvSpPr>
        <p:spPr/>
        <p:txBody>
          <a:bodyPr>
            <a:normAutofit fontScale="85000" lnSpcReduction="20000"/>
          </a:bodyPr>
          <a:lstStyle/>
          <a:p>
            <a:r>
              <a:rPr lang="en-US" dirty="0"/>
              <a:t>Main Goal:</a:t>
            </a:r>
          </a:p>
          <a:p>
            <a:pPr lvl="1"/>
            <a:r>
              <a:rPr lang="en-US" dirty="0"/>
              <a:t>Explore which characteristics have the biggest impact on employee retention and salary</a:t>
            </a:r>
          </a:p>
          <a:p>
            <a:r>
              <a:rPr lang="en-US" dirty="0"/>
              <a:t>Data Set:</a:t>
            </a:r>
          </a:p>
          <a:p>
            <a:pPr lvl="1"/>
            <a:r>
              <a:rPr lang="en-US" dirty="0"/>
              <a:t>The set contains 870 employees in the company with 36 variables like Age, Distance From the Office,  Years at the Company, etc.  </a:t>
            </a:r>
          </a:p>
          <a:p>
            <a:r>
              <a:rPr lang="en-US" dirty="0"/>
              <a:t>Outline:</a:t>
            </a:r>
          </a:p>
          <a:p>
            <a:pPr lvl="1"/>
            <a:r>
              <a:rPr lang="en-US" dirty="0"/>
              <a:t>Explore the data set to see if there are any job role specific findings as well as the top characteristics that impact attrition </a:t>
            </a:r>
          </a:p>
          <a:p>
            <a:pPr lvl="1"/>
            <a:r>
              <a:rPr lang="en-US" dirty="0"/>
              <a:t>Develop 2 models:</a:t>
            </a:r>
          </a:p>
          <a:p>
            <a:pPr lvl="2"/>
            <a:r>
              <a:rPr lang="en-US" dirty="0"/>
              <a:t>1 classification model to predict employee attrition </a:t>
            </a:r>
          </a:p>
          <a:p>
            <a:pPr lvl="2"/>
            <a:r>
              <a:rPr lang="en-US" dirty="0"/>
              <a:t>1 regression model to predict monthly salary</a:t>
            </a:r>
          </a:p>
          <a:p>
            <a:pPr lvl="1"/>
            <a:endParaRPr lang="en-US" dirty="0"/>
          </a:p>
        </p:txBody>
      </p:sp>
    </p:spTree>
    <p:extLst>
      <p:ext uri="{BB962C8B-B14F-4D97-AF65-F5344CB8AC3E}">
        <p14:creationId xmlns:p14="http://schemas.microsoft.com/office/powerpoint/2010/main" val="118601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AB48-D66C-42C9-ADA8-B14B6E347C4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861BFAAF-4675-4B03-AA2A-A36EAC4DF4EA}"/>
              </a:ext>
            </a:extLst>
          </p:cNvPr>
          <p:cNvSpPr>
            <a:spLocks noGrp="1"/>
          </p:cNvSpPr>
          <p:nvPr>
            <p:ph idx="1"/>
          </p:nvPr>
        </p:nvSpPr>
        <p:spPr/>
        <p:txBody>
          <a:bodyPr>
            <a:normAutofit/>
          </a:bodyPr>
          <a:lstStyle/>
          <a:p>
            <a:pPr marL="0" indent="0">
              <a:buNone/>
            </a:pPr>
            <a:r>
              <a:rPr lang="en-US" sz="1100" dirty="0"/>
              <a:t>Top 3 most important factors when predicting attrition are </a:t>
            </a:r>
          </a:p>
          <a:p>
            <a:pPr lvl="1"/>
            <a:r>
              <a:rPr lang="en-US" sz="1100" dirty="0"/>
              <a:t>Number of Companies that the employee has worked at in their career</a:t>
            </a:r>
          </a:p>
          <a:p>
            <a:pPr lvl="1"/>
            <a:r>
              <a:rPr lang="en-US" sz="1100" dirty="0"/>
              <a:t>The number of years they have spent in their current role</a:t>
            </a:r>
          </a:p>
          <a:p>
            <a:pPr lvl="1"/>
            <a:r>
              <a:rPr lang="en-US" sz="1100" dirty="0"/>
              <a:t>How satisfied they are with their jobs</a:t>
            </a:r>
          </a:p>
          <a:p>
            <a:pPr lvl="1"/>
            <a:r>
              <a:rPr lang="en-US" sz="1100" dirty="0"/>
              <a:t>Age is close fourth </a:t>
            </a:r>
          </a:p>
          <a:p>
            <a:pPr lvl="1"/>
            <a:r>
              <a:rPr lang="en-US" sz="1100" dirty="0"/>
              <a:t>We can take this data and use it in our hiring practices by keeping an eye on how long someone's resume is while also using it in employee retention by monitoring HR surveys for Job Satisfaction.</a:t>
            </a:r>
          </a:p>
          <a:p>
            <a:r>
              <a:rPr lang="en-US" sz="1100" dirty="0"/>
              <a:t>Regarding job role specific findings, it was discovered that Manager is the role with the highest median salary while Manager and Research Director are positions where Employees stay the longest. </a:t>
            </a:r>
          </a:p>
          <a:p>
            <a:r>
              <a:rPr lang="en-US" sz="1100" dirty="0"/>
              <a:t>Using EDA and KNN classification model, we are able to predict with decent accuracy whether an employee will leave the company or not.  We were also able to use multiple linear regression to predict the salary of an employee.</a:t>
            </a:r>
          </a:p>
          <a:p>
            <a:pPr lvl="1"/>
            <a:r>
              <a:rPr lang="en-US" sz="1100" dirty="0"/>
              <a:t>This can help us save money in on-boarding (decreasing attrition) as well as become more competitive in our salary offers.</a:t>
            </a:r>
          </a:p>
        </p:txBody>
      </p:sp>
    </p:spTree>
    <p:extLst>
      <p:ext uri="{BB962C8B-B14F-4D97-AF65-F5344CB8AC3E}">
        <p14:creationId xmlns:p14="http://schemas.microsoft.com/office/powerpoint/2010/main" val="248509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79AB-B451-184B-A57E-3373EF506C0B}"/>
              </a:ext>
            </a:extLst>
          </p:cNvPr>
          <p:cNvSpPr>
            <a:spLocks noGrp="1"/>
          </p:cNvSpPr>
          <p:nvPr>
            <p:ph type="title"/>
          </p:nvPr>
        </p:nvSpPr>
        <p:spPr>
          <a:xfrm>
            <a:off x="1407176" y="783043"/>
            <a:ext cx="9605635" cy="756999"/>
          </a:xfrm>
        </p:spPr>
        <p:txBody>
          <a:bodyPr/>
          <a:lstStyle/>
          <a:p>
            <a:r>
              <a:rPr lang="en-US" dirty="0"/>
              <a:t>Summary Statistics</a:t>
            </a:r>
          </a:p>
        </p:txBody>
      </p:sp>
      <p:sp>
        <p:nvSpPr>
          <p:cNvPr id="17" name="Content Placeholder 16">
            <a:extLst>
              <a:ext uri="{FF2B5EF4-FFF2-40B4-BE49-F238E27FC236}">
                <a16:creationId xmlns:a16="http://schemas.microsoft.com/office/drawing/2014/main" id="{1B6CF099-9AD2-8348-8628-8AE417C791FC}"/>
              </a:ext>
            </a:extLst>
          </p:cNvPr>
          <p:cNvSpPr>
            <a:spLocks noGrp="1"/>
          </p:cNvSpPr>
          <p:nvPr>
            <p:ph sz="half" idx="2"/>
          </p:nvPr>
        </p:nvSpPr>
        <p:spPr>
          <a:xfrm>
            <a:off x="653238" y="2103009"/>
            <a:ext cx="4645152" cy="3441520"/>
          </a:xfrm>
        </p:spPr>
        <p:txBody>
          <a:bodyPr>
            <a:normAutofit/>
          </a:bodyPr>
          <a:lstStyle/>
          <a:p>
            <a:r>
              <a:rPr lang="en-US" dirty="0"/>
              <a:t>None of our columns contained any missing values</a:t>
            </a:r>
          </a:p>
          <a:p>
            <a:r>
              <a:rPr lang="en-US" dirty="0"/>
              <a:t>Noticed some potential scaling </a:t>
            </a:r>
            <a:r>
              <a:rPr lang="en-US" dirty="0" err="1"/>
              <a:t>issus</a:t>
            </a:r>
            <a:r>
              <a:rPr lang="en-US" dirty="0"/>
              <a:t> as variable like Monthly Income and Daily Rate of much larger scales than the rest.</a:t>
            </a:r>
          </a:p>
          <a:p>
            <a:r>
              <a:rPr lang="en-US" dirty="0"/>
              <a:t>9 categorical </a:t>
            </a:r>
            <a:r>
              <a:rPr lang="en-US" dirty="0" err="1"/>
              <a:t>variabels</a:t>
            </a:r>
            <a:r>
              <a:rPr lang="en-US" dirty="0"/>
              <a:t> with another 16 acting as categorical (i.e. Job Satisfaction on a 1-4 scale. </a:t>
            </a:r>
          </a:p>
        </p:txBody>
      </p:sp>
      <p:pic>
        <p:nvPicPr>
          <p:cNvPr id="7" name="Picture 6">
            <a:extLst>
              <a:ext uri="{FF2B5EF4-FFF2-40B4-BE49-F238E27FC236}">
                <a16:creationId xmlns:a16="http://schemas.microsoft.com/office/drawing/2014/main" id="{F41774BB-215A-43E8-B5DD-5428B13F39EB}"/>
              </a:ext>
            </a:extLst>
          </p:cNvPr>
          <p:cNvPicPr>
            <a:picLocks noChangeAspect="1"/>
          </p:cNvPicPr>
          <p:nvPr/>
        </p:nvPicPr>
        <p:blipFill>
          <a:blip r:embed="rId3"/>
          <a:stretch>
            <a:fillRect/>
          </a:stretch>
        </p:blipFill>
        <p:spPr>
          <a:xfrm>
            <a:off x="6209993" y="1884784"/>
            <a:ext cx="5066303" cy="4058816"/>
          </a:xfrm>
          <a:prstGeom prst="rect">
            <a:avLst/>
          </a:prstGeom>
        </p:spPr>
      </p:pic>
    </p:spTree>
    <p:extLst>
      <p:ext uri="{BB962C8B-B14F-4D97-AF65-F5344CB8AC3E}">
        <p14:creationId xmlns:p14="http://schemas.microsoft.com/office/powerpoint/2010/main" val="239967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FB09-2F56-854F-A627-9769EC090DA4}"/>
              </a:ext>
            </a:extLst>
          </p:cNvPr>
          <p:cNvSpPr>
            <a:spLocks noGrp="1"/>
          </p:cNvSpPr>
          <p:nvPr>
            <p:ph type="title"/>
          </p:nvPr>
        </p:nvSpPr>
        <p:spPr/>
        <p:txBody>
          <a:bodyPr/>
          <a:lstStyle/>
          <a:p>
            <a:r>
              <a:rPr lang="en-US" dirty="0"/>
              <a:t>Plotting Variables vs Attrition</a:t>
            </a:r>
          </a:p>
        </p:txBody>
      </p:sp>
      <p:sp>
        <p:nvSpPr>
          <p:cNvPr id="3" name="Content Placeholder 2">
            <a:extLst>
              <a:ext uri="{FF2B5EF4-FFF2-40B4-BE49-F238E27FC236}">
                <a16:creationId xmlns:a16="http://schemas.microsoft.com/office/drawing/2014/main" id="{0464A38A-DE53-B144-BF9E-D096ED334851}"/>
              </a:ext>
            </a:extLst>
          </p:cNvPr>
          <p:cNvSpPr>
            <a:spLocks noGrp="1"/>
          </p:cNvSpPr>
          <p:nvPr>
            <p:ph sz="half" idx="1"/>
          </p:nvPr>
        </p:nvSpPr>
        <p:spPr>
          <a:xfrm>
            <a:off x="859122" y="2130936"/>
            <a:ext cx="4645152" cy="3448595"/>
          </a:xfrm>
        </p:spPr>
        <p:txBody>
          <a:bodyPr>
            <a:normAutofit lnSpcReduction="10000"/>
          </a:bodyPr>
          <a:lstStyle/>
          <a:p>
            <a:r>
              <a:rPr lang="en-US" sz="1400" dirty="0"/>
              <a:t>To get some context behind which variables might be useful for this analysis I plotted both continuous and categorical variables by % of total that left the company.  </a:t>
            </a:r>
          </a:p>
          <a:p>
            <a:r>
              <a:rPr lang="en-US" sz="1400" dirty="0"/>
              <a:t>On the right, this is an example of the continuous variable comparison.  The age’s of employees were put into bins and in each bin looked at the % retained.  </a:t>
            </a:r>
          </a:p>
          <a:p>
            <a:r>
              <a:rPr lang="en-US" sz="1400" dirty="0"/>
              <a:t>As you can see, there appears to be some correlation between age and attrition.  Younger and Older employees seem to have a lower retention % while middle aged have higher retention.  </a:t>
            </a:r>
          </a:p>
          <a:p>
            <a:r>
              <a:rPr lang="en-US" sz="1400" dirty="0"/>
              <a:t>For more continuous charts please refer to the analysis here:</a:t>
            </a:r>
          </a:p>
          <a:p>
            <a:endParaRPr lang="en-US" sz="1400" dirty="0"/>
          </a:p>
        </p:txBody>
      </p:sp>
      <p:pic>
        <p:nvPicPr>
          <p:cNvPr id="5" name="Picture 4">
            <a:extLst>
              <a:ext uri="{FF2B5EF4-FFF2-40B4-BE49-F238E27FC236}">
                <a16:creationId xmlns:a16="http://schemas.microsoft.com/office/drawing/2014/main" id="{E5C9DD2D-A85F-4A08-898F-C90937EE793E}"/>
              </a:ext>
            </a:extLst>
          </p:cNvPr>
          <p:cNvPicPr>
            <a:picLocks noChangeAspect="1"/>
          </p:cNvPicPr>
          <p:nvPr/>
        </p:nvPicPr>
        <p:blipFill>
          <a:blip r:embed="rId2"/>
          <a:stretch>
            <a:fillRect/>
          </a:stretch>
        </p:blipFill>
        <p:spPr>
          <a:xfrm>
            <a:off x="5948168" y="2000074"/>
            <a:ext cx="5912268" cy="3933126"/>
          </a:xfrm>
          <a:prstGeom prst="rect">
            <a:avLst/>
          </a:prstGeom>
        </p:spPr>
      </p:pic>
    </p:spTree>
    <p:extLst>
      <p:ext uri="{BB962C8B-B14F-4D97-AF65-F5344CB8AC3E}">
        <p14:creationId xmlns:p14="http://schemas.microsoft.com/office/powerpoint/2010/main" val="262305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FB09-2F56-854F-A627-9769EC090DA4}"/>
              </a:ext>
            </a:extLst>
          </p:cNvPr>
          <p:cNvSpPr>
            <a:spLocks noGrp="1"/>
          </p:cNvSpPr>
          <p:nvPr>
            <p:ph type="title"/>
          </p:nvPr>
        </p:nvSpPr>
        <p:spPr/>
        <p:txBody>
          <a:bodyPr/>
          <a:lstStyle/>
          <a:p>
            <a:r>
              <a:rPr lang="en-US" dirty="0"/>
              <a:t>Plotting Variables vs Attrition (Cont’d)</a:t>
            </a:r>
          </a:p>
        </p:txBody>
      </p:sp>
      <p:sp>
        <p:nvSpPr>
          <p:cNvPr id="3" name="Content Placeholder 2">
            <a:extLst>
              <a:ext uri="{FF2B5EF4-FFF2-40B4-BE49-F238E27FC236}">
                <a16:creationId xmlns:a16="http://schemas.microsoft.com/office/drawing/2014/main" id="{0464A38A-DE53-B144-BF9E-D096ED334851}"/>
              </a:ext>
            </a:extLst>
          </p:cNvPr>
          <p:cNvSpPr>
            <a:spLocks noGrp="1"/>
          </p:cNvSpPr>
          <p:nvPr>
            <p:ph sz="half" idx="1"/>
          </p:nvPr>
        </p:nvSpPr>
        <p:spPr>
          <a:xfrm>
            <a:off x="859122" y="2130936"/>
            <a:ext cx="4645152" cy="3448595"/>
          </a:xfrm>
        </p:spPr>
        <p:txBody>
          <a:bodyPr>
            <a:normAutofit/>
          </a:bodyPr>
          <a:lstStyle/>
          <a:p>
            <a:r>
              <a:rPr lang="en-US" sz="1400" dirty="0"/>
              <a:t>On the right, this is an example of the categorical variable comparison.  The job satisfaction of employees were split into each of the levels and plotted the % retained.  </a:t>
            </a:r>
          </a:p>
          <a:p>
            <a:r>
              <a:rPr lang="en-US" sz="1400" dirty="0"/>
              <a:t>Once again, there appears to be some correlation between job satisfaction and attrition.  People who are more satisfied with their current job are less likely to leave the company.  Like touched on earlier, employee surveys could help us get ahead of retention.  </a:t>
            </a:r>
          </a:p>
          <a:p>
            <a:r>
              <a:rPr lang="en-US" sz="1400" dirty="0"/>
              <a:t>For more categorical charts please refer to the analysis here:</a:t>
            </a:r>
          </a:p>
          <a:p>
            <a:endParaRPr lang="en-US" sz="1400" dirty="0"/>
          </a:p>
        </p:txBody>
      </p:sp>
      <p:pic>
        <p:nvPicPr>
          <p:cNvPr id="6" name="Picture 5">
            <a:extLst>
              <a:ext uri="{FF2B5EF4-FFF2-40B4-BE49-F238E27FC236}">
                <a16:creationId xmlns:a16="http://schemas.microsoft.com/office/drawing/2014/main" id="{2535C9E9-4442-4E00-AF2D-20A2BB94320A}"/>
              </a:ext>
            </a:extLst>
          </p:cNvPr>
          <p:cNvPicPr>
            <a:picLocks noChangeAspect="1"/>
          </p:cNvPicPr>
          <p:nvPr/>
        </p:nvPicPr>
        <p:blipFill>
          <a:blip r:embed="rId2"/>
          <a:stretch>
            <a:fillRect/>
          </a:stretch>
        </p:blipFill>
        <p:spPr>
          <a:xfrm>
            <a:off x="6197312" y="2006082"/>
            <a:ext cx="5339833" cy="3797559"/>
          </a:xfrm>
          <a:prstGeom prst="rect">
            <a:avLst/>
          </a:prstGeom>
        </p:spPr>
      </p:pic>
    </p:spTree>
    <p:extLst>
      <p:ext uri="{BB962C8B-B14F-4D97-AF65-F5344CB8AC3E}">
        <p14:creationId xmlns:p14="http://schemas.microsoft.com/office/powerpoint/2010/main" val="324411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CED-0AE4-D341-9FDE-57741204A3C1}"/>
              </a:ext>
            </a:extLst>
          </p:cNvPr>
          <p:cNvSpPr>
            <a:spLocks noGrp="1"/>
          </p:cNvSpPr>
          <p:nvPr>
            <p:ph type="title"/>
          </p:nvPr>
        </p:nvSpPr>
        <p:spPr/>
        <p:txBody>
          <a:bodyPr/>
          <a:lstStyle/>
          <a:p>
            <a:r>
              <a:rPr lang="en-US" dirty="0"/>
              <a:t>Income by Role</a:t>
            </a:r>
          </a:p>
        </p:txBody>
      </p:sp>
      <p:sp>
        <p:nvSpPr>
          <p:cNvPr id="3" name="Content Placeholder 2">
            <a:extLst>
              <a:ext uri="{FF2B5EF4-FFF2-40B4-BE49-F238E27FC236}">
                <a16:creationId xmlns:a16="http://schemas.microsoft.com/office/drawing/2014/main" id="{76CF9089-107C-1C41-B8A2-5FCF2282F3B7}"/>
              </a:ext>
            </a:extLst>
          </p:cNvPr>
          <p:cNvSpPr>
            <a:spLocks noGrp="1"/>
          </p:cNvSpPr>
          <p:nvPr>
            <p:ph sz="half" idx="1"/>
          </p:nvPr>
        </p:nvSpPr>
        <p:spPr>
          <a:xfrm>
            <a:off x="535157" y="2182226"/>
            <a:ext cx="4645152" cy="3448595"/>
          </a:xfrm>
        </p:spPr>
        <p:txBody>
          <a:bodyPr>
            <a:normAutofit lnSpcReduction="10000"/>
          </a:bodyPr>
          <a:lstStyle/>
          <a:p>
            <a:r>
              <a:rPr lang="en-US" dirty="0"/>
              <a:t>Tasked with finding some job role related findings.  </a:t>
            </a:r>
          </a:p>
          <a:p>
            <a:r>
              <a:rPr lang="en-US" dirty="0"/>
              <a:t>Managers and Research Directors are the two highest earning positions.  Both having salaries over $15k per month.</a:t>
            </a:r>
          </a:p>
          <a:p>
            <a:r>
              <a:rPr lang="en-US" dirty="0"/>
              <a:t>There definitely appears to be 3 “levels” of pay.  There isn’t consistency between the titles within each level and we should consider changing titles to match pay.  </a:t>
            </a:r>
          </a:p>
          <a:p>
            <a:endParaRPr lang="en-US" dirty="0"/>
          </a:p>
        </p:txBody>
      </p:sp>
      <p:pic>
        <p:nvPicPr>
          <p:cNvPr id="5" name="Picture 4">
            <a:extLst>
              <a:ext uri="{FF2B5EF4-FFF2-40B4-BE49-F238E27FC236}">
                <a16:creationId xmlns:a16="http://schemas.microsoft.com/office/drawing/2014/main" id="{062D9797-FFF0-42B1-AFB0-09ADA1444A33}"/>
              </a:ext>
            </a:extLst>
          </p:cNvPr>
          <p:cNvPicPr>
            <a:picLocks noChangeAspect="1"/>
          </p:cNvPicPr>
          <p:nvPr/>
        </p:nvPicPr>
        <p:blipFill>
          <a:blip r:embed="rId3"/>
          <a:stretch>
            <a:fillRect/>
          </a:stretch>
        </p:blipFill>
        <p:spPr>
          <a:xfrm>
            <a:off x="6389429" y="2090056"/>
            <a:ext cx="5112680" cy="3624943"/>
          </a:xfrm>
          <a:prstGeom prst="rect">
            <a:avLst/>
          </a:prstGeom>
        </p:spPr>
      </p:pic>
    </p:spTree>
    <p:extLst>
      <p:ext uri="{BB962C8B-B14F-4D97-AF65-F5344CB8AC3E}">
        <p14:creationId xmlns:p14="http://schemas.microsoft.com/office/powerpoint/2010/main" val="2067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CED-0AE4-D341-9FDE-57741204A3C1}"/>
              </a:ext>
            </a:extLst>
          </p:cNvPr>
          <p:cNvSpPr>
            <a:spLocks noGrp="1"/>
          </p:cNvSpPr>
          <p:nvPr>
            <p:ph type="title"/>
          </p:nvPr>
        </p:nvSpPr>
        <p:spPr/>
        <p:txBody>
          <a:bodyPr/>
          <a:lstStyle/>
          <a:p>
            <a:r>
              <a:rPr lang="en-US" dirty="0"/>
              <a:t>Longevity in Role</a:t>
            </a:r>
          </a:p>
        </p:txBody>
      </p:sp>
      <p:sp>
        <p:nvSpPr>
          <p:cNvPr id="6" name="Content Placeholder 2">
            <a:extLst>
              <a:ext uri="{FF2B5EF4-FFF2-40B4-BE49-F238E27FC236}">
                <a16:creationId xmlns:a16="http://schemas.microsoft.com/office/drawing/2014/main" id="{3D931FEA-56A6-DC46-AC75-42DFEE27336F}"/>
              </a:ext>
            </a:extLst>
          </p:cNvPr>
          <p:cNvSpPr>
            <a:spLocks noGrp="1"/>
          </p:cNvSpPr>
          <p:nvPr>
            <p:ph sz="half" idx="1"/>
          </p:nvPr>
        </p:nvSpPr>
        <p:spPr>
          <a:xfrm>
            <a:off x="438150" y="2020888"/>
            <a:ext cx="4645025" cy="3448050"/>
          </a:xfrm>
        </p:spPr>
        <p:txBody>
          <a:bodyPr/>
          <a:lstStyle/>
          <a:p>
            <a:r>
              <a:rPr lang="en-US" dirty="0"/>
              <a:t>Also wanted to look at which roles were people staying in the longest.  </a:t>
            </a:r>
          </a:p>
          <a:p>
            <a:r>
              <a:rPr lang="en-US" dirty="0"/>
              <a:t>Once again Mangers and Research Directors have the highest longevity, which makes sense due to the high pay.  </a:t>
            </a:r>
          </a:p>
          <a:p>
            <a:r>
              <a:rPr lang="en-US" dirty="0"/>
              <a:t>Our lowest earning roles also have the highest turnover.  Should consider merit bonus to increase retention.  </a:t>
            </a:r>
          </a:p>
          <a:p>
            <a:endParaRPr lang="en-US" dirty="0"/>
          </a:p>
          <a:p>
            <a:endParaRPr lang="en-US" dirty="0"/>
          </a:p>
        </p:txBody>
      </p:sp>
      <p:pic>
        <p:nvPicPr>
          <p:cNvPr id="4" name="Picture 3">
            <a:extLst>
              <a:ext uri="{FF2B5EF4-FFF2-40B4-BE49-F238E27FC236}">
                <a16:creationId xmlns:a16="http://schemas.microsoft.com/office/drawing/2014/main" id="{82142BDC-D18F-43B0-9CFC-36F294AAC496}"/>
              </a:ext>
            </a:extLst>
          </p:cNvPr>
          <p:cNvPicPr>
            <a:picLocks noChangeAspect="1"/>
          </p:cNvPicPr>
          <p:nvPr/>
        </p:nvPicPr>
        <p:blipFill>
          <a:blip r:embed="rId2"/>
          <a:stretch>
            <a:fillRect/>
          </a:stretch>
        </p:blipFill>
        <p:spPr>
          <a:xfrm>
            <a:off x="6252034" y="1948170"/>
            <a:ext cx="5403994" cy="3879381"/>
          </a:xfrm>
          <a:prstGeom prst="rect">
            <a:avLst/>
          </a:prstGeom>
        </p:spPr>
      </p:pic>
    </p:spTree>
    <p:extLst>
      <p:ext uri="{BB962C8B-B14F-4D97-AF65-F5344CB8AC3E}">
        <p14:creationId xmlns:p14="http://schemas.microsoft.com/office/powerpoint/2010/main" val="371238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CED-0AE4-D341-9FDE-57741204A3C1}"/>
              </a:ext>
            </a:extLst>
          </p:cNvPr>
          <p:cNvSpPr>
            <a:spLocks noGrp="1"/>
          </p:cNvSpPr>
          <p:nvPr>
            <p:ph type="title"/>
          </p:nvPr>
        </p:nvSpPr>
        <p:spPr/>
        <p:txBody>
          <a:bodyPr/>
          <a:lstStyle/>
          <a:p>
            <a:r>
              <a:rPr lang="en-US" dirty="0"/>
              <a:t>Top 3 Important Features Impacting Attrition</a:t>
            </a:r>
          </a:p>
        </p:txBody>
      </p:sp>
      <p:sp>
        <p:nvSpPr>
          <p:cNvPr id="3" name="Content Placeholder 2">
            <a:extLst>
              <a:ext uri="{FF2B5EF4-FFF2-40B4-BE49-F238E27FC236}">
                <a16:creationId xmlns:a16="http://schemas.microsoft.com/office/drawing/2014/main" id="{76CF9089-107C-1C41-B8A2-5FCF2282F3B7}"/>
              </a:ext>
            </a:extLst>
          </p:cNvPr>
          <p:cNvSpPr>
            <a:spLocks noGrp="1"/>
          </p:cNvSpPr>
          <p:nvPr>
            <p:ph sz="half" idx="1"/>
          </p:nvPr>
        </p:nvSpPr>
        <p:spPr>
          <a:xfrm>
            <a:off x="438338" y="2020135"/>
            <a:ext cx="4645152" cy="3448595"/>
          </a:xfrm>
        </p:spPr>
        <p:txBody>
          <a:bodyPr>
            <a:normAutofit fontScale="92500" lnSpcReduction="20000"/>
          </a:bodyPr>
          <a:lstStyle/>
          <a:p>
            <a:r>
              <a:rPr lang="en-US" dirty="0"/>
              <a:t>Ran a logistic Regression with stepwise selection to determine which variables had the most significance in the model.  </a:t>
            </a:r>
          </a:p>
          <a:p>
            <a:r>
              <a:rPr lang="en-US" dirty="0"/>
              <a:t>The table on the right shows each selected variable as well as its p-value for significance.</a:t>
            </a:r>
          </a:p>
          <a:p>
            <a:r>
              <a:rPr lang="en-US" dirty="0"/>
              <a:t>Top 3 (based on lowest p-value)</a:t>
            </a:r>
          </a:p>
          <a:p>
            <a:pPr lvl="1"/>
            <a:r>
              <a:rPr lang="en-US" dirty="0"/>
              <a:t>Number of companies worked for</a:t>
            </a:r>
          </a:p>
          <a:p>
            <a:pPr lvl="1"/>
            <a:r>
              <a:rPr lang="en-US" dirty="0"/>
              <a:t>Years in current role</a:t>
            </a:r>
          </a:p>
          <a:p>
            <a:pPr lvl="1"/>
            <a:r>
              <a:rPr lang="en-US" dirty="0"/>
              <a:t>Job satisfaction</a:t>
            </a:r>
          </a:p>
        </p:txBody>
      </p:sp>
      <p:pic>
        <p:nvPicPr>
          <p:cNvPr id="5" name="Picture 4">
            <a:extLst>
              <a:ext uri="{FF2B5EF4-FFF2-40B4-BE49-F238E27FC236}">
                <a16:creationId xmlns:a16="http://schemas.microsoft.com/office/drawing/2014/main" id="{118CB5AF-6066-4198-BCA6-CFC7A311C6B2}"/>
              </a:ext>
            </a:extLst>
          </p:cNvPr>
          <p:cNvPicPr>
            <a:picLocks noChangeAspect="1"/>
          </p:cNvPicPr>
          <p:nvPr/>
        </p:nvPicPr>
        <p:blipFill>
          <a:blip r:embed="rId2"/>
          <a:stretch>
            <a:fillRect/>
          </a:stretch>
        </p:blipFill>
        <p:spPr>
          <a:xfrm>
            <a:off x="6095999" y="2089960"/>
            <a:ext cx="5248275" cy="3667125"/>
          </a:xfrm>
          <a:prstGeom prst="rect">
            <a:avLst/>
          </a:prstGeom>
        </p:spPr>
      </p:pic>
    </p:spTree>
    <p:extLst>
      <p:ext uri="{BB962C8B-B14F-4D97-AF65-F5344CB8AC3E}">
        <p14:creationId xmlns:p14="http://schemas.microsoft.com/office/powerpoint/2010/main" val="14967372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{47403C14-78EF-0D45-85E5-1ADCDBB6C622}tf16401378</Template>
  <TotalTime>596</TotalTime>
  <Words>1031</Words>
  <Application>Microsoft Office PowerPoint</Application>
  <PresentationFormat>Widescreen</PresentationFormat>
  <Paragraphs>81</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Case Study 2: Attrition and Salary</vt:lpstr>
      <vt:lpstr>Task</vt:lpstr>
      <vt:lpstr>Executive Summary</vt:lpstr>
      <vt:lpstr>Summary Statistics</vt:lpstr>
      <vt:lpstr>Plotting Variables vs Attrition</vt:lpstr>
      <vt:lpstr>Plotting Variables vs Attrition (Cont’d)</vt:lpstr>
      <vt:lpstr>Income by Role</vt:lpstr>
      <vt:lpstr>Longevity in Role</vt:lpstr>
      <vt:lpstr>Top 3 Important Features Impacting Attrition</vt:lpstr>
      <vt:lpstr>Understanding Attrition: Using the Knn Classifier</vt:lpstr>
      <vt:lpstr>Understanding Salary: Using Multiple Linear Regression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Beer</dc:title>
  <dc:creator>satvik ajmera</dc:creator>
  <cp:lastModifiedBy>Robert Burigo</cp:lastModifiedBy>
  <cp:revision>56</cp:revision>
  <dcterms:created xsi:type="dcterms:W3CDTF">2021-03-04T22:28:30Z</dcterms:created>
  <dcterms:modified xsi:type="dcterms:W3CDTF">2021-04-16T19:18:19Z</dcterms:modified>
</cp:coreProperties>
</file>