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6"/>
    <p:restoredTop sz="96110"/>
  </p:normalViewPr>
  <p:slideViewPr>
    <p:cSldViewPr snapToGrid="0" snapToObjects="1">
      <p:cViewPr>
        <p:scale>
          <a:sx n="73" d="100"/>
          <a:sy n="73" d="100"/>
        </p:scale>
        <p:origin x="9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amos/Awesome-Cybersecurity-Datasets" TargetMode="External"/><Relationship Id="rId2" Type="http://schemas.openxmlformats.org/officeDocument/2006/relationships/hyperlink" Target="https://www.kaggle.com/sid321axn/malicious-urls-datase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ata.mendeley.com/datasets/gdx3pkwp47/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3EFA-1939-4249-9626-12C0A4521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CLASSIFYING </a:t>
            </a:r>
            <a:br>
              <a:rPr lang="en-US" sz="4800" dirty="0"/>
            </a:br>
            <a:r>
              <a:rPr lang="en-US" sz="4800" dirty="0"/>
              <a:t>Benign and MALICIOUS URLS WITH APACHE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14CAF-6D3F-6541-8C1E-DDD514923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4923" y="5916016"/>
            <a:ext cx="8045373" cy="877266"/>
          </a:xfrm>
        </p:spPr>
        <p:txBody>
          <a:bodyPr>
            <a:normAutofit fontScale="25000" lnSpcReduction="20000"/>
          </a:bodyPr>
          <a:lstStyle/>
          <a:p>
            <a:r>
              <a:rPr lang="en-US" sz="4900" dirty="0"/>
              <a:t>An</a:t>
            </a:r>
          </a:p>
          <a:p>
            <a:r>
              <a:rPr lang="en-US" sz="4900" dirty="0"/>
              <a:t>MSML651 Project</a:t>
            </a:r>
          </a:p>
          <a:p>
            <a:r>
              <a:rPr lang="en-US" sz="4900" dirty="0"/>
              <a:t>By </a:t>
            </a:r>
          </a:p>
          <a:p>
            <a:r>
              <a:rPr lang="en-US" sz="4900" dirty="0"/>
              <a:t>Rob Chavez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4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E847-0C6A-8C48-AB6C-F6E9E770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90432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0A7F-B926-0941-8703-D6BD4E0C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72817"/>
            <a:ext cx="10178322" cy="5476461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Clicking on the wrong URL can spell disaster for you, financially and mentally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Anti-Virus companies put a lot of money in building solutions that help prevent their users from becoming victims of cyber crime when they click on a wrong URL; Malware Analysis, deep learning models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Cursory Internet searches reveal a lot of work in the space but very little of it presents clear, interpretable results, which often is a cost of using deep learning models</a:t>
            </a:r>
          </a:p>
          <a:p>
            <a:endParaRPr lang="en-US" sz="2200" dirty="0"/>
          </a:p>
          <a:p>
            <a:r>
              <a:rPr lang="en-US" sz="2200" dirty="0"/>
              <a:t>As such, the scope of this project is to use Apache Spark—a requirement for this class project—to build one of the most interpretable machine algorithms : </a:t>
            </a:r>
            <a:r>
              <a:rPr lang="en-US" sz="2200" b="1" dirty="0"/>
              <a:t>a Decision Tree</a:t>
            </a:r>
            <a:br>
              <a:rPr lang="en-US" sz="2200" b="1" dirty="0"/>
            </a:br>
            <a:endParaRPr lang="en-US" sz="2200" dirty="0"/>
          </a:p>
          <a:p>
            <a:r>
              <a:rPr lang="en-US" sz="2200" dirty="0"/>
              <a:t>In doing so, one question to be asked is whether those interpretable results can help defeat Deep Learning models?</a:t>
            </a:r>
          </a:p>
          <a:p>
            <a:endParaRPr lang="en-US" sz="2200" dirty="0"/>
          </a:p>
          <a:p>
            <a:r>
              <a:rPr lang="en-US" sz="2200" dirty="0"/>
              <a:t>Finally, given the short turnaround time on this project, this effort will not go beyond the project assignment: building a machine learning model utilizing Apache Spark. However, the write-up will include what additional efforts could be done continue experimenting on this topic</a:t>
            </a:r>
          </a:p>
        </p:txBody>
      </p:sp>
    </p:spTree>
    <p:extLst>
      <p:ext uri="{BB962C8B-B14F-4D97-AF65-F5344CB8AC3E}">
        <p14:creationId xmlns:p14="http://schemas.microsoft.com/office/powerpoint/2010/main" val="115267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931D-9168-114D-99AC-F1E89F0A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952" y="457199"/>
            <a:ext cx="3430047" cy="1196671"/>
          </a:xfrm>
        </p:spPr>
        <p:txBody>
          <a:bodyPr/>
          <a:lstStyle/>
          <a:p>
            <a:r>
              <a:rPr lang="en-US" dirty="0"/>
              <a:t>Project(ED)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A3FD-9AA7-2248-9977-B704911BB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Allocating compute and storage resources </a:t>
            </a:r>
          </a:p>
          <a:p>
            <a:pPr lvl="1"/>
            <a:r>
              <a:rPr lang="en-US" dirty="0"/>
              <a:t>Used AWS Cloud Platform</a:t>
            </a:r>
          </a:p>
          <a:p>
            <a:pPr lvl="1"/>
            <a:r>
              <a:rPr lang="en-US" dirty="0"/>
              <a:t>Spun up three EC2 instances (free tiered) running Ubuntu 20.04.3 (LTS)</a:t>
            </a:r>
          </a:p>
          <a:p>
            <a:pPr lvl="1"/>
            <a:r>
              <a:rPr lang="en-US" dirty="0"/>
              <a:t>Installed Apache Spark on each (three-node cluster); several Python packages</a:t>
            </a:r>
          </a:p>
          <a:p>
            <a:pPr lvl="1"/>
            <a:r>
              <a:rPr lang="en-US" dirty="0"/>
              <a:t>Spun up </a:t>
            </a:r>
            <a:r>
              <a:rPr lang="en-US" dirty="0" err="1"/>
              <a:t>Jupyter</a:t>
            </a:r>
            <a:r>
              <a:rPr lang="en-US" dirty="0"/>
              <a:t> Notebook server to code in </a:t>
            </a:r>
            <a:r>
              <a:rPr lang="en-US" dirty="0" err="1"/>
              <a:t>Pyspark</a:t>
            </a:r>
            <a:r>
              <a:rPr lang="en-US" dirty="0"/>
              <a:t> and Python</a:t>
            </a:r>
          </a:p>
          <a:p>
            <a:pPr lvl="1"/>
            <a:r>
              <a:rPr lang="en-US" dirty="0"/>
              <a:t>Created an s3 bucket called MYUMDBUCKET; used s3fs to mount bucket to EC2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570E3-17AB-0740-934F-AFB6B42FD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1FCC430-96DE-234A-90FC-89C7C993C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952" y="1741336"/>
            <a:ext cx="3767894" cy="42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6B76-7B94-D14C-B3B0-22AD37C1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049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ABOUT THE DATA!?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8FA293-FBEF-2B4E-8D28-05122EE5954E}"/>
              </a:ext>
            </a:extLst>
          </p:cNvPr>
          <p:cNvSpPr txBox="1">
            <a:spLocks/>
          </p:cNvSpPr>
          <p:nvPr/>
        </p:nvSpPr>
        <p:spPr>
          <a:xfrm>
            <a:off x="1251678" y="1172817"/>
            <a:ext cx="8577471" cy="47426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chemeClr val="tx1"/>
                </a:solidFill>
              </a:rPr>
              <a:t>Several Sources Exist for Finding Benign and Malicious URL Data</a:t>
            </a:r>
          </a:p>
          <a:p>
            <a:pPr lvl="1"/>
            <a:r>
              <a:rPr lang="en-US" sz="2800" dirty="0"/>
              <a:t>Kaggle; </a:t>
            </a:r>
            <a:r>
              <a:rPr lang="en-US" sz="2800" dirty="0">
                <a:hlinkClick r:id="rId2"/>
              </a:rPr>
              <a:t>https://www.kaggle.com/sid321axn/malicious-urls-dataset</a:t>
            </a:r>
            <a:endParaRPr lang="en-US" sz="2800" dirty="0"/>
          </a:p>
          <a:p>
            <a:pPr lvl="1"/>
            <a:r>
              <a:rPr lang="en-US" sz="2800" dirty="0"/>
              <a:t>GitHub; </a:t>
            </a:r>
            <a:r>
              <a:rPr lang="en-US" sz="2800" dirty="0">
                <a:hlinkClick r:id="rId3"/>
              </a:rPr>
              <a:t>https://github.com/shramos/Awesome-Cybersecurity-Datasets</a:t>
            </a:r>
            <a:endParaRPr lang="en-US" sz="2800" dirty="0"/>
          </a:p>
          <a:p>
            <a:pPr lvl="1"/>
            <a:r>
              <a:rPr lang="en-US" sz="2800" dirty="0">
                <a:highlight>
                  <a:srgbClr val="FFFF00"/>
                </a:highlight>
              </a:rPr>
              <a:t>Mendeley Data; </a:t>
            </a:r>
            <a:r>
              <a:rPr lang="en-US" sz="2800" dirty="0">
                <a:highlight>
                  <a:srgbClr val="FFFF00"/>
                </a:highlight>
                <a:hlinkClick r:id="rId4"/>
              </a:rPr>
              <a:t>https://data.mendeley.com/datasets/gdx3pkwp47/2</a:t>
            </a:r>
            <a:endParaRPr lang="en-US" sz="2800" dirty="0">
              <a:highlight>
                <a:srgbClr val="FFFF00"/>
              </a:highlight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8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5AC3-C8F1-F844-BD59-F05086EA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&amp;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7F591-7331-D744-84F6-D2C1293E9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1539"/>
            <a:ext cx="10178322" cy="4498053"/>
          </a:xfrm>
        </p:spPr>
        <p:txBody>
          <a:bodyPr/>
          <a:lstStyle/>
          <a:p>
            <a:r>
              <a:rPr lang="en-US" dirty="0"/>
              <a:t>Queried  WHOIS server to get additional insight on data; used concurrent programming to optimize time needed to make over 1.5 million queries to the server and I/O file operations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8E87F1A-294D-0948-94E8-C8595FD82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572" y="2282118"/>
            <a:ext cx="8358533" cy="3887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CE60AA-3B69-7E41-B565-30D7D411748E}"/>
              </a:ext>
            </a:extLst>
          </p:cNvPr>
          <p:cNvSpPr txBox="1"/>
          <p:nvPr/>
        </p:nvSpPr>
        <p:spPr>
          <a:xfrm>
            <a:off x="4532761" y="6392096"/>
            <a:ext cx="795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web.mit.edu</a:t>
            </a:r>
            <a:r>
              <a:rPr lang="en-US" dirty="0"/>
              <a:t>/6.005/www/fa14/classes/17-concurrency/</a:t>
            </a:r>
          </a:p>
        </p:txBody>
      </p:sp>
    </p:spTree>
    <p:extLst>
      <p:ext uri="{BB962C8B-B14F-4D97-AF65-F5344CB8AC3E}">
        <p14:creationId xmlns:p14="http://schemas.microsoft.com/office/powerpoint/2010/main" val="258209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23FE-B290-414F-B77B-A4BA0174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D8F6-F7CB-5F48-9E84-F2D99AA3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90" y="295835"/>
            <a:ext cx="6861197" cy="5609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ETL &amp; Feature engineering continued</a:t>
            </a:r>
            <a:br>
              <a:rPr lang="en-US" b="1" dirty="0">
                <a:solidFill>
                  <a:schemeClr val="tx1"/>
                </a:solidFill>
                <a:latin typeface="+mj-lt"/>
              </a:rPr>
            </a:br>
            <a:endParaRPr lang="en-US" b="1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Bronze</a:t>
            </a:r>
            <a:r>
              <a:rPr lang="en-US" dirty="0"/>
              <a:t>: contains raw source data obtained from </a:t>
            </a:r>
            <a:r>
              <a:rPr lang="en-US" dirty="0" err="1"/>
              <a:t>Medeley</a:t>
            </a:r>
            <a:r>
              <a:rPr lang="en-US" dirty="0"/>
              <a:t> data; WHOIS data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Silver</a:t>
            </a:r>
            <a:r>
              <a:rPr lang="en-US" dirty="0"/>
              <a:t>: Joins data sources in bronze, reformats to parquet, and adds new features based on URL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Gold</a:t>
            </a:r>
            <a:r>
              <a:rPr lang="en-US" dirty="0"/>
              <a:t>: Labeled Point Data</a:t>
            </a:r>
          </a:p>
          <a:p>
            <a:pPr lvl="1"/>
            <a:endParaRPr lang="en-US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ED62A9-7581-FF45-9D36-5AD274D4C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606" y="1754783"/>
            <a:ext cx="4020670" cy="4410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D90904-2B3F-6F40-A3D4-06ADB1320C0E}"/>
              </a:ext>
            </a:extLst>
          </p:cNvPr>
          <p:cNvSpPr txBox="1"/>
          <p:nvPr/>
        </p:nvSpPr>
        <p:spPr>
          <a:xfrm>
            <a:off x="765051" y="6335807"/>
            <a:ext cx="664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https://k21academy.com/</a:t>
            </a:r>
            <a:r>
              <a:rPr lang="en-US" dirty="0" err="1"/>
              <a:t>microsoft</a:t>
            </a:r>
            <a:r>
              <a:rPr lang="en-US" dirty="0"/>
              <a:t>-azure/data-engineer/delta-lake/</a:t>
            </a:r>
          </a:p>
        </p:txBody>
      </p:sp>
    </p:spTree>
    <p:extLst>
      <p:ext uri="{BB962C8B-B14F-4D97-AF65-F5344CB8AC3E}">
        <p14:creationId xmlns:p14="http://schemas.microsoft.com/office/powerpoint/2010/main" val="337446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176B-6FBE-0A42-9341-1277BA91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01098"/>
            <a:ext cx="10178322" cy="1492132"/>
          </a:xfrm>
        </p:spPr>
        <p:txBody>
          <a:bodyPr/>
          <a:lstStyle/>
          <a:p>
            <a:r>
              <a:rPr lang="en-US" dirty="0"/>
              <a:t>Building (Copying?) … A MODEL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F8D0317-9704-CE43-AF66-7D93D35F3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981635"/>
            <a:ext cx="9909381" cy="53460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3C8325-799B-BA4A-942D-5C0C27632CCB}"/>
              </a:ext>
            </a:extLst>
          </p:cNvPr>
          <p:cNvSpPr txBox="1"/>
          <p:nvPr/>
        </p:nvSpPr>
        <p:spPr>
          <a:xfrm>
            <a:off x="5499846" y="6387570"/>
            <a:ext cx="627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spark.apache.org</a:t>
            </a:r>
            <a:r>
              <a:rPr lang="en-US" dirty="0"/>
              <a:t>/docs/latest/</a:t>
            </a:r>
            <a:r>
              <a:rPr lang="en-US" dirty="0" err="1"/>
              <a:t>mllib</a:t>
            </a:r>
            <a:r>
              <a:rPr lang="en-US" dirty="0"/>
              <a:t>-decision-</a:t>
            </a:r>
            <a:r>
              <a:rPr lang="en-US" dirty="0" err="1"/>
              <a:t>tree.html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6478-D230-7448-929B-0814A4E4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D2ECD7-53B1-2D4E-89F1-812C26B15624}"/>
              </a:ext>
            </a:extLst>
          </p:cNvPr>
          <p:cNvSpPr/>
          <p:nvPr/>
        </p:nvSpPr>
        <p:spPr>
          <a:xfrm>
            <a:off x="4303485" y="1435061"/>
            <a:ext cx="3585029" cy="311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domain length &lt;= 36.5 characters?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55214E-3B12-F64B-A4C9-F906F26E8590}"/>
              </a:ext>
            </a:extLst>
          </p:cNvPr>
          <p:cNvCxnSpPr>
            <a:cxnSpLocks/>
          </p:cNvCxnSpPr>
          <p:nvPr/>
        </p:nvCxnSpPr>
        <p:spPr>
          <a:xfrm flipH="1">
            <a:off x="4034970" y="1746978"/>
            <a:ext cx="537029" cy="51476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AA8FFF-FA61-D747-A727-724318DB9A9C}"/>
              </a:ext>
            </a:extLst>
          </p:cNvPr>
          <p:cNvCxnSpPr>
            <a:cxnSpLocks/>
          </p:cNvCxnSpPr>
          <p:nvPr/>
        </p:nvCxnSpPr>
        <p:spPr>
          <a:xfrm>
            <a:off x="7450525" y="1733867"/>
            <a:ext cx="442684" cy="5987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94592BD-466F-224E-8899-AD408060E52C}"/>
              </a:ext>
            </a:extLst>
          </p:cNvPr>
          <p:cNvSpPr/>
          <p:nvPr/>
        </p:nvSpPr>
        <p:spPr>
          <a:xfrm>
            <a:off x="3530387" y="2096448"/>
            <a:ext cx="660399" cy="6139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701BDF-AC25-064F-9A9B-627E98DDD5F4}"/>
              </a:ext>
            </a:extLst>
          </p:cNvPr>
          <p:cNvSpPr/>
          <p:nvPr/>
        </p:nvSpPr>
        <p:spPr>
          <a:xfrm>
            <a:off x="5356797" y="2361250"/>
            <a:ext cx="3702423" cy="299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path length &lt;= 14.5 characters?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9FBC-BADA-3E48-9892-6026CFD88681}"/>
              </a:ext>
            </a:extLst>
          </p:cNvPr>
          <p:cNvCxnSpPr>
            <a:cxnSpLocks/>
          </p:cNvCxnSpPr>
          <p:nvPr/>
        </p:nvCxnSpPr>
        <p:spPr>
          <a:xfrm flipH="1">
            <a:off x="4819768" y="2710412"/>
            <a:ext cx="537029" cy="51476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068E3A-FE36-A247-B116-1DD41CA66486}"/>
              </a:ext>
            </a:extLst>
          </p:cNvPr>
          <p:cNvCxnSpPr>
            <a:cxnSpLocks/>
          </p:cNvCxnSpPr>
          <p:nvPr/>
        </p:nvCxnSpPr>
        <p:spPr>
          <a:xfrm>
            <a:off x="8392634" y="2644583"/>
            <a:ext cx="442684" cy="5987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FA73199-E228-EB4E-9EEA-7321198C5AC4}"/>
              </a:ext>
            </a:extLst>
          </p:cNvPr>
          <p:cNvSpPr/>
          <p:nvPr/>
        </p:nvSpPr>
        <p:spPr>
          <a:xfrm>
            <a:off x="2968556" y="3275123"/>
            <a:ext cx="3702423" cy="299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dot count &lt;= 2.5 characters?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C01E7C-FB1F-6743-9A4E-A7BA1AC28F69}"/>
              </a:ext>
            </a:extLst>
          </p:cNvPr>
          <p:cNvSpPr/>
          <p:nvPr/>
        </p:nvSpPr>
        <p:spPr>
          <a:xfrm>
            <a:off x="7450525" y="3233417"/>
            <a:ext cx="3702423" cy="299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dot count &lt;= 3.5 characters?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D3528F-EFE6-444A-9072-DD533F878C80}"/>
              </a:ext>
            </a:extLst>
          </p:cNvPr>
          <p:cNvCxnSpPr>
            <a:cxnSpLocks/>
          </p:cNvCxnSpPr>
          <p:nvPr/>
        </p:nvCxnSpPr>
        <p:spPr>
          <a:xfrm flipH="1">
            <a:off x="2824713" y="3575110"/>
            <a:ext cx="537029" cy="51476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F98572-3527-F341-8899-656F256E60D8}"/>
              </a:ext>
            </a:extLst>
          </p:cNvPr>
          <p:cNvCxnSpPr>
            <a:cxnSpLocks/>
          </p:cNvCxnSpPr>
          <p:nvPr/>
        </p:nvCxnSpPr>
        <p:spPr>
          <a:xfrm>
            <a:off x="5356797" y="3533136"/>
            <a:ext cx="442684" cy="5987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6DB0484-2EBF-9240-A4FA-AF6D29E19910}"/>
              </a:ext>
            </a:extLst>
          </p:cNvPr>
          <p:cNvSpPr/>
          <p:nvPr/>
        </p:nvSpPr>
        <p:spPr>
          <a:xfrm>
            <a:off x="5578139" y="4068926"/>
            <a:ext cx="660399" cy="6139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05B6C-3556-1944-914B-F808F8273760}"/>
              </a:ext>
            </a:extLst>
          </p:cNvPr>
          <p:cNvSpPr/>
          <p:nvPr/>
        </p:nvSpPr>
        <p:spPr>
          <a:xfrm>
            <a:off x="1679175" y="4076805"/>
            <a:ext cx="3702423" cy="299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registered?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23C779-4FDF-E549-8761-89BB6B561371}"/>
              </a:ext>
            </a:extLst>
          </p:cNvPr>
          <p:cNvCxnSpPr>
            <a:cxnSpLocks/>
          </p:cNvCxnSpPr>
          <p:nvPr/>
        </p:nvCxnSpPr>
        <p:spPr>
          <a:xfrm flipH="1">
            <a:off x="1720100" y="4405593"/>
            <a:ext cx="537029" cy="51476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0E741C-8266-6D4A-8A08-DAD9537DAD57}"/>
              </a:ext>
            </a:extLst>
          </p:cNvPr>
          <p:cNvCxnSpPr>
            <a:cxnSpLocks/>
          </p:cNvCxnSpPr>
          <p:nvPr/>
        </p:nvCxnSpPr>
        <p:spPr>
          <a:xfrm>
            <a:off x="4408384" y="4383533"/>
            <a:ext cx="442684" cy="5987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D6F3998-671E-6743-8D9C-9DE9508DDDDC}"/>
              </a:ext>
            </a:extLst>
          </p:cNvPr>
          <p:cNvSpPr/>
          <p:nvPr/>
        </p:nvSpPr>
        <p:spPr>
          <a:xfrm>
            <a:off x="3530386" y="5022819"/>
            <a:ext cx="2388241" cy="2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</a:t>
            </a:r>
            <a:r>
              <a:rPr lang="en-US" dirty="0" err="1"/>
              <a:t>path_length</a:t>
            </a:r>
            <a:r>
              <a:rPr lang="en-US" dirty="0"/>
              <a:t> &lt;= 10.5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17F20E-ED8D-274E-A3F5-D0273D68DAF2}"/>
              </a:ext>
            </a:extLst>
          </p:cNvPr>
          <p:cNvCxnSpPr>
            <a:cxnSpLocks/>
          </p:cNvCxnSpPr>
          <p:nvPr/>
        </p:nvCxnSpPr>
        <p:spPr>
          <a:xfrm flipH="1">
            <a:off x="3158882" y="5316230"/>
            <a:ext cx="537029" cy="51476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2F3FFAB-10A3-DF41-9FCF-99498C58CB53}"/>
              </a:ext>
            </a:extLst>
          </p:cNvPr>
          <p:cNvSpPr/>
          <p:nvPr/>
        </p:nvSpPr>
        <p:spPr>
          <a:xfrm>
            <a:off x="2823551" y="5797809"/>
            <a:ext cx="660399" cy="6139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AA6B8D-FE01-D247-AFCA-72C918E8F230}"/>
              </a:ext>
            </a:extLst>
          </p:cNvPr>
          <p:cNvCxnSpPr>
            <a:cxnSpLocks/>
          </p:cNvCxnSpPr>
          <p:nvPr/>
        </p:nvCxnSpPr>
        <p:spPr>
          <a:xfrm>
            <a:off x="5317541" y="5274256"/>
            <a:ext cx="442684" cy="5987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50FF7EC-C8A3-E948-B422-59B2463186C0}"/>
              </a:ext>
            </a:extLst>
          </p:cNvPr>
          <p:cNvSpPr/>
          <p:nvPr/>
        </p:nvSpPr>
        <p:spPr>
          <a:xfrm>
            <a:off x="5469281" y="5817425"/>
            <a:ext cx="660399" cy="6139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EC88E89-6936-A740-9897-C4FE05FEC138}"/>
              </a:ext>
            </a:extLst>
          </p:cNvPr>
          <p:cNvSpPr/>
          <p:nvPr/>
        </p:nvSpPr>
        <p:spPr>
          <a:xfrm>
            <a:off x="1254699" y="4920359"/>
            <a:ext cx="660399" cy="6139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D2058C-BAB2-D44F-B61F-BFC03AE79980}"/>
              </a:ext>
            </a:extLst>
          </p:cNvPr>
          <p:cNvCxnSpPr>
            <a:cxnSpLocks/>
          </p:cNvCxnSpPr>
          <p:nvPr/>
        </p:nvCxnSpPr>
        <p:spPr>
          <a:xfrm flipH="1">
            <a:off x="7328728" y="3554160"/>
            <a:ext cx="537029" cy="51476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8B6AFA-349A-EA44-A9A8-0B3AFF47BA3E}"/>
              </a:ext>
            </a:extLst>
          </p:cNvPr>
          <p:cNvCxnSpPr>
            <a:cxnSpLocks/>
          </p:cNvCxnSpPr>
          <p:nvPr/>
        </p:nvCxnSpPr>
        <p:spPr>
          <a:xfrm>
            <a:off x="9213136" y="3512186"/>
            <a:ext cx="442684" cy="5987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8AF03F7-6123-4E4F-9B6D-A189F47A5AD0}"/>
              </a:ext>
            </a:extLst>
          </p:cNvPr>
          <p:cNvSpPr/>
          <p:nvPr/>
        </p:nvSpPr>
        <p:spPr>
          <a:xfrm>
            <a:off x="9412599" y="4113176"/>
            <a:ext cx="660399" cy="6139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4401FA-3640-3D4E-BF22-97D8941FE354}"/>
              </a:ext>
            </a:extLst>
          </p:cNvPr>
          <p:cNvSpPr/>
          <p:nvPr/>
        </p:nvSpPr>
        <p:spPr>
          <a:xfrm>
            <a:off x="6518645" y="4076805"/>
            <a:ext cx="2574726" cy="299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registered?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6A7BA8-7F2D-464A-910D-06D94104FF94}"/>
              </a:ext>
            </a:extLst>
          </p:cNvPr>
          <p:cNvCxnSpPr>
            <a:cxnSpLocks/>
          </p:cNvCxnSpPr>
          <p:nvPr/>
        </p:nvCxnSpPr>
        <p:spPr>
          <a:xfrm flipH="1">
            <a:off x="6733808" y="4386824"/>
            <a:ext cx="537029" cy="51476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4F5BABB-6C51-D94C-95DB-14686768DF74}"/>
              </a:ext>
            </a:extLst>
          </p:cNvPr>
          <p:cNvSpPr/>
          <p:nvPr/>
        </p:nvSpPr>
        <p:spPr>
          <a:xfrm>
            <a:off x="6308023" y="4861275"/>
            <a:ext cx="660399" cy="6139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731DFD-9E5A-2D42-95E4-88B298D47BDB}"/>
              </a:ext>
            </a:extLst>
          </p:cNvPr>
          <p:cNvCxnSpPr>
            <a:cxnSpLocks/>
          </p:cNvCxnSpPr>
          <p:nvPr/>
        </p:nvCxnSpPr>
        <p:spPr>
          <a:xfrm>
            <a:off x="8380300" y="4402793"/>
            <a:ext cx="442684" cy="5987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480C17F-EF93-C045-9267-108D9AF3C3A9}"/>
              </a:ext>
            </a:extLst>
          </p:cNvPr>
          <p:cNvSpPr/>
          <p:nvPr/>
        </p:nvSpPr>
        <p:spPr>
          <a:xfrm>
            <a:off x="7544542" y="5018263"/>
            <a:ext cx="2574726" cy="299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slash count &lt;=5.5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BDC80C-5FDF-7E43-8AEA-009228058025}"/>
              </a:ext>
            </a:extLst>
          </p:cNvPr>
          <p:cNvCxnSpPr>
            <a:cxnSpLocks/>
          </p:cNvCxnSpPr>
          <p:nvPr/>
        </p:nvCxnSpPr>
        <p:spPr>
          <a:xfrm flipH="1">
            <a:off x="7815424" y="5324463"/>
            <a:ext cx="537029" cy="51476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C388D9-A1E9-0342-9472-FEA405F74B8B}"/>
              </a:ext>
            </a:extLst>
          </p:cNvPr>
          <p:cNvCxnSpPr>
            <a:cxnSpLocks/>
          </p:cNvCxnSpPr>
          <p:nvPr/>
        </p:nvCxnSpPr>
        <p:spPr>
          <a:xfrm>
            <a:off x="9434478" y="5274256"/>
            <a:ext cx="442684" cy="5987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D771D07-3E4F-E349-AD9D-EDFD97B24935}"/>
              </a:ext>
            </a:extLst>
          </p:cNvPr>
          <p:cNvSpPr/>
          <p:nvPr/>
        </p:nvSpPr>
        <p:spPr>
          <a:xfrm>
            <a:off x="7485224" y="5861651"/>
            <a:ext cx="660399" cy="6139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45DBCBC-6B07-6F4C-85D7-00639567265C}"/>
              </a:ext>
            </a:extLst>
          </p:cNvPr>
          <p:cNvSpPr/>
          <p:nvPr/>
        </p:nvSpPr>
        <p:spPr>
          <a:xfrm>
            <a:off x="9499776" y="5817425"/>
            <a:ext cx="660399" cy="6139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0023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5777</TotalTime>
  <Words>503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CLASSIFYING  Benign and MALICIOUS URLS WITH APACHE SPARK</vt:lpstr>
      <vt:lpstr>Motivation and SCOPE</vt:lpstr>
      <vt:lpstr>Project(ED) Costs</vt:lpstr>
      <vt:lpstr>WHAT ABOUT THE DATA!? </vt:lpstr>
      <vt:lpstr>ETL &amp; Feature engineering</vt:lpstr>
      <vt:lpstr>DATA DIRECTORY</vt:lpstr>
      <vt:lpstr>Building (Copying?) … A MODEL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 Benign and MALICIOUS URLS WITH APACHE SPARK</dc:title>
  <dc:creator>Rob Chavez</dc:creator>
  <cp:lastModifiedBy>Rob Chavez</cp:lastModifiedBy>
  <cp:revision>2</cp:revision>
  <dcterms:created xsi:type="dcterms:W3CDTF">2021-11-28T21:22:32Z</dcterms:created>
  <dcterms:modified xsi:type="dcterms:W3CDTF">2021-12-06T23:42:37Z</dcterms:modified>
</cp:coreProperties>
</file>