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77" r:id="rId5"/>
    <p:sldId id="275" r:id="rId6"/>
    <p:sldId id="279" r:id="rId7"/>
    <p:sldId id="259" r:id="rId8"/>
    <p:sldId id="271" r:id="rId9"/>
    <p:sldId id="270" r:id="rId10"/>
    <p:sldId id="274" r:id="rId11"/>
    <p:sldId id="276" r:id="rId12"/>
    <p:sldId id="260" r:id="rId13"/>
    <p:sldId id="261" r:id="rId14"/>
    <p:sldId id="263" r:id="rId15"/>
    <p:sldId id="280" r:id="rId16"/>
    <p:sldId id="281" r:id="rId17"/>
    <p:sldId id="282" r:id="rId18"/>
    <p:sldId id="283" r:id="rId19"/>
    <p:sldId id="28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5B149F7-5165-4159-9FFC-213DF4FD0FA4}" type="datetimeFigureOut">
              <a:rPr lang="pt-BR" smtClean="0"/>
              <a:pPr/>
              <a:t>09/10/2013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49F7-5165-4159-9FFC-213DF4FD0FA4}" type="datetimeFigureOut">
              <a:rPr lang="pt-BR" smtClean="0"/>
              <a:pPr/>
              <a:t>09/10/2013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49F7-5165-4159-9FFC-213DF4FD0FA4}" type="datetimeFigureOut">
              <a:rPr lang="pt-BR" smtClean="0"/>
              <a:pPr/>
              <a:t>09/10/2013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5B149F7-5165-4159-9FFC-213DF4FD0FA4}" type="datetimeFigureOut">
              <a:rPr lang="pt-BR" smtClean="0"/>
              <a:pPr/>
              <a:t>09/10/2013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5B149F7-5165-4159-9FFC-213DF4FD0FA4}" type="datetimeFigureOut">
              <a:rPr lang="pt-BR" smtClean="0"/>
              <a:pPr/>
              <a:t>09/10/2013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49F7-5165-4159-9FFC-213DF4FD0FA4}" type="datetimeFigureOut">
              <a:rPr lang="pt-BR" smtClean="0"/>
              <a:pPr/>
              <a:t>09/10/2013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49F7-5165-4159-9FFC-213DF4FD0FA4}" type="datetimeFigureOut">
              <a:rPr lang="pt-BR" smtClean="0"/>
              <a:pPr/>
              <a:t>09/10/2013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5B149F7-5165-4159-9FFC-213DF4FD0FA4}" type="datetimeFigureOut">
              <a:rPr lang="pt-BR" smtClean="0"/>
              <a:pPr/>
              <a:t>09/10/2013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49F7-5165-4159-9FFC-213DF4FD0FA4}" type="datetimeFigureOut">
              <a:rPr lang="pt-BR" smtClean="0"/>
              <a:pPr/>
              <a:t>09/10/2013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5B149F7-5165-4159-9FFC-213DF4FD0FA4}" type="datetimeFigureOut">
              <a:rPr lang="pt-BR" smtClean="0"/>
              <a:pPr/>
              <a:t>09/10/2013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5B149F7-5165-4159-9FFC-213DF4FD0FA4}" type="datetimeFigureOut">
              <a:rPr lang="pt-BR" smtClean="0"/>
              <a:pPr/>
              <a:t>09/10/2013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5B149F7-5165-4159-9FFC-213DF4FD0FA4}" type="datetimeFigureOut">
              <a:rPr lang="pt-BR" smtClean="0"/>
              <a:pPr/>
              <a:t>09/10/2013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4546" y="164305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EXPERT SINTA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86116" y="4357694"/>
            <a:ext cx="6172200" cy="1371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000" dirty="0" smtClean="0"/>
              <a:t>Professora: Dra. Lourdes Mattos Brasil </a:t>
            </a:r>
          </a:p>
          <a:p>
            <a:pPr algn="l"/>
            <a:endParaRPr lang="pt-BR" sz="2000" dirty="0" smtClean="0"/>
          </a:p>
          <a:p>
            <a:pPr algn="l"/>
            <a:r>
              <a:rPr lang="pt-BR" sz="2000" dirty="0" smtClean="0"/>
              <a:t>Alunos: Juliana Elias</a:t>
            </a:r>
          </a:p>
          <a:p>
            <a:r>
              <a:rPr lang="pt-BR" sz="2000" dirty="0" smtClean="0"/>
              <a:t>              Roberto Aguiar Lima</a:t>
            </a:r>
            <a:endParaRPr lang="pt-BR" sz="2000" dirty="0"/>
          </a:p>
        </p:txBody>
      </p:sp>
      <p:pic>
        <p:nvPicPr>
          <p:cNvPr id="1026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85728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See full siz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357298"/>
            <a:ext cx="1643074" cy="14478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endParaRPr lang="pt-BR" sz="1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r"/>
            <a:r>
              <a:rPr lang="pt-BR" sz="1200" dirty="0" smtClean="0"/>
              <a:t>Fonte: Arruda, 2010</a:t>
            </a:r>
            <a:endParaRPr lang="pt-BR" sz="1200" dirty="0"/>
          </a:p>
        </p:txBody>
      </p:sp>
      <p:pic>
        <p:nvPicPr>
          <p:cNvPr id="27650" name="Picture 2" descr="http://cristianearruda.files.wordpress.com/2010/05/protes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429685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r"/>
            <a:r>
              <a:rPr lang="pt-BR" sz="1200" dirty="0" smtClean="0"/>
              <a:t>Fonte: Sociedade Brasileira de Quadril, 2011 </a:t>
            </a:r>
            <a:endParaRPr lang="pt-BR" sz="1200" dirty="0"/>
          </a:p>
        </p:txBody>
      </p:sp>
      <p:pic>
        <p:nvPicPr>
          <p:cNvPr id="6" name="Imagem 5" descr="Figura 2. Radiografias da série pessoal do Autor mostrando o quadril Normal (A), com Artrose (B) e do quadril do mesmo paciente mostrado em B após a Artroplastia (C)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21537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</a:p>
          <a:p>
            <a:endParaRPr lang="pt-BR" dirty="0" smtClean="0"/>
          </a:p>
          <a:p>
            <a:r>
              <a:rPr lang="pt-BR" dirty="0" smtClean="0"/>
              <a:t>Prognóstico</a:t>
            </a:r>
          </a:p>
          <a:p>
            <a:endParaRPr lang="pt-BR" dirty="0" smtClean="0"/>
          </a:p>
          <a:p>
            <a:r>
              <a:rPr lang="pt-BR" dirty="0" smtClean="0"/>
              <a:t>Prevenção</a:t>
            </a:r>
          </a:p>
          <a:p>
            <a:endParaRPr lang="pt-BR" dirty="0" smtClean="0"/>
          </a:p>
          <a:p>
            <a:r>
              <a:rPr lang="pt-BR" dirty="0" smtClean="0"/>
              <a:t>Cuidados</a:t>
            </a:r>
          </a:p>
          <a:p>
            <a:endParaRPr lang="pt-BR" dirty="0"/>
          </a:p>
        </p:txBody>
      </p:sp>
      <p:pic>
        <p:nvPicPr>
          <p:cNvPr id="4098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14290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11222"/>
          </a:xfrm>
        </p:spPr>
        <p:txBody>
          <a:bodyPr>
            <a:normAutofit/>
          </a:bodyPr>
          <a:lstStyle/>
          <a:p>
            <a:pPr algn="ctr"/>
            <a:r>
              <a:rPr lang="pt-BR" sz="2400" dirty="0" smtClean="0"/>
              <a:t>            </a:t>
            </a:r>
            <a:br>
              <a:rPr lang="pt-BR" sz="2400" dirty="0" smtClean="0"/>
            </a:br>
            <a:r>
              <a:rPr lang="pt-BR" sz="2400" dirty="0" smtClean="0"/>
              <a:t>              MAPA MENTAL</a:t>
            </a:r>
            <a:endParaRPr lang="pt-BR" sz="2400" dirty="0"/>
          </a:p>
        </p:txBody>
      </p:sp>
      <p:pic>
        <p:nvPicPr>
          <p:cNvPr id="5" name="Espaço Reservado para Conteúdo 4" descr="MAPA MENTAL 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85860"/>
            <a:ext cx="7686700" cy="5143536"/>
          </a:xfrm>
        </p:spPr>
      </p:pic>
      <p:pic>
        <p:nvPicPr>
          <p:cNvPr id="4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85728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11222"/>
          </a:xfrm>
        </p:spPr>
        <p:txBody>
          <a:bodyPr>
            <a:normAutofit/>
          </a:bodyPr>
          <a:lstStyle/>
          <a:p>
            <a:pPr algn="ctr"/>
            <a:r>
              <a:rPr lang="pt-BR" sz="2400" dirty="0" smtClean="0"/>
              <a:t>              MAPA MENTAL</a:t>
            </a:r>
            <a:endParaRPr lang="pt-BR" sz="2400" dirty="0"/>
          </a:p>
        </p:txBody>
      </p:sp>
      <p:pic>
        <p:nvPicPr>
          <p:cNvPr id="4" name="Espaço Reservado para Conteúdo 3" descr="MAPA MENTAL 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357298"/>
            <a:ext cx="7543824" cy="5000660"/>
          </a:xfrm>
        </p:spPr>
      </p:pic>
      <p:pic>
        <p:nvPicPr>
          <p:cNvPr id="5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85728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           ESDM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i="1" dirty="0" err="1" smtClean="0"/>
              <a:t>Expert</a:t>
            </a:r>
            <a:r>
              <a:rPr lang="pt-BR" i="1" dirty="0" smtClean="0"/>
              <a:t> System </a:t>
            </a:r>
            <a:r>
              <a:rPr lang="pt-BR" i="1" dirty="0" err="1" smtClean="0"/>
              <a:t>Development</a:t>
            </a:r>
            <a:r>
              <a:rPr lang="pt-BR" i="1" dirty="0" smtClean="0"/>
              <a:t> </a:t>
            </a:r>
            <a:r>
              <a:rPr lang="pt-BR" i="1" dirty="0" err="1" smtClean="0"/>
              <a:t>Methodology</a:t>
            </a:r>
            <a:r>
              <a:rPr lang="pt-BR" i="1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Orientada a risco;</a:t>
            </a:r>
          </a:p>
          <a:p>
            <a:endParaRPr lang="pt-BR" dirty="0" smtClean="0"/>
          </a:p>
          <a:p>
            <a:r>
              <a:rPr lang="pt-BR" dirty="0" smtClean="0"/>
              <a:t>Criada no </a:t>
            </a:r>
            <a:r>
              <a:rPr lang="pt-BR" i="1" dirty="0" smtClean="0"/>
              <a:t>Goddard </a:t>
            </a:r>
            <a:r>
              <a:rPr lang="pt-BR" i="1" dirty="0" err="1" smtClean="0"/>
              <a:t>Space</a:t>
            </a:r>
            <a:r>
              <a:rPr lang="pt-BR" i="1" dirty="0" smtClean="0"/>
              <a:t> </a:t>
            </a:r>
            <a:r>
              <a:rPr lang="pt-BR" i="1" dirty="0" err="1" smtClean="0"/>
              <a:t>Flight</a:t>
            </a:r>
            <a:r>
              <a:rPr lang="pt-BR" i="1" dirty="0" smtClean="0"/>
              <a:t> Center</a:t>
            </a:r>
            <a:r>
              <a:rPr lang="pt-BR" dirty="0" smtClean="0"/>
              <a:t> da </a:t>
            </a:r>
            <a:r>
              <a:rPr lang="pt-BR" i="1" dirty="0" smtClean="0"/>
              <a:t>NASA; </a:t>
            </a:r>
          </a:p>
          <a:p>
            <a:endParaRPr lang="pt-BR" i="1" dirty="0" smtClean="0"/>
          </a:p>
          <a:p>
            <a:r>
              <a:rPr lang="pt-BR" i="1" dirty="0" smtClean="0"/>
              <a:t>Criação de protótipos iterativamente;</a:t>
            </a:r>
          </a:p>
          <a:p>
            <a:endParaRPr lang="pt-BR" i="1" dirty="0" smtClean="0"/>
          </a:p>
          <a:p>
            <a:r>
              <a:rPr lang="pt-BR" dirty="0" smtClean="0"/>
              <a:t>Transição para uma metodologia tradicional;</a:t>
            </a:r>
          </a:p>
          <a:p>
            <a:endParaRPr lang="pt-BR" dirty="0" smtClean="0"/>
          </a:p>
          <a:p>
            <a:r>
              <a:rPr lang="pt-BR" dirty="0" smtClean="0"/>
              <a:t>Foco na aquisição de conhecimento.</a:t>
            </a:r>
            <a:endParaRPr lang="pt-BR" dirty="0"/>
          </a:p>
        </p:txBody>
      </p:sp>
      <p:pic>
        <p:nvPicPr>
          <p:cNvPr id="4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85728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ctr"/>
            <a:r>
              <a:rPr lang="pt-BR" dirty="0" smtClean="0"/>
              <a:t>ESDM Ciclo de Vida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hangingPunct="0"/>
            <a:r>
              <a:rPr lang="pt-BR" sz="1300" dirty="0" smtClean="0"/>
              <a:t>Fonte: Fonte: (GILSTRAP, 1990)</a:t>
            </a:r>
          </a:p>
          <a:p>
            <a:pPr hangingPunct="0">
              <a:buNone/>
            </a:pPr>
            <a:r>
              <a:rPr lang="pt-BR" sz="1300" dirty="0" smtClean="0"/>
              <a:t> </a:t>
            </a:r>
            <a:endParaRPr lang="pt-BR" sz="13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928671"/>
            <a:ext cx="7216800" cy="47863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             ESDM Estágios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i="1" dirty="0" err="1" smtClean="0"/>
              <a:t>Feasibility</a:t>
            </a:r>
            <a:r>
              <a:rPr lang="pt-BR" i="1" dirty="0" smtClean="0"/>
              <a:t> </a:t>
            </a:r>
            <a:r>
              <a:rPr lang="pt-BR" i="1" dirty="0" err="1" smtClean="0"/>
              <a:t>Demonstration</a:t>
            </a:r>
            <a:r>
              <a:rPr lang="pt-BR" i="1" dirty="0" smtClean="0"/>
              <a:t> </a:t>
            </a:r>
            <a:r>
              <a:rPr lang="pt-BR" i="1" dirty="0" err="1" smtClean="0"/>
              <a:t>Prototype</a:t>
            </a:r>
            <a:r>
              <a:rPr lang="pt-BR" dirty="0" smtClean="0"/>
              <a:t> (Protótipo de </a:t>
            </a:r>
            <a:r>
              <a:rPr lang="pt-BR" dirty="0" err="1" smtClean="0"/>
              <a:t>demosntração</a:t>
            </a:r>
            <a:r>
              <a:rPr lang="pt-BR" dirty="0" smtClean="0"/>
              <a:t> de viabilidade);</a:t>
            </a:r>
          </a:p>
          <a:p>
            <a:endParaRPr lang="pt-BR" dirty="0" smtClean="0"/>
          </a:p>
          <a:p>
            <a:r>
              <a:rPr lang="pt-BR" i="1" dirty="0" err="1" smtClean="0"/>
              <a:t>Research</a:t>
            </a:r>
            <a:r>
              <a:rPr lang="pt-BR" i="1" dirty="0" smtClean="0"/>
              <a:t> </a:t>
            </a:r>
            <a:r>
              <a:rPr lang="pt-BR" i="1" dirty="0" err="1" smtClean="0"/>
              <a:t>Prototype</a:t>
            </a:r>
            <a:r>
              <a:rPr lang="pt-BR" dirty="0" smtClean="0"/>
              <a:t> (Protótipo de Pesquisa);</a:t>
            </a:r>
          </a:p>
          <a:p>
            <a:endParaRPr lang="pt-BR" dirty="0" smtClean="0"/>
          </a:p>
          <a:p>
            <a:r>
              <a:rPr lang="pt-BR" i="1" dirty="0" smtClean="0"/>
              <a:t>Field </a:t>
            </a:r>
            <a:r>
              <a:rPr lang="pt-BR" i="1" dirty="0" err="1" smtClean="0"/>
              <a:t>Prototype</a:t>
            </a:r>
            <a:r>
              <a:rPr lang="pt-BR" dirty="0" smtClean="0"/>
              <a:t> (Protótipo de Campo);</a:t>
            </a:r>
          </a:p>
          <a:p>
            <a:endParaRPr lang="pt-BR" dirty="0" smtClean="0"/>
          </a:p>
          <a:p>
            <a:r>
              <a:rPr lang="pt-BR" i="1" dirty="0" err="1" smtClean="0"/>
              <a:t>Production</a:t>
            </a:r>
            <a:r>
              <a:rPr lang="pt-BR" i="1" dirty="0" smtClean="0"/>
              <a:t> </a:t>
            </a:r>
            <a:r>
              <a:rPr lang="pt-BR" i="1" dirty="0" err="1" smtClean="0"/>
              <a:t>Prototype</a:t>
            </a:r>
            <a:r>
              <a:rPr lang="pt-BR" dirty="0" smtClean="0"/>
              <a:t> (Protótipo de Produção);</a:t>
            </a:r>
          </a:p>
          <a:p>
            <a:endParaRPr lang="pt-BR" dirty="0" smtClean="0"/>
          </a:p>
          <a:p>
            <a:r>
              <a:rPr lang="pt-BR" i="1" dirty="0" err="1" smtClean="0"/>
              <a:t>Operation</a:t>
            </a:r>
            <a:r>
              <a:rPr lang="pt-BR" i="1" dirty="0" smtClean="0"/>
              <a:t> </a:t>
            </a:r>
            <a:r>
              <a:rPr lang="pt-BR" i="1" dirty="0" err="1" smtClean="0"/>
              <a:t>Prototype</a:t>
            </a:r>
            <a:r>
              <a:rPr lang="pt-BR" dirty="0" smtClean="0"/>
              <a:t> (Protótipo Operacional).</a:t>
            </a:r>
            <a:endParaRPr lang="pt-BR" dirty="0"/>
          </a:p>
        </p:txBody>
      </p:sp>
      <p:pic>
        <p:nvPicPr>
          <p:cNvPr id="4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85728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ESDM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i="1" dirty="0" err="1" smtClean="0"/>
              <a:t>Identify</a:t>
            </a:r>
            <a:r>
              <a:rPr lang="pt-BR" i="1" dirty="0" smtClean="0"/>
              <a:t> </a:t>
            </a:r>
            <a:r>
              <a:rPr lang="pt-BR" i="1" dirty="0" err="1" smtClean="0"/>
              <a:t>the</a:t>
            </a:r>
            <a:r>
              <a:rPr lang="pt-BR" i="1" dirty="0" smtClean="0"/>
              <a:t> </a:t>
            </a:r>
            <a:r>
              <a:rPr lang="pt-BR" i="1" dirty="0" err="1" smtClean="0"/>
              <a:t>problem</a:t>
            </a:r>
            <a:r>
              <a:rPr lang="pt-BR" dirty="0" smtClean="0"/>
              <a:t> (Identificar o problema);</a:t>
            </a:r>
          </a:p>
          <a:p>
            <a:endParaRPr lang="pt-BR" dirty="0" smtClean="0"/>
          </a:p>
          <a:p>
            <a:r>
              <a:rPr lang="pt-BR" i="1" dirty="0" err="1" smtClean="0"/>
              <a:t>Conceptualize</a:t>
            </a:r>
            <a:r>
              <a:rPr lang="pt-BR" i="1" dirty="0" smtClean="0"/>
              <a:t> </a:t>
            </a:r>
            <a:r>
              <a:rPr lang="pt-BR" i="1" dirty="0" err="1" smtClean="0"/>
              <a:t>the</a:t>
            </a:r>
            <a:r>
              <a:rPr lang="pt-BR" i="1" dirty="0" smtClean="0"/>
              <a:t> Solution</a:t>
            </a:r>
            <a:r>
              <a:rPr lang="pt-BR" dirty="0" smtClean="0"/>
              <a:t> (</a:t>
            </a:r>
            <a:r>
              <a:rPr lang="pt-BR" dirty="0" err="1" smtClean="0"/>
              <a:t>Conceitualizar</a:t>
            </a:r>
            <a:r>
              <a:rPr lang="pt-BR" dirty="0" smtClean="0"/>
              <a:t> a solução);</a:t>
            </a:r>
          </a:p>
          <a:p>
            <a:endParaRPr lang="pt-BR" dirty="0" smtClean="0"/>
          </a:p>
          <a:p>
            <a:r>
              <a:rPr lang="pt-BR" i="1" dirty="0" smtClean="0"/>
              <a:t>Formalize </a:t>
            </a:r>
            <a:r>
              <a:rPr lang="pt-BR" i="1" dirty="0" err="1" smtClean="0"/>
              <a:t>the</a:t>
            </a:r>
            <a:r>
              <a:rPr lang="pt-BR" i="1" dirty="0" smtClean="0"/>
              <a:t> Solution</a:t>
            </a:r>
            <a:r>
              <a:rPr lang="pt-BR" dirty="0" smtClean="0"/>
              <a:t> (Formalizar a Solução);</a:t>
            </a:r>
          </a:p>
          <a:p>
            <a:endParaRPr lang="pt-BR" dirty="0" smtClean="0"/>
          </a:p>
          <a:p>
            <a:r>
              <a:rPr lang="pt-BR" i="1" dirty="0" err="1" smtClean="0"/>
              <a:t>Implement</a:t>
            </a:r>
            <a:r>
              <a:rPr lang="pt-BR" i="1" dirty="0" smtClean="0"/>
              <a:t> </a:t>
            </a:r>
            <a:r>
              <a:rPr lang="pt-BR" i="1" dirty="0" err="1" smtClean="0"/>
              <a:t>the</a:t>
            </a:r>
            <a:r>
              <a:rPr lang="pt-BR" i="1" dirty="0" smtClean="0"/>
              <a:t> </a:t>
            </a:r>
            <a:r>
              <a:rPr lang="pt-BR" i="1" dirty="0" err="1" smtClean="0"/>
              <a:t>Prototype</a:t>
            </a:r>
            <a:r>
              <a:rPr lang="pt-BR" dirty="0" smtClean="0"/>
              <a:t> (Implementar o protótipo);</a:t>
            </a:r>
          </a:p>
          <a:p>
            <a:endParaRPr lang="pt-BR" dirty="0" smtClean="0"/>
          </a:p>
          <a:p>
            <a:r>
              <a:rPr lang="pt-BR" i="1" dirty="0" err="1" smtClean="0"/>
              <a:t>Test</a:t>
            </a:r>
            <a:r>
              <a:rPr lang="pt-BR" i="1" dirty="0" smtClean="0"/>
              <a:t> </a:t>
            </a:r>
            <a:r>
              <a:rPr lang="pt-BR" i="1" dirty="0" err="1" smtClean="0"/>
              <a:t>the</a:t>
            </a:r>
            <a:r>
              <a:rPr lang="pt-BR" i="1" dirty="0" smtClean="0"/>
              <a:t> </a:t>
            </a:r>
            <a:r>
              <a:rPr lang="pt-BR" i="1" dirty="0" err="1" smtClean="0"/>
              <a:t>Prototype</a:t>
            </a:r>
            <a:r>
              <a:rPr lang="pt-BR" dirty="0" smtClean="0"/>
              <a:t> (Testar o Protótipo).</a:t>
            </a:r>
            <a:endParaRPr lang="pt-BR" dirty="0"/>
          </a:p>
        </p:txBody>
      </p:sp>
      <p:pic>
        <p:nvPicPr>
          <p:cNvPr id="4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85728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r"/>
            <a:r>
              <a:rPr lang="pt-BR" sz="1200" dirty="0" smtClean="0"/>
              <a:t>Fonte: Flickr.com</a:t>
            </a:r>
            <a:endParaRPr lang="pt-BR" sz="1200" dirty="0"/>
          </a:p>
        </p:txBody>
      </p:sp>
      <p:pic>
        <p:nvPicPr>
          <p:cNvPr id="7" name="Picture 2" descr="http://farm7.staticflickr.com/6141/5948838730_2f6e3b8632_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0"/>
            <a:ext cx="4857784" cy="6072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 que é o </a:t>
            </a:r>
            <a:r>
              <a:rPr lang="pt-BR" dirty="0" err="1" smtClean="0"/>
              <a:t>Expert</a:t>
            </a:r>
            <a:r>
              <a:rPr lang="pt-BR" dirty="0" smtClean="0"/>
              <a:t> Sinta?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Ferramenta computacional </a:t>
            </a:r>
          </a:p>
          <a:p>
            <a:endParaRPr lang="pt-BR" dirty="0" smtClean="0"/>
          </a:p>
          <a:p>
            <a:r>
              <a:rPr lang="pt-BR" dirty="0" smtClean="0"/>
              <a:t> Inteligência Artificial </a:t>
            </a:r>
          </a:p>
          <a:p>
            <a:endParaRPr lang="pt-BR" dirty="0" smtClean="0"/>
          </a:p>
          <a:p>
            <a:r>
              <a:rPr lang="pt-BR" dirty="0" smtClean="0"/>
              <a:t>Geração automática de sistemas especialistas</a:t>
            </a:r>
          </a:p>
          <a:p>
            <a:endParaRPr lang="pt-BR" dirty="0" smtClean="0"/>
          </a:p>
          <a:p>
            <a:r>
              <a:rPr lang="pt-BR" dirty="0" smtClean="0"/>
              <a:t>Oferece uma máquina de inferência básica</a:t>
            </a:r>
          </a:p>
          <a:p>
            <a:endParaRPr lang="pt-BR" dirty="0" smtClean="0"/>
          </a:p>
          <a:p>
            <a:r>
              <a:rPr lang="pt-BR" dirty="0" smtClean="0"/>
              <a:t>Fundamentada no encadeamento para trás</a:t>
            </a:r>
          </a:p>
          <a:p>
            <a:endParaRPr lang="pt-BR" dirty="0" smtClean="0"/>
          </a:p>
          <a:p>
            <a:r>
              <a:rPr lang="pt-BR" dirty="0" smtClean="0"/>
              <a:t>Função da SHELL?</a:t>
            </a:r>
            <a:endParaRPr lang="pt-BR" dirty="0"/>
          </a:p>
        </p:txBody>
      </p:sp>
      <p:pic>
        <p:nvPicPr>
          <p:cNvPr id="2050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42852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5409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4000" dirty="0" smtClean="0"/>
              <a:t>Arquitetura</a:t>
            </a:r>
            <a:br>
              <a:rPr lang="pt-BR" sz="4000" dirty="0" smtClean="0"/>
            </a:br>
            <a:r>
              <a:rPr lang="pt-BR" sz="1300" dirty="0" smtClean="0"/>
              <a:t>Fonte: </a:t>
            </a:r>
            <a:r>
              <a:rPr lang="pt-BR" sz="1200" dirty="0" smtClean="0"/>
              <a:t>Laboratório de Inteligência Artificial – LIA – Universidade Federal do </a:t>
            </a:r>
            <a:r>
              <a:rPr lang="pt-BR" sz="1200" dirty="0" err="1" smtClean="0"/>
              <a:t>Ceerá</a:t>
            </a:r>
            <a:endParaRPr lang="pt-BR" sz="1300" dirty="0"/>
          </a:p>
        </p:txBody>
      </p:sp>
      <p:pic>
        <p:nvPicPr>
          <p:cNvPr id="4" name="Espaço Reservado para Conteúdo 3" descr="arq.expert sint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28794" y="1928802"/>
            <a:ext cx="4929222" cy="4500593"/>
          </a:xfrm>
        </p:spPr>
      </p:pic>
      <p:pic>
        <p:nvPicPr>
          <p:cNvPr id="5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0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71866" y="3571876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Criação de um protótipo de sistema especialista para fratura de colo de  fêmur em idosos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r"/>
            <a:r>
              <a:rPr lang="pt-BR" sz="1200" dirty="0" smtClean="0"/>
              <a:t>Fonte: Vilela, 2011</a:t>
            </a:r>
            <a:endParaRPr lang="pt-BR" sz="1200" dirty="0"/>
          </a:p>
        </p:txBody>
      </p:sp>
      <p:pic>
        <p:nvPicPr>
          <p:cNvPr id="30722" name="Picture 2" descr="http://www.ongevalstichting.nl/foto/heupfractuu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285992"/>
            <a:ext cx="3810000" cy="2819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 ARTICULAÇÃO COXOFEMURAL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Fonte:</a:t>
            </a:r>
            <a:endParaRPr lang="pt-BR" dirty="0"/>
          </a:p>
        </p:txBody>
      </p:sp>
      <p:pic>
        <p:nvPicPr>
          <p:cNvPr id="29700" name="Picture 4" descr="http://www.bursitis101.com/Hip-Bursitis-anatomy-l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A FRATURA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r"/>
            <a:r>
              <a:rPr lang="pt-BR" sz="1200" dirty="0" smtClean="0"/>
              <a:t>Fonte: Vilela, 2011</a:t>
            </a:r>
            <a:endParaRPr lang="pt-BR" sz="1200" dirty="0"/>
          </a:p>
        </p:txBody>
      </p:sp>
      <p:pic>
        <p:nvPicPr>
          <p:cNvPr id="30722" name="Picture 2" descr="http://www.ongevalstichting.nl/foto/heupfractuu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285992"/>
            <a:ext cx="3810000" cy="2819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27157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Porque Fratura de Fêmur em Idosos?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OMS </a:t>
            </a:r>
          </a:p>
          <a:p>
            <a:endParaRPr lang="pt-BR" dirty="0" smtClean="0"/>
          </a:p>
          <a:p>
            <a:r>
              <a:rPr lang="pt-BR" dirty="0" smtClean="0"/>
              <a:t>90% - quedas</a:t>
            </a:r>
          </a:p>
          <a:p>
            <a:endParaRPr lang="pt-BR" dirty="0" smtClean="0"/>
          </a:p>
          <a:p>
            <a:r>
              <a:rPr lang="pt-BR" dirty="0" smtClean="0"/>
              <a:t>Fratura em casa, entre o quarto e o banheiro durante a noite </a:t>
            </a:r>
          </a:p>
          <a:p>
            <a:endParaRPr lang="pt-BR" dirty="0" smtClean="0"/>
          </a:p>
          <a:p>
            <a:r>
              <a:rPr lang="pt-BR" dirty="0" smtClean="0"/>
              <a:t>DATASUS - impacto econômico </a:t>
            </a:r>
          </a:p>
          <a:p>
            <a:endParaRPr lang="pt-BR" dirty="0" smtClean="0"/>
          </a:p>
          <a:p>
            <a:r>
              <a:rPr lang="pt-BR" dirty="0" smtClean="0"/>
              <a:t>SBOT  - 25% dos idosos que sofrem fratura do fêmur  morrem em menos de um ano após a fratura. </a:t>
            </a:r>
          </a:p>
          <a:p>
            <a:endParaRPr lang="pt-BR" dirty="0" smtClean="0"/>
          </a:p>
        </p:txBody>
      </p:sp>
      <p:pic>
        <p:nvPicPr>
          <p:cNvPr id="3074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14290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4578" name="Picture 2" descr="http://www.idademaior.com.br/fotos/queda-idos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0"/>
            <a:ext cx="7500990" cy="5857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2530" name="Picture 2" descr="http://s3.amazonaws.com/magoo/ABAAAAfLcAF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7500990" cy="61436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5978</TotalTime>
  <Words>248</Words>
  <Application>Microsoft Office PowerPoint</Application>
  <PresentationFormat>Apresentação na tela (4:3)</PresentationFormat>
  <Paragraphs>153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Balcão Envidraçado</vt:lpstr>
      <vt:lpstr>EXPERT SINTA</vt:lpstr>
      <vt:lpstr> O que é o Expert Sinta?</vt:lpstr>
      <vt:lpstr>   Arquitetura Fonte: Laboratório de Inteligência Artificial – LIA – Universidade Federal do Ceerá</vt:lpstr>
      <vt:lpstr>Criação de um protótipo de sistema especialista para fratura de colo de  fêmur em idosos  </vt:lpstr>
      <vt:lpstr>A ARTICULAÇÃO COXOFEMURAL</vt:lpstr>
      <vt:lpstr>A FRATURA</vt:lpstr>
      <vt:lpstr>    Porque Fratura de Fêmur em Idosos?</vt:lpstr>
      <vt:lpstr>Slide 8</vt:lpstr>
      <vt:lpstr>Slide 9</vt:lpstr>
      <vt:lpstr>Slide 10</vt:lpstr>
      <vt:lpstr>Slide 11</vt:lpstr>
      <vt:lpstr> Objetivos</vt:lpstr>
      <vt:lpstr>                           MAPA MENTAL</vt:lpstr>
      <vt:lpstr>              MAPA MENTAL</vt:lpstr>
      <vt:lpstr>           ESDM</vt:lpstr>
      <vt:lpstr>ESDM Ciclo de Vida</vt:lpstr>
      <vt:lpstr>             ESDM Estágios</vt:lpstr>
      <vt:lpstr>ESDM Passos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 SINTA</dc:title>
  <dc:creator>Ju</dc:creator>
  <cp:lastModifiedBy>Ju</cp:lastModifiedBy>
  <cp:revision>86</cp:revision>
  <dcterms:created xsi:type="dcterms:W3CDTF">2013-10-01T18:21:27Z</dcterms:created>
  <dcterms:modified xsi:type="dcterms:W3CDTF">2013-10-09T18:18:58Z</dcterms:modified>
</cp:coreProperties>
</file>