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7" r:id="rId5"/>
    <p:sldId id="277" r:id="rId6"/>
    <p:sldId id="275" r:id="rId7"/>
    <p:sldId id="259" r:id="rId8"/>
    <p:sldId id="271" r:id="rId9"/>
    <p:sldId id="270" r:id="rId10"/>
    <p:sldId id="274" r:id="rId11"/>
    <p:sldId id="276" r:id="rId12"/>
    <p:sldId id="260" r:id="rId13"/>
    <p:sldId id="261" r:id="rId14"/>
    <p:sldId id="263" r:id="rId15"/>
    <p:sldId id="273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5B149F7-5165-4159-9FFC-213DF4FD0FA4}" type="datetimeFigureOut">
              <a:rPr lang="pt-BR" smtClean="0"/>
              <a:pPr/>
              <a:t>06/10/2013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49F7-5165-4159-9FFC-213DF4FD0FA4}" type="datetimeFigureOut">
              <a:rPr lang="pt-BR" smtClean="0"/>
              <a:pPr/>
              <a:t>06/10/2013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49F7-5165-4159-9FFC-213DF4FD0FA4}" type="datetimeFigureOut">
              <a:rPr lang="pt-BR" smtClean="0"/>
              <a:pPr/>
              <a:t>06/10/2013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B149F7-5165-4159-9FFC-213DF4FD0FA4}" type="datetimeFigureOut">
              <a:rPr lang="pt-BR" smtClean="0"/>
              <a:pPr/>
              <a:t>06/10/2013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5B149F7-5165-4159-9FFC-213DF4FD0FA4}" type="datetimeFigureOut">
              <a:rPr lang="pt-BR" smtClean="0"/>
              <a:pPr/>
              <a:t>06/10/2013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49F7-5165-4159-9FFC-213DF4FD0FA4}" type="datetimeFigureOut">
              <a:rPr lang="pt-BR" smtClean="0"/>
              <a:pPr/>
              <a:t>06/10/2013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49F7-5165-4159-9FFC-213DF4FD0FA4}" type="datetimeFigureOut">
              <a:rPr lang="pt-BR" smtClean="0"/>
              <a:pPr/>
              <a:t>06/10/2013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B149F7-5165-4159-9FFC-213DF4FD0FA4}" type="datetimeFigureOut">
              <a:rPr lang="pt-BR" smtClean="0"/>
              <a:pPr/>
              <a:t>06/10/2013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49F7-5165-4159-9FFC-213DF4FD0FA4}" type="datetimeFigureOut">
              <a:rPr lang="pt-BR" smtClean="0"/>
              <a:pPr/>
              <a:t>06/10/2013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B149F7-5165-4159-9FFC-213DF4FD0FA4}" type="datetimeFigureOut">
              <a:rPr lang="pt-BR" smtClean="0"/>
              <a:pPr/>
              <a:t>06/10/2013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B149F7-5165-4159-9FFC-213DF4FD0FA4}" type="datetimeFigureOut">
              <a:rPr lang="pt-BR" smtClean="0"/>
              <a:pPr/>
              <a:t>06/10/2013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5B149F7-5165-4159-9FFC-213DF4FD0FA4}" type="datetimeFigureOut">
              <a:rPr lang="pt-BR" smtClean="0"/>
              <a:pPr/>
              <a:t>06/10/2013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F8CE70-4B9A-42E5-95A0-53AE0868F3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4546" y="164305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EXPERT SINTA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86116" y="4357694"/>
            <a:ext cx="6172200" cy="137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000" dirty="0" smtClean="0"/>
              <a:t>Professora: Dra. Lourdes Mattos Brasil </a:t>
            </a:r>
          </a:p>
          <a:p>
            <a:pPr algn="l"/>
            <a:endParaRPr lang="pt-BR" sz="2000" dirty="0" smtClean="0"/>
          </a:p>
          <a:p>
            <a:pPr algn="l"/>
            <a:r>
              <a:rPr lang="pt-BR" sz="2000" dirty="0" smtClean="0"/>
              <a:t>Alunos: Juliana Elias</a:t>
            </a:r>
          </a:p>
          <a:p>
            <a:r>
              <a:rPr lang="pt-BR" sz="2000" dirty="0" smtClean="0"/>
              <a:t>              Roberto Aguiar Lima</a:t>
            </a:r>
            <a:endParaRPr lang="pt-BR" sz="2000" dirty="0"/>
          </a:p>
        </p:txBody>
      </p:sp>
      <p:pic>
        <p:nvPicPr>
          <p:cNvPr id="1026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85728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See full siz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357298"/>
            <a:ext cx="1643074" cy="14478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endParaRPr lang="pt-BR" sz="1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/>
            <a:r>
              <a:rPr lang="pt-BR" sz="1200" dirty="0" smtClean="0"/>
              <a:t>Fonte: Arruda, 2010</a:t>
            </a:r>
            <a:endParaRPr lang="pt-BR" sz="1200" dirty="0"/>
          </a:p>
        </p:txBody>
      </p:sp>
      <p:pic>
        <p:nvPicPr>
          <p:cNvPr id="27650" name="Picture 2" descr="http://cristianearruda.files.wordpress.com/2010/05/protes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429685" cy="5214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/>
            <a:r>
              <a:rPr lang="pt-BR" sz="1200" dirty="0" smtClean="0"/>
              <a:t>Fonte: Sociedade Brasileira de Quadril, 2011 </a:t>
            </a:r>
            <a:endParaRPr lang="pt-BR" sz="1200" dirty="0"/>
          </a:p>
        </p:txBody>
      </p:sp>
      <p:pic>
        <p:nvPicPr>
          <p:cNvPr id="6" name="Imagem 5" descr="Figura 2. Radiografias da série pessoal do Autor mostrando o quadril Normal (A), com Artrose (B) e do quadril do mesmo paciente mostrado em B após a Artroplastia (C)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21537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</a:p>
          <a:p>
            <a:endParaRPr lang="pt-BR" dirty="0" smtClean="0"/>
          </a:p>
          <a:p>
            <a:r>
              <a:rPr lang="pt-BR" dirty="0" smtClean="0"/>
              <a:t>Prognóstico</a:t>
            </a:r>
          </a:p>
          <a:p>
            <a:endParaRPr lang="pt-BR" dirty="0" smtClean="0"/>
          </a:p>
          <a:p>
            <a:r>
              <a:rPr lang="pt-BR" dirty="0" smtClean="0"/>
              <a:t>Prevenção</a:t>
            </a:r>
          </a:p>
          <a:p>
            <a:endParaRPr lang="pt-BR" dirty="0" smtClean="0"/>
          </a:p>
          <a:p>
            <a:r>
              <a:rPr lang="pt-BR" dirty="0" smtClean="0"/>
              <a:t>Cuidados</a:t>
            </a:r>
          </a:p>
          <a:p>
            <a:endParaRPr lang="pt-BR" dirty="0"/>
          </a:p>
        </p:txBody>
      </p:sp>
      <p:pic>
        <p:nvPicPr>
          <p:cNvPr id="4098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14290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11222"/>
          </a:xfrm>
        </p:spPr>
        <p:txBody>
          <a:bodyPr>
            <a:normAutofit/>
          </a:bodyPr>
          <a:lstStyle/>
          <a:p>
            <a:pPr algn="ctr"/>
            <a:r>
              <a:rPr lang="pt-BR" sz="2400" dirty="0" smtClean="0"/>
              <a:t>            </a:t>
            </a:r>
            <a:br>
              <a:rPr lang="pt-BR" sz="2400" dirty="0" smtClean="0"/>
            </a:br>
            <a:r>
              <a:rPr lang="pt-BR" sz="2400" dirty="0" smtClean="0"/>
              <a:t> </a:t>
            </a:r>
            <a:r>
              <a:rPr lang="pt-BR" sz="2400" dirty="0" smtClean="0"/>
              <a:t>            </a:t>
            </a:r>
            <a:r>
              <a:rPr lang="pt-BR" sz="2400" dirty="0" smtClean="0"/>
              <a:t> MAPA MENTAL</a:t>
            </a:r>
            <a:endParaRPr lang="pt-BR" sz="2400" dirty="0"/>
          </a:p>
        </p:txBody>
      </p:sp>
      <p:pic>
        <p:nvPicPr>
          <p:cNvPr id="5" name="Espaço Reservado para Conteúdo 4" descr="MAPA MENTAL 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85860"/>
            <a:ext cx="7686700" cy="5143536"/>
          </a:xfrm>
        </p:spPr>
      </p:pic>
      <p:pic>
        <p:nvPicPr>
          <p:cNvPr id="4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85728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11222"/>
          </a:xfrm>
        </p:spPr>
        <p:txBody>
          <a:bodyPr>
            <a:normAutofit/>
          </a:bodyPr>
          <a:lstStyle/>
          <a:p>
            <a:pPr algn="ctr"/>
            <a:r>
              <a:rPr lang="pt-BR" sz="2400" dirty="0" smtClean="0"/>
              <a:t>              MAPA </a:t>
            </a:r>
            <a:r>
              <a:rPr lang="pt-BR" sz="2400" dirty="0" smtClean="0"/>
              <a:t>MENTAL</a:t>
            </a:r>
            <a:endParaRPr lang="pt-BR" sz="2400" dirty="0"/>
          </a:p>
        </p:txBody>
      </p:sp>
      <p:pic>
        <p:nvPicPr>
          <p:cNvPr id="4" name="Espaço Reservado para Conteúdo 3" descr="MAPA MENTAL 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357298"/>
            <a:ext cx="7543824" cy="5000660"/>
          </a:xfrm>
        </p:spPr>
      </p:pic>
      <p:pic>
        <p:nvPicPr>
          <p:cNvPr id="5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85728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farm7.staticflickr.com/6141/5948838730_2f6e3b8632_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285860"/>
            <a:ext cx="4267200" cy="5572140"/>
          </a:xfrm>
          <a:prstGeom prst="rect">
            <a:avLst/>
          </a:prstGeom>
          <a:noFill/>
        </p:spPr>
      </p:pic>
      <p:pic>
        <p:nvPicPr>
          <p:cNvPr id="3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85728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que é o Shell </a:t>
            </a:r>
            <a:r>
              <a:rPr lang="pt-BR" dirty="0" err="1" smtClean="0"/>
              <a:t>Expert</a:t>
            </a:r>
            <a:r>
              <a:rPr lang="pt-BR" dirty="0" smtClean="0"/>
              <a:t> Sinta?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Ferramenta computacional 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Inteligência Artificial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Geração </a:t>
            </a:r>
            <a:r>
              <a:rPr lang="pt-BR" dirty="0" smtClean="0"/>
              <a:t>automática de sistemas </a:t>
            </a:r>
            <a:r>
              <a:rPr lang="pt-BR" dirty="0" smtClean="0"/>
              <a:t>especialistas</a:t>
            </a:r>
          </a:p>
          <a:p>
            <a:endParaRPr lang="pt-BR" dirty="0" smtClean="0"/>
          </a:p>
          <a:p>
            <a:r>
              <a:rPr lang="pt-BR" dirty="0" smtClean="0"/>
              <a:t>Oferece </a:t>
            </a:r>
            <a:r>
              <a:rPr lang="pt-BR" dirty="0" smtClean="0"/>
              <a:t>uma máquina de inferência </a:t>
            </a:r>
            <a:r>
              <a:rPr lang="pt-BR" dirty="0" smtClean="0"/>
              <a:t>básica</a:t>
            </a:r>
          </a:p>
          <a:p>
            <a:endParaRPr lang="pt-BR" dirty="0" smtClean="0"/>
          </a:p>
          <a:p>
            <a:r>
              <a:rPr lang="pt-BR" dirty="0" smtClean="0"/>
              <a:t>Fundamentada </a:t>
            </a:r>
            <a:r>
              <a:rPr lang="pt-BR" dirty="0" smtClean="0"/>
              <a:t>no encadeamento para </a:t>
            </a:r>
            <a:r>
              <a:rPr lang="pt-BR" dirty="0" smtClean="0"/>
              <a:t>trás</a:t>
            </a:r>
          </a:p>
          <a:p>
            <a:endParaRPr lang="pt-BR" dirty="0" smtClean="0"/>
          </a:p>
          <a:p>
            <a:r>
              <a:rPr lang="pt-BR" dirty="0" smtClean="0"/>
              <a:t>Função da SHELL?</a:t>
            </a:r>
            <a:endParaRPr lang="pt-BR" dirty="0"/>
          </a:p>
        </p:txBody>
      </p:sp>
      <p:pic>
        <p:nvPicPr>
          <p:cNvPr id="2050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42852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5409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4000" dirty="0" smtClean="0"/>
              <a:t>Arquitetura</a:t>
            </a:r>
            <a:br>
              <a:rPr lang="pt-BR" sz="4000" dirty="0" smtClean="0"/>
            </a:br>
            <a:r>
              <a:rPr lang="pt-BR" sz="1300" dirty="0" smtClean="0"/>
              <a:t>Fonte: </a:t>
            </a:r>
            <a:r>
              <a:rPr lang="pt-BR" sz="1200" dirty="0" smtClean="0"/>
              <a:t>Laboratório de Inteligência Artificial </a:t>
            </a:r>
            <a:r>
              <a:rPr lang="pt-BR" sz="1200" dirty="0" smtClean="0"/>
              <a:t>– LIA – Universidade Federal do </a:t>
            </a:r>
            <a:r>
              <a:rPr lang="pt-BR" sz="1200" dirty="0" err="1" smtClean="0"/>
              <a:t>Ceerá</a:t>
            </a:r>
            <a:endParaRPr lang="pt-BR" sz="1300" dirty="0"/>
          </a:p>
        </p:txBody>
      </p:sp>
      <p:pic>
        <p:nvPicPr>
          <p:cNvPr id="4" name="Espaço Reservado para Conteúdo 3" descr="arq.expert sint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8794" y="1928802"/>
            <a:ext cx="4929222" cy="4500593"/>
          </a:xfrm>
        </p:spPr>
      </p:pic>
      <p:pic>
        <p:nvPicPr>
          <p:cNvPr id="5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0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i="1" dirty="0" smtClean="0"/>
              <a:t>base de conhecimentos representa a informação (fatos e regras) que um</a:t>
            </a:r>
          </a:p>
          <a:p>
            <a:r>
              <a:rPr lang="pt-BR" dirty="0" smtClean="0"/>
              <a:t>especialista utiliza, representada computacionalmente;</a:t>
            </a:r>
          </a:p>
          <a:p>
            <a:r>
              <a:rPr lang="pt-BR" dirty="0" smtClean="0"/>
              <a:t>· </a:t>
            </a:r>
            <a:r>
              <a:rPr lang="pt-BR" i="1" dirty="0" smtClean="0"/>
              <a:t>editor de bases é o meio pelo qual a </a:t>
            </a:r>
            <a:r>
              <a:rPr lang="pt-BR" i="1" dirty="0" err="1" smtClean="0"/>
              <a:t>shell</a:t>
            </a:r>
            <a:r>
              <a:rPr lang="pt-BR" i="1" dirty="0" smtClean="0"/>
              <a:t> permite a implementação das bases</a:t>
            </a:r>
          </a:p>
          <a:p>
            <a:r>
              <a:rPr lang="pt-BR" dirty="0" smtClean="0"/>
              <a:t>desejadas;</a:t>
            </a:r>
          </a:p>
          <a:p>
            <a:r>
              <a:rPr lang="pt-BR" dirty="0" smtClean="0"/>
              <a:t>· </a:t>
            </a:r>
            <a:r>
              <a:rPr lang="pt-BR" i="1" dirty="0" smtClean="0"/>
              <a:t>máquina de inferência é a parte do SE responsável pelas deduções sobre a</a:t>
            </a:r>
          </a:p>
          <a:p>
            <a:r>
              <a:rPr lang="pt-BR" dirty="0" smtClean="0"/>
              <a:t>base de conhecimentos;</a:t>
            </a:r>
          </a:p>
          <a:p>
            <a:r>
              <a:rPr lang="pt-BR" dirty="0" smtClean="0"/>
              <a:t>· </a:t>
            </a:r>
            <a:r>
              <a:rPr lang="pt-BR" i="1" dirty="0" smtClean="0"/>
              <a:t>banco de dados global são as evidências apontadas pelo usuário do sistema</a:t>
            </a:r>
          </a:p>
          <a:p>
            <a:r>
              <a:rPr lang="pt-BR" dirty="0" smtClean="0"/>
              <a:t>especialista durante uma consulta.</a:t>
            </a:r>
            <a:endParaRPr lang="pt-BR" dirty="0"/>
          </a:p>
        </p:txBody>
      </p:sp>
      <p:pic>
        <p:nvPicPr>
          <p:cNvPr id="4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85728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Criação de um protótipo de sistema especialista para fratura de colo de  fêmur em idosos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/>
            <a:r>
              <a:rPr lang="pt-BR" sz="1200" dirty="0" smtClean="0"/>
              <a:t>Fonte: Vilela, 2011</a:t>
            </a:r>
            <a:endParaRPr lang="pt-BR" sz="1200" dirty="0"/>
          </a:p>
        </p:txBody>
      </p:sp>
      <p:pic>
        <p:nvPicPr>
          <p:cNvPr id="30722" name="Picture 2" descr="http://www.ongevalstichting.nl/foto/heupfractuu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285992"/>
            <a:ext cx="3810000" cy="2819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 ARTICULAÇÃO COXOFEMURAL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Fonte:</a:t>
            </a:r>
            <a:endParaRPr lang="pt-BR" dirty="0"/>
          </a:p>
        </p:txBody>
      </p:sp>
      <p:pic>
        <p:nvPicPr>
          <p:cNvPr id="29700" name="Picture 4" descr="http://www.bursitis101.com/Hip-Bursitis-anatomy-l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27157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Porque Fratura de Fêmur em Idosos?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OMS </a:t>
            </a:r>
          </a:p>
          <a:p>
            <a:endParaRPr lang="pt-BR" dirty="0" smtClean="0"/>
          </a:p>
          <a:p>
            <a:r>
              <a:rPr lang="pt-BR" dirty="0" smtClean="0"/>
              <a:t>90</a:t>
            </a:r>
            <a:r>
              <a:rPr lang="pt-BR" dirty="0" smtClean="0"/>
              <a:t>% </a:t>
            </a:r>
            <a:r>
              <a:rPr lang="pt-BR" dirty="0" smtClean="0"/>
              <a:t>- quedas</a:t>
            </a:r>
          </a:p>
          <a:p>
            <a:endParaRPr lang="pt-BR" dirty="0" smtClean="0"/>
          </a:p>
          <a:p>
            <a:r>
              <a:rPr lang="pt-BR" dirty="0" smtClean="0"/>
              <a:t>Fratura em casa, entre o quarto e o banheiro durante a </a:t>
            </a:r>
            <a:r>
              <a:rPr lang="pt-BR" dirty="0" smtClean="0"/>
              <a:t>noite</a:t>
            </a:r>
            <a:r>
              <a:rPr lang="pt-BR" dirty="0" smtClean="0"/>
              <a:t> </a:t>
            </a:r>
          </a:p>
          <a:p>
            <a:endParaRPr lang="pt-BR" dirty="0" smtClean="0"/>
          </a:p>
          <a:p>
            <a:r>
              <a:rPr lang="pt-BR" dirty="0" smtClean="0"/>
              <a:t>DATASUS - impacto </a:t>
            </a:r>
            <a:r>
              <a:rPr lang="pt-BR" dirty="0" smtClean="0"/>
              <a:t>econômico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SBOT  - 25</a:t>
            </a:r>
            <a:r>
              <a:rPr lang="pt-BR" dirty="0" smtClean="0"/>
              <a:t>% dos idosos que sofrem fratura do fêmur  morrem em menos de um ano após a fratura. 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3074" name="Imagem 1" descr="C:\Users\Felipe S. Macedo\Downloads\logo_unb_g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14290"/>
            <a:ext cx="23844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4578" name="Picture 2" descr="http://www.idademaior.com.br/fotos/queda-idos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7500990" cy="5857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2530" name="Picture 2" descr="http://s3.amazonaws.com/magoo/ABAAAAfLcAF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7500990" cy="61436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4481</TotalTime>
  <Words>179</Words>
  <Application>Microsoft Office PowerPoint</Application>
  <PresentationFormat>Apresentação na tela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Balcão Envidraçado</vt:lpstr>
      <vt:lpstr>EXPERT SINTA</vt:lpstr>
      <vt:lpstr> O que é o Shell Expert Sinta?</vt:lpstr>
      <vt:lpstr>   Arquitetura Fonte: Laboratório de Inteligência Artificial – LIA – Universidade Federal do Ceerá</vt:lpstr>
      <vt:lpstr>Slide 4</vt:lpstr>
      <vt:lpstr>Criação de um protótipo de sistema especialista para fratura de colo de  fêmur em idosos  </vt:lpstr>
      <vt:lpstr>A ARTICULAÇÃO COXOFEMURAL</vt:lpstr>
      <vt:lpstr>    Porque Fratura de Fêmur em Idosos?</vt:lpstr>
      <vt:lpstr>Slide 8</vt:lpstr>
      <vt:lpstr>Slide 9</vt:lpstr>
      <vt:lpstr>Slide 10</vt:lpstr>
      <vt:lpstr>Slide 11</vt:lpstr>
      <vt:lpstr> Objetivos</vt:lpstr>
      <vt:lpstr>                           MAPA MENTAL</vt:lpstr>
      <vt:lpstr>              MAPA MENTAL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SINTA</dc:title>
  <dc:creator>Ju</dc:creator>
  <cp:lastModifiedBy>Ju</cp:lastModifiedBy>
  <cp:revision>71</cp:revision>
  <dcterms:created xsi:type="dcterms:W3CDTF">2013-10-01T18:21:27Z</dcterms:created>
  <dcterms:modified xsi:type="dcterms:W3CDTF">2013-10-07T18:13:42Z</dcterms:modified>
</cp:coreProperties>
</file>