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7" r:id="rId20"/>
    <p:sldId id="279" r:id="rId21"/>
    <p:sldId id="300" r:id="rId22"/>
    <p:sldId id="304" r:id="rId23"/>
    <p:sldId id="302" r:id="rId24"/>
    <p:sldId id="30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5" r:id="rId33"/>
    <p:sldId id="296" r:id="rId3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900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900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8E9-4A4D-42A8-A9EF-663BB89FB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15F07-CCAB-46B8-B2D4-6C63D58B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73DAB-CF65-4B1F-AF00-13E96953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082D-B7BE-4683-A900-895414991A44}" type="datetimeFigureOut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17AF-B90C-457A-9E2C-53D63F87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7A5F-7CD0-48D8-9ACA-6B0CD0BA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8D7-E39E-4E62-A5CF-1FA1441CE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960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571560" y="405900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639120" y="405900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les_Joseph_Minard#/media/File:Minard.png" TargetMode="External"/><Relationship Id="rId2" Type="http://schemas.openxmlformats.org/officeDocument/2006/relationships/hyperlink" Target="http://en.wikipedia.org/wiki/Bar_chart#/media/File:Human_losses_of_world_war_two_by_country.p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F4D2-B920-447E-A0EA-D9F221D49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01570"/>
            <a:ext cx="7560469" cy="2645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Probability and Statistical Inference:</a:t>
            </a:r>
            <a:br>
              <a:rPr lang="en-US" spc="-1" dirty="0"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BB410-0976-432D-9A9F-4885D2188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TU Dublin City Campus, </a:t>
            </a:r>
            <a:endParaRPr lang="en-US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latin typeface="Arial"/>
              </a:rPr>
              <a:t>School of Computer Science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73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 1"/>
          <p:cNvSpPr/>
          <p:nvPr/>
        </p:nvSpPr>
        <p:spPr>
          <a:xfrm flipV="1">
            <a:off x="3276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2"/>
          <p:cNvSpPr/>
          <p:nvPr/>
        </p:nvSpPr>
        <p:spPr>
          <a:xfrm>
            <a:off x="3492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3"/>
          <p:cNvSpPr/>
          <p:nvPr/>
        </p:nvSpPr>
        <p:spPr>
          <a:xfrm>
            <a:off x="2988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TextShape 4"/>
          <p:cNvSpPr txBox="1"/>
          <p:nvPr/>
        </p:nvSpPr>
        <p:spPr>
          <a:xfrm>
            <a:off x="4794480" y="2536920"/>
            <a:ext cx="456552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 :                  10cm </a:t>
            </a:r>
          </a:p>
        </p:txBody>
      </p:sp>
      <p:sp>
        <p:nvSpPr>
          <p:cNvPr id="157" name="TextShape 5"/>
          <p:cNvSpPr txBox="1"/>
          <p:nvPr/>
        </p:nvSpPr>
        <p:spPr>
          <a:xfrm>
            <a:off x="4794480" y="3472920"/>
            <a:ext cx="4781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 :                 blue	 </a:t>
            </a:r>
          </a:p>
        </p:txBody>
      </p:sp>
      <p:sp>
        <p:nvSpPr>
          <p:cNvPr id="158" name="TextShape 6"/>
          <p:cNvSpPr txBox="1"/>
          <p:nvPr/>
        </p:nvSpPr>
        <p:spPr>
          <a:xfrm>
            <a:off x="4500000" y="4824000"/>
            <a:ext cx="514800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 :                    rectangle</a:t>
            </a:r>
          </a:p>
        </p:txBody>
      </p:sp>
      <p:sp>
        <p:nvSpPr>
          <p:cNvPr id="159" name="TextShape 7"/>
          <p:cNvSpPr txBox="1"/>
          <p:nvPr/>
        </p:nvSpPr>
        <p:spPr>
          <a:xfrm>
            <a:off x="4500000" y="180000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465A4"/>
                </a:solidFill>
                <a:latin typeface="Arial"/>
              </a:rPr>
              <a:t>Properties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TextShape 8"/>
          <p:cNvSpPr txBox="1"/>
          <p:nvPr/>
        </p:nvSpPr>
        <p:spPr>
          <a:xfrm>
            <a:off x="7668000" y="180036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FAF46"/>
                </a:solidFill>
                <a:latin typeface="Arial"/>
              </a:rPr>
              <a:t>Values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440000" y="2520000"/>
            <a:ext cx="1728000" cy="244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latin typeface="Arial"/>
              </a:rPr>
              <a:t>Thing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 1"/>
          <p:cNvSpPr/>
          <p:nvPr/>
        </p:nvSpPr>
        <p:spPr>
          <a:xfrm flipV="1">
            <a:off x="3276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2"/>
          <p:cNvSpPr/>
          <p:nvPr/>
        </p:nvSpPr>
        <p:spPr>
          <a:xfrm>
            <a:off x="3492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3"/>
          <p:cNvSpPr/>
          <p:nvPr/>
        </p:nvSpPr>
        <p:spPr>
          <a:xfrm>
            <a:off x="2988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TextShape 4"/>
          <p:cNvSpPr txBox="1"/>
          <p:nvPr/>
        </p:nvSpPr>
        <p:spPr>
          <a:xfrm>
            <a:off x="4794480" y="2536920"/>
            <a:ext cx="456552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 :                  15cm </a:t>
            </a:r>
          </a:p>
        </p:txBody>
      </p:sp>
      <p:sp>
        <p:nvSpPr>
          <p:cNvPr id="166" name="TextShape 5"/>
          <p:cNvSpPr txBox="1"/>
          <p:nvPr/>
        </p:nvSpPr>
        <p:spPr>
          <a:xfrm>
            <a:off x="4794480" y="3472920"/>
            <a:ext cx="4781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 :                 green </a:t>
            </a:r>
          </a:p>
        </p:txBody>
      </p:sp>
      <p:sp>
        <p:nvSpPr>
          <p:cNvPr id="167" name="TextShape 6"/>
          <p:cNvSpPr txBox="1"/>
          <p:nvPr/>
        </p:nvSpPr>
        <p:spPr>
          <a:xfrm>
            <a:off x="4500000" y="4824000"/>
            <a:ext cx="514800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 :                    triangle</a:t>
            </a:r>
          </a:p>
        </p:txBody>
      </p:sp>
      <p:sp>
        <p:nvSpPr>
          <p:cNvPr id="168" name="TextShape 7"/>
          <p:cNvSpPr txBox="1"/>
          <p:nvPr/>
        </p:nvSpPr>
        <p:spPr>
          <a:xfrm>
            <a:off x="4500000" y="180000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465A4"/>
                </a:solidFill>
                <a:latin typeface="Arial"/>
              </a:rPr>
              <a:t>Properties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9" name="TextShape 8"/>
          <p:cNvSpPr txBox="1"/>
          <p:nvPr/>
        </p:nvSpPr>
        <p:spPr>
          <a:xfrm>
            <a:off x="7668000" y="180036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FAF46"/>
                </a:solidFill>
                <a:latin typeface="Arial"/>
              </a:rPr>
              <a:t>Values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720000" y="1440000"/>
            <a:ext cx="3528000" cy="3312000"/>
          </a:xfrm>
          <a:custGeom>
            <a:avLst/>
            <a:gdLst/>
            <a:ahLst/>
            <a:cxnLst/>
            <a:rect l="0" t="0" r="r" b="b"/>
            <a:pathLst>
              <a:path w="9802" h="9202">
                <a:moveTo>
                  <a:pt x="4900" y="0"/>
                </a:moveTo>
                <a:lnTo>
                  <a:pt x="9801" y="9201"/>
                </a:lnTo>
                <a:lnTo>
                  <a:pt x="0" y="9201"/>
                </a:lnTo>
                <a:lnTo>
                  <a:pt x="4900" y="0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latin typeface="Arial"/>
              </a:rPr>
              <a:t>Thing 3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"/>
          <p:cNvSpPr/>
          <p:nvPr/>
        </p:nvSpPr>
        <p:spPr>
          <a:xfrm flipV="1">
            <a:off x="3276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2"/>
          <p:cNvSpPr/>
          <p:nvPr/>
        </p:nvSpPr>
        <p:spPr>
          <a:xfrm>
            <a:off x="3492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3"/>
          <p:cNvSpPr/>
          <p:nvPr/>
        </p:nvSpPr>
        <p:spPr>
          <a:xfrm>
            <a:off x="2988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TextShape 4"/>
          <p:cNvSpPr txBox="1"/>
          <p:nvPr/>
        </p:nvSpPr>
        <p:spPr>
          <a:xfrm>
            <a:off x="4794480" y="2536920"/>
            <a:ext cx="456552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 :                  7cm </a:t>
            </a:r>
          </a:p>
        </p:txBody>
      </p:sp>
      <p:sp>
        <p:nvSpPr>
          <p:cNvPr id="175" name="TextShape 5"/>
          <p:cNvSpPr txBox="1"/>
          <p:nvPr/>
        </p:nvSpPr>
        <p:spPr>
          <a:xfrm>
            <a:off x="4794480" y="3472920"/>
            <a:ext cx="4781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 :                 yellow </a:t>
            </a:r>
          </a:p>
        </p:txBody>
      </p:sp>
      <p:sp>
        <p:nvSpPr>
          <p:cNvPr id="176" name="TextShape 6"/>
          <p:cNvSpPr txBox="1"/>
          <p:nvPr/>
        </p:nvSpPr>
        <p:spPr>
          <a:xfrm>
            <a:off x="4500000" y="4824000"/>
            <a:ext cx="5508000" cy="57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 :                    rhomboid</a:t>
            </a:r>
          </a:p>
        </p:txBody>
      </p:sp>
      <p:sp>
        <p:nvSpPr>
          <p:cNvPr id="177" name="TextShape 7"/>
          <p:cNvSpPr txBox="1"/>
          <p:nvPr/>
        </p:nvSpPr>
        <p:spPr>
          <a:xfrm>
            <a:off x="4500000" y="180000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465A4"/>
                </a:solidFill>
                <a:latin typeface="Arial"/>
              </a:rPr>
              <a:t>Properties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7668000" y="180036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FAF46"/>
                </a:solidFill>
                <a:latin typeface="Arial"/>
              </a:rPr>
              <a:t>Values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728000" y="2736000"/>
            <a:ext cx="1584000" cy="2160000"/>
          </a:xfrm>
          <a:custGeom>
            <a:avLst/>
            <a:gdLst/>
            <a:ahLst/>
            <a:cxnLst/>
            <a:rect l="0" t="0" r="r" b="b"/>
            <a:pathLst>
              <a:path w="4402" h="6002">
                <a:moveTo>
                  <a:pt x="2229" y="0"/>
                </a:moveTo>
                <a:lnTo>
                  <a:pt x="4401" y="0"/>
                </a:lnTo>
                <a:lnTo>
                  <a:pt x="2171" y="6001"/>
                </a:lnTo>
                <a:lnTo>
                  <a:pt x="0" y="6001"/>
                </a:lnTo>
                <a:lnTo>
                  <a:pt x="2229" y="0"/>
                </a:lnTo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1" strike="noStrike" spc="-1">
                <a:latin typeface="Arial"/>
              </a:rPr>
              <a:t>Thing 4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ne 1"/>
          <p:cNvSpPr/>
          <p:nvPr/>
        </p:nvSpPr>
        <p:spPr>
          <a:xfrm flipV="1">
            <a:off x="3276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2"/>
          <p:cNvSpPr/>
          <p:nvPr/>
        </p:nvSpPr>
        <p:spPr>
          <a:xfrm>
            <a:off x="3492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3"/>
          <p:cNvSpPr/>
          <p:nvPr/>
        </p:nvSpPr>
        <p:spPr>
          <a:xfrm>
            <a:off x="2988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Shape 4"/>
          <p:cNvSpPr txBox="1"/>
          <p:nvPr/>
        </p:nvSpPr>
        <p:spPr>
          <a:xfrm>
            <a:off x="4794480" y="2536920"/>
            <a:ext cx="456552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 :                  20cm </a:t>
            </a:r>
          </a:p>
        </p:txBody>
      </p:sp>
      <p:sp>
        <p:nvSpPr>
          <p:cNvPr id="184" name="TextShape 5"/>
          <p:cNvSpPr txBox="1"/>
          <p:nvPr/>
        </p:nvSpPr>
        <p:spPr>
          <a:xfrm>
            <a:off x="4794480" y="3472920"/>
            <a:ext cx="4781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 :                 pink </a:t>
            </a:r>
          </a:p>
        </p:txBody>
      </p:sp>
      <p:sp>
        <p:nvSpPr>
          <p:cNvPr id="185" name="TextShape 6"/>
          <p:cNvSpPr txBox="1"/>
          <p:nvPr/>
        </p:nvSpPr>
        <p:spPr>
          <a:xfrm>
            <a:off x="4500000" y="4824000"/>
            <a:ext cx="514800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 :                    rectangle</a:t>
            </a:r>
          </a:p>
        </p:txBody>
      </p:sp>
      <p:sp>
        <p:nvSpPr>
          <p:cNvPr id="186" name="TextShape 7"/>
          <p:cNvSpPr txBox="1"/>
          <p:nvPr/>
        </p:nvSpPr>
        <p:spPr>
          <a:xfrm>
            <a:off x="4500000" y="180000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465A4"/>
                </a:solidFill>
                <a:latin typeface="Arial"/>
              </a:rPr>
              <a:t>Properties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7" name="TextShape 8"/>
          <p:cNvSpPr txBox="1"/>
          <p:nvPr/>
        </p:nvSpPr>
        <p:spPr>
          <a:xfrm>
            <a:off x="7668000" y="180036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FAF46"/>
                </a:solidFill>
                <a:latin typeface="Arial"/>
              </a:rPr>
              <a:t>Values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288000" y="2952000"/>
            <a:ext cx="3600000" cy="158400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latin typeface="Arial"/>
              </a:rPr>
              <a:t>Thing 5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24000"/>
            <a:ext cx="2078280" cy="17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latin typeface="Arial"/>
              </a:rPr>
              <a:t>WE HAVE</a:t>
            </a:r>
          </a:p>
          <a:p>
            <a:r>
              <a:rPr lang="en-US" sz="2400" b="0" strike="noStrike" spc="-1">
                <a:latin typeface="Arial"/>
              </a:rPr>
              <a:t>5 things </a:t>
            </a:r>
          </a:p>
          <a:p>
            <a:r>
              <a:rPr lang="en-US" sz="2400" b="0" strike="noStrike" spc="-1">
                <a:latin typeface="Arial"/>
              </a:rPr>
              <a:t>(instances, </a:t>
            </a:r>
          </a:p>
          <a:p>
            <a:r>
              <a:rPr lang="en-US" sz="2400" b="0" strike="noStrike" spc="-1">
                <a:latin typeface="Arial"/>
              </a:rPr>
              <a:t>observations, </a:t>
            </a:r>
          </a:p>
          <a:p>
            <a:r>
              <a:rPr lang="en-US" sz="2400" b="0" strike="noStrike" spc="-1">
                <a:latin typeface="Arial"/>
              </a:rPr>
              <a:t>examples)</a:t>
            </a:r>
          </a:p>
        </p:txBody>
      </p:sp>
      <p:sp>
        <p:nvSpPr>
          <p:cNvPr id="190" name="Line 2"/>
          <p:cNvSpPr/>
          <p:nvPr/>
        </p:nvSpPr>
        <p:spPr>
          <a:xfrm>
            <a:off x="4789800" y="3640680"/>
            <a:ext cx="648000" cy="0"/>
          </a:xfrm>
          <a:prstGeom prst="line">
            <a:avLst/>
          </a:prstGeom>
          <a:ln w="10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1" name="Table 3"/>
          <p:cNvGraphicFramePr/>
          <p:nvPr/>
        </p:nvGraphicFramePr>
        <p:xfrm>
          <a:off x="5720040" y="2340000"/>
          <a:ext cx="3646800" cy="2674800"/>
        </p:xfrm>
        <a:graphic>
          <a:graphicData uri="http://schemas.openxmlformats.org/drawingml/2006/table">
            <a:tbl>
              <a:tblPr/>
              <a:tblGrid>
                <a:gridCol w="44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880"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4320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43200">
                      <a:solidFill>
                        <a:srgbClr val="000000"/>
                      </a:solidFill>
                    </a:lnT>
                    <a:lnB w="4320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width </a:t>
                      </a:r>
                    </a:p>
                    <a:p>
                      <a:r>
                        <a:rPr lang="en-US" sz="1800" b="1" strike="noStrike" spc="-1">
                          <a:latin typeface="Arial"/>
                        </a:rPr>
                        <a:t>(cm)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43200">
                      <a:solidFill>
                        <a:srgbClr val="000000"/>
                      </a:solidFill>
                    </a:lnT>
                    <a:lnB w="4320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colour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43200">
                      <a:solidFill>
                        <a:srgbClr val="000000"/>
                      </a:solidFill>
                    </a:lnT>
                    <a:lnB w="4320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shape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43200">
                      <a:solidFill>
                        <a:srgbClr val="000000"/>
                      </a:solidFill>
                    </a:lnR>
                    <a:lnT w="43200">
                      <a:solidFill>
                        <a:srgbClr val="000000"/>
                      </a:solidFill>
                    </a:lnT>
                    <a:lnB w="4320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43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43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magenta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43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circle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43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blue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rectangle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green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triangle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yellow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rhomboid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pink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rectangle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2808000" y="441360"/>
            <a:ext cx="1728000" cy="6842520"/>
          </a:xfrm>
          <a:prstGeom prst="rect">
            <a:avLst/>
          </a:prstGeom>
          <a:ln w="0">
            <a:noFill/>
          </a:ln>
        </p:spPr>
      </p:pic>
      <p:sp>
        <p:nvSpPr>
          <p:cNvPr id="193" name="Line 4"/>
          <p:cNvSpPr/>
          <p:nvPr/>
        </p:nvSpPr>
        <p:spPr>
          <a:xfrm>
            <a:off x="7272000" y="5256000"/>
            <a:ext cx="0" cy="576000"/>
          </a:xfrm>
          <a:prstGeom prst="line">
            <a:avLst/>
          </a:prstGeom>
          <a:ln w="10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Shape 5"/>
          <p:cNvSpPr txBox="1"/>
          <p:nvPr/>
        </p:nvSpPr>
        <p:spPr>
          <a:xfrm>
            <a:off x="5328000" y="5976000"/>
            <a:ext cx="4141440" cy="50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>
                <a:latin typeface="Arial"/>
              </a:rPr>
              <a:t>This table is what we analyse</a:t>
            </a:r>
          </a:p>
        </p:txBody>
      </p:sp>
      <p:sp>
        <p:nvSpPr>
          <p:cNvPr id="195" name="Line 6"/>
          <p:cNvSpPr/>
          <p:nvPr/>
        </p:nvSpPr>
        <p:spPr>
          <a:xfrm flipH="1" flipV="1">
            <a:off x="7272000" y="1512000"/>
            <a:ext cx="360000" cy="79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TextShape 7"/>
          <p:cNvSpPr txBox="1"/>
          <p:nvPr/>
        </p:nvSpPr>
        <p:spPr>
          <a:xfrm>
            <a:off x="5553720" y="402120"/>
            <a:ext cx="3734280" cy="110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 dirty="0">
                <a:latin typeface="Arial"/>
              </a:rPr>
              <a:t>WE HAVE</a:t>
            </a:r>
          </a:p>
          <a:p>
            <a:r>
              <a:rPr lang="en-US" sz="2400" b="0" strike="noStrike" spc="-1" dirty="0">
                <a:latin typeface="Arial"/>
              </a:rPr>
              <a:t>4 properties (</a:t>
            </a:r>
            <a:r>
              <a:rPr lang="en-US" sz="2400" strike="noStrike" spc="-1" dirty="0">
                <a:latin typeface="Arial"/>
              </a:rPr>
              <a:t>variables</a:t>
            </a:r>
            <a:r>
              <a:rPr lang="en-US" sz="2400" b="0" strike="noStrike" spc="-1" dirty="0">
                <a:latin typeface="Arial"/>
              </a:rPr>
              <a:t>, </a:t>
            </a:r>
          </a:p>
          <a:p>
            <a:r>
              <a:rPr lang="en-US" sz="2400" b="0" strike="noStrike" spc="-1" dirty="0">
                <a:latin typeface="Arial"/>
              </a:rPr>
              <a:t>attributes, features)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504000" y="1445040"/>
            <a:ext cx="9070560" cy="438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analysis cycle</a:t>
            </a:r>
            <a:endParaRPr lang="en-US" sz="7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7200" b="0" strike="noStrike" spc="-1" dirty="0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32360" y="58658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4453200" y="3875760"/>
            <a:ext cx="1082880" cy="756360"/>
          </a:xfrm>
          <a:custGeom>
            <a:avLst/>
            <a:gdLst/>
            <a:ahLst/>
            <a:cxnLst/>
            <a:rect l="0" t="0" r="r" b="b"/>
            <a:pathLst>
              <a:path w="3386" h="1572">
                <a:moveTo>
                  <a:pt x="2270" y="1050"/>
                </a:moveTo>
                <a:lnTo>
                  <a:pt x="2269" y="1024"/>
                </a:lnTo>
                <a:lnTo>
                  <a:pt x="2266" y="997"/>
                </a:lnTo>
                <a:lnTo>
                  <a:pt x="2262" y="971"/>
                </a:lnTo>
                <a:lnTo>
                  <a:pt x="2255" y="944"/>
                </a:lnTo>
                <a:lnTo>
                  <a:pt x="2246" y="918"/>
                </a:lnTo>
                <a:lnTo>
                  <a:pt x="2236" y="893"/>
                </a:lnTo>
                <a:lnTo>
                  <a:pt x="2224" y="867"/>
                </a:lnTo>
                <a:lnTo>
                  <a:pt x="2210" y="842"/>
                </a:lnTo>
                <a:lnTo>
                  <a:pt x="2194" y="818"/>
                </a:lnTo>
                <a:lnTo>
                  <a:pt x="2177" y="794"/>
                </a:lnTo>
                <a:lnTo>
                  <a:pt x="2158" y="771"/>
                </a:lnTo>
                <a:lnTo>
                  <a:pt x="2137" y="749"/>
                </a:lnTo>
                <a:lnTo>
                  <a:pt x="2115" y="727"/>
                </a:lnTo>
                <a:lnTo>
                  <a:pt x="2091" y="706"/>
                </a:lnTo>
                <a:lnTo>
                  <a:pt x="2066" y="686"/>
                </a:lnTo>
                <a:lnTo>
                  <a:pt x="2039" y="667"/>
                </a:lnTo>
                <a:lnTo>
                  <a:pt x="2011" y="649"/>
                </a:lnTo>
                <a:lnTo>
                  <a:pt x="1982" y="632"/>
                </a:lnTo>
                <a:lnTo>
                  <a:pt x="1951" y="616"/>
                </a:lnTo>
                <a:lnTo>
                  <a:pt x="1920" y="601"/>
                </a:lnTo>
                <a:lnTo>
                  <a:pt x="1887" y="587"/>
                </a:lnTo>
                <a:lnTo>
                  <a:pt x="1854" y="574"/>
                </a:lnTo>
                <a:lnTo>
                  <a:pt x="1819" y="562"/>
                </a:lnTo>
                <a:lnTo>
                  <a:pt x="1784" y="552"/>
                </a:lnTo>
                <a:lnTo>
                  <a:pt x="1748" y="543"/>
                </a:lnTo>
                <a:lnTo>
                  <a:pt x="1712" y="535"/>
                </a:lnTo>
                <a:lnTo>
                  <a:pt x="1675" y="528"/>
                </a:lnTo>
                <a:lnTo>
                  <a:pt x="1637" y="523"/>
                </a:lnTo>
                <a:lnTo>
                  <a:pt x="1599" y="519"/>
                </a:lnTo>
                <a:lnTo>
                  <a:pt x="1561" y="516"/>
                </a:lnTo>
                <a:lnTo>
                  <a:pt x="1523" y="515"/>
                </a:lnTo>
                <a:lnTo>
                  <a:pt x="1485" y="515"/>
                </a:lnTo>
                <a:lnTo>
                  <a:pt x="1447" y="516"/>
                </a:lnTo>
                <a:lnTo>
                  <a:pt x="1409" y="519"/>
                </a:lnTo>
                <a:lnTo>
                  <a:pt x="1371" y="523"/>
                </a:lnTo>
                <a:lnTo>
                  <a:pt x="1333" y="528"/>
                </a:lnTo>
                <a:lnTo>
                  <a:pt x="1296" y="535"/>
                </a:lnTo>
                <a:lnTo>
                  <a:pt x="1260" y="543"/>
                </a:lnTo>
                <a:lnTo>
                  <a:pt x="1224" y="552"/>
                </a:lnTo>
                <a:lnTo>
                  <a:pt x="1189" y="562"/>
                </a:lnTo>
                <a:lnTo>
                  <a:pt x="1154" y="574"/>
                </a:lnTo>
                <a:lnTo>
                  <a:pt x="1121" y="587"/>
                </a:lnTo>
                <a:lnTo>
                  <a:pt x="1088" y="601"/>
                </a:lnTo>
                <a:lnTo>
                  <a:pt x="1057" y="616"/>
                </a:lnTo>
                <a:lnTo>
                  <a:pt x="1026" y="632"/>
                </a:lnTo>
                <a:lnTo>
                  <a:pt x="997" y="649"/>
                </a:lnTo>
                <a:lnTo>
                  <a:pt x="969" y="667"/>
                </a:lnTo>
                <a:lnTo>
                  <a:pt x="942" y="686"/>
                </a:lnTo>
                <a:lnTo>
                  <a:pt x="917" y="706"/>
                </a:lnTo>
                <a:lnTo>
                  <a:pt x="893" y="727"/>
                </a:lnTo>
                <a:lnTo>
                  <a:pt x="871" y="749"/>
                </a:lnTo>
                <a:lnTo>
                  <a:pt x="850" y="771"/>
                </a:lnTo>
                <a:lnTo>
                  <a:pt x="831" y="794"/>
                </a:lnTo>
                <a:lnTo>
                  <a:pt x="814" y="818"/>
                </a:lnTo>
                <a:lnTo>
                  <a:pt x="798" y="842"/>
                </a:lnTo>
                <a:lnTo>
                  <a:pt x="784" y="867"/>
                </a:lnTo>
                <a:lnTo>
                  <a:pt x="772" y="893"/>
                </a:lnTo>
                <a:lnTo>
                  <a:pt x="762" y="918"/>
                </a:lnTo>
                <a:lnTo>
                  <a:pt x="753" y="944"/>
                </a:lnTo>
                <a:lnTo>
                  <a:pt x="746" y="971"/>
                </a:lnTo>
                <a:lnTo>
                  <a:pt x="742" y="997"/>
                </a:lnTo>
                <a:lnTo>
                  <a:pt x="739" y="1024"/>
                </a:lnTo>
                <a:lnTo>
                  <a:pt x="738" y="1050"/>
                </a:lnTo>
                <a:lnTo>
                  <a:pt x="0" y="1051"/>
                </a:lnTo>
                <a:lnTo>
                  <a:pt x="2" y="998"/>
                </a:lnTo>
                <a:lnTo>
                  <a:pt x="8" y="945"/>
                </a:lnTo>
                <a:lnTo>
                  <a:pt x="17" y="892"/>
                </a:lnTo>
                <a:lnTo>
                  <a:pt x="31" y="839"/>
                </a:lnTo>
                <a:lnTo>
                  <a:pt x="48" y="788"/>
                </a:lnTo>
                <a:lnTo>
                  <a:pt x="69" y="736"/>
                </a:lnTo>
                <a:lnTo>
                  <a:pt x="94" y="686"/>
                </a:lnTo>
                <a:lnTo>
                  <a:pt x="122" y="637"/>
                </a:lnTo>
                <a:lnTo>
                  <a:pt x="154" y="588"/>
                </a:lnTo>
                <a:lnTo>
                  <a:pt x="189" y="541"/>
                </a:lnTo>
                <a:lnTo>
                  <a:pt x="228" y="495"/>
                </a:lnTo>
                <a:lnTo>
                  <a:pt x="270" y="451"/>
                </a:lnTo>
                <a:lnTo>
                  <a:pt x="315" y="408"/>
                </a:lnTo>
                <a:lnTo>
                  <a:pt x="363" y="366"/>
                </a:lnTo>
                <a:lnTo>
                  <a:pt x="414" y="327"/>
                </a:lnTo>
                <a:lnTo>
                  <a:pt x="468" y="289"/>
                </a:lnTo>
                <a:lnTo>
                  <a:pt x="524" y="254"/>
                </a:lnTo>
                <a:lnTo>
                  <a:pt x="583" y="220"/>
                </a:lnTo>
                <a:lnTo>
                  <a:pt x="645" y="188"/>
                </a:lnTo>
                <a:lnTo>
                  <a:pt x="708" y="159"/>
                </a:lnTo>
                <a:lnTo>
                  <a:pt x="774" y="132"/>
                </a:lnTo>
                <a:lnTo>
                  <a:pt x="842" y="107"/>
                </a:lnTo>
                <a:lnTo>
                  <a:pt x="911" y="85"/>
                </a:lnTo>
                <a:lnTo>
                  <a:pt x="982" y="65"/>
                </a:lnTo>
                <a:lnTo>
                  <a:pt x="1054" y="48"/>
                </a:lnTo>
                <a:lnTo>
                  <a:pt x="1127" y="34"/>
                </a:lnTo>
                <a:lnTo>
                  <a:pt x="1201" y="22"/>
                </a:lnTo>
                <a:lnTo>
                  <a:pt x="1276" y="12"/>
                </a:lnTo>
                <a:lnTo>
                  <a:pt x="1352" y="5"/>
                </a:lnTo>
                <a:lnTo>
                  <a:pt x="1428" y="1"/>
                </a:lnTo>
                <a:lnTo>
                  <a:pt x="1504" y="0"/>
                </a:lnTo>
                <a:lnTo>
                  <a:pt x="1580" y="1"/>
                </a:lnTo>
                <a:lnTo>
                  <a:pt x="1656" y="5"/>
                </a:lnTo>
                <a:lnTo>
                  <a:pt x="1732" y="12"/>
                </a:lnTo>
                <a:lnTo>
                  <a:pt x="1807" y="22"/>
                </a:lnTo>
                <a:lnTo>
                  <a:pt x="1881" y="34"/>
                </a:lnTo>
                <a:lnTo>
                  <a:pt x="1954" y="48"/>
                </a:lnTo>
                <a:lnTo>
                  <a:pt x="2026" y="65"/>
                </a:lnTo>
                <a:lnTo>
                  <a:pt x="2097" y="85"/>
                </a:lnTo>
                <a:lnTo>
                  <a:pt x="2166" y="107"/>
                </a:lnTo>
                <a:lnTo>
                  <a:pt x="2234" y="132"/>
                </a:lnTo>
                <a:lnTo>
                  <a:pt x="2300" y="159"/>
                </a:lnTo>
                <a:lnTo>
                  <a:pt x="2363" y="188"/>
                </a:lnTo>
                <a:lnTo>
                  <a:pt x="2425" y="220"/>
                </a:lnTo>
                <a:lnTo>
                  <a:pt x="2484" y="254"/>
                </a:lnTo>
                <a:lnTo>
                  <a:pt x="2540" y="289"/>
                </a:lnTo>
                <a:lnTo>
                  <a:pt x="2594" y="327"/>
                </a:lnTo>
                <a:lnTo>
                  <a:pt x="2645" y="366"/>
                </a:lnTo>
                <a:lnTo>
                  <a:pt x="2693" y="408"/>
                </a:lnTo>
                <a:lnTo>
                  <a:pt x="2738" y="451"/>
                </a:lnTo>
                <a:lnTo>
                  <a:pt x="2780" y="495"/>
                </a:lnTo>
                <a:lnTo>
                  <a:pt x="2819" y="541"/>
                </a:lnTo>
                <a:lnTo>
                  <a:pt x="2854" y="588"/>
                </a:lnTo>
                <a:lnTo>
                  <a:pt x="2886" y="637"/>
                </a:lnTo>
                <a:lnTo>
                  <a:pt x="2914" y="686"/>
                </a:lnTo>
                <a:lnTo>
                  <a:pt x="2939" y="736"/>
                </a:lnTo>
                <a:lnTo>
                  <a:pt x="2960" y="788"/>
                </a:lnTo>
                <a:lnTo>
                  <a:pt x="2977" y="839"/>
                </a:lnTo>
                <a:lnTo>
                  <a:pt x="2991" y="892"/>
                </a:lnTo>
                <a:lnTo>
                  <a:pt x="3000" y="945"/>
                </a:lnTo>
                <a:lnTo>
                  <a:pt x="3006" y="998"/>
                </a:lnTo>
                <a:lnTo>
                  <a:pt x="3008" y="1051"/>
                </a:lnTo>
                <a:lnTo>
                  <a:pt x="3385" y="1051"/>
                </a:lnTo>
                <a:lnTo>
                  <a:pt x="2639" y="1571"/>
                </a:lnTo>
                <a:lnTo>
                  <a:pt x="1894" y="1051"/>
                </a:lnTo>
                <a:lnTo>
                  <a:pt x="2270" y="1050"/>
                </a:lnTo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5"/>
          <p:cNvSpPr/>
          <p:nvPr/>
        </p:nvSpPr>
        <p:spPr>
          <a:xfrm>
            <a:off x="4482720" y="4173840"/>
            <a:ext cx="1082880" cy="756360"/>
          </a:xfrm>
          <a:custGeom>
            <a:avLst/>
            <a:gdLst/>
            <a:ahLst/>
            <a:cxnLst/>
            <a:rect l="0" t="0" r="r" b="b"/>
            <a:pathLst>
              <a:path w="3386" h="1572">
                <a:moveTo>
                  <a:pt x="1115" y="521"/>
                </a:moveTo>
                <a:lnTo>
                  <a:pt x="1116" y="547"/>
                </a:lnTo>
                <a:lnTo>
                  <a:pt x="1119" y="574"/>
                </a:lnTo>
                <a:lnTo>
                  <a:pt x="1123" y="600"/>
                </a:lnTo>
                <a:lnTo>
                  <a:pt x="1130" y="627"/>
                </a:lnTo>
                <a:lnTo>
                  <a:pt x="1139" y="653"/>
                </a:lnTo>
                <a:lnTo>
                  <a:pt x="1149" y="678"/>
                </a:lnTo>
                <a:lnTo>
                  <a:pt x="1161" y="704"/>
                </a:lnTo>
                <a:lnTo>
                  <a:pt x="1175" y="729"/>
                </a:lnTo>
                <a:lnTo>
                  <a:pt x="1191" y="753"/>
                </a:lnTo>
                <a:lnTo>
                  <a:pt x="1208" y="777"/>
                </a:lnTo>
                <a:lnTo>
                  <a:pt x="1227" y="800"/>
                </a:lnTo>
                <a:lnTo>
                  <a:pt x="1248" y="822"/>
                </a:lnTo>
                <a:lnTo>
                  <a:pt x="1270" y="844"/>
                </a:lnTo>
                <a:lnTo>
                  <a:pt x="1294" y="865"/>
                </a:lnTo>
                <a:lnTo>
                  <a:pt x="1319" y="885"/>
                </a:lnTo>
                <a:lnTo>
                  <a:pt x="1346" y="904"/>
                </a:lnTo>
                <a:lnTo>
                  <a:pt x="1374" y="922"/>
                </a:lnTo>
                <a:lnTo>
                  <a:pt x="1403" y="939"/>
                </a:lnTo>
                <a:lnTo>
                  <a:pt x="1434" y="955"/>
                </a:lnTo>
                <a:lnTo>
                  <a:pt x="1465" y="970"/>
                </a:lnTo>
                <a:lnTo>
                  <a:pt x="1498" y="984"/>
                </a:lnTo>
                <a:lnTo>
                  <a:pt x="1531" y="997"/>
                </a:lnTo>
                <a:lnTo>
                  <a:pt x="1566" y="1009"/>
                </a:lnTo>
                <a:lnTo>
                  <a:pt x="1601" y="1019"/>
                </a:lnTo>
                <a:lnTo>
                  <a:pt x="1637" y="1028"/>
                </a:lnTo>
                <a:lnTo>
                  <a:pt x="1673" y="1036"/>
                </a:lnTo>
                <a:lnTo>
                  <a:pt x="1710" y="1043"/>
                </a:lnTo>
                <a:lnTo>
                  <a:pt x="1748" y="1048"/>
                </a:lnTo>
                <a:lnTo>
                  <a:pt x="1786" y="1052"/>
                </a:lnTo>
                <a:lnTo>
                  <a:pt x="1824" y="1055"/>
                </a:lnTo>
                <a:lnTo>
                  <a:pt x="1862" y="1056"/>
                </a:lnTo>
                <a:lnTo>
                  <a:pt x="1900" y="1056"/>
                </a:lnTo>
                <a:lnTo>
                  <a:pt x="1938" y="1055"/>
                </a:lnTo>
                <a:lnTo>
                  <a:pt x="1976" y="1052"/>
                </a:lnTo>
                <a:lnTo>
                  <a:pt x="2014" y="1048"/>
                </a:lnTo>
                <a:lnTo>
                  <a:pt x="2052" y="1043"/>
                </a:lnTo>
                <a:lnTo>
                  <a:pt x="2089" y="1036"/>
                </a:lnTo>
                <a:lnTo>
                  <a:pt x="2125" y="1028"/>
                </a:lnTo>
                <a:lnTo>
                  <a:pt x="2161" y="1019"/>
                </a:lnTo>
                <a:lnTo>
                  <a:pt x="2196" y="1009"/>
                </a:lnTo>
                <a:lnTo>
                  <a:pt x="2231" y="997"/>
                </a:lnTo>
                <a:lnTo>
                  <a:pt x="2264" y="984"/>
                </a:lnTo>
                <a:lnTo>
                  <a:pt x="2297" y="970"/>
                </a:lnTo>
                <a:lnTo>
                  <a:pt x="2328" y="955"/>
                </a:lnTo>
                <a:lnTo>
                  <a:pt x="2359" y="939"/>
                </a:lnTo>
                <a:lnTo>
                  <a:pt x="2388" y="922"/>
                </a:lnTo>
                <a:lnTo>
                  <a:pt x="2416" y="904"/>
                </a:lnTo>
                <a:lnTo>
                  <a:pt x="2443" y="885"/>
                </a:lnTo>
                <a:lnTo>
                  <a:pt x="2468" y="865"/>
                </a:lnTo>
                <a:lnTo>
                  <a:pt x="2492" y="844"/>
                </a:lnTo>
                <a:lnTo>
                  <a:pt x="2514" y="822"/>
                </a:lnTo>
                <a:lnTo>
                  <a:pt x="2535" y="800"/>
                </a:lnTo>
                <a:lnTo>
                  <a:pt x="2554" y="777"/>
                </a:lnTo>
                <a:lnTo>
                  <a:pt x="2571" y="753"/>
                </a:lnTo>
                <a:lnTo>
                  <a:pt x="2587" y="729"/>
                </a:lnTo>
                <a:lnTo>
                  <a:pt x="2601" y="704"/>
                </a:lnTo>
                <a:lnTo>
                  <a:pt x="2613" y="678"/>
                </a:lnTo>
                <a:lnTo>
                  <a:pt x="2623" y="653"/>
                </a:lnTo>
                <a:lnTo>
                  <a:pt x="2632" y="627"/>
                </a:lnTo>
                <a:lnTo>
                  <a:pt x="2639" y="600"/>
                </a:lnTo>
                <a:lnTo>
                  <a:pt x="2643" y="574"/>
                </a:lnTo>
                <a:lnTo>
                  <a:pt x="2646" y="547"/>
                </a:lnTo>
                <a:lnTo>
                  <a:pt x="2647" y="521"/>
                </a:lnTo>
                <a:lnTo>
                  <a:pt x="3385" y="520"/>
                </a:lnTo>
                <a:lnTo>
                  <a:pt x="3383" y="573"/>
                </a:lnTo>
                <a:lnTo>
                  <a:pt x="3377" y="626"/>
                </a:lnTo>
                <a:lnTo>
                  <a:pt x="3368" y="679"/>
                </a:lnTo>
                <a:lnTo>
                  <a:pt x="3354" y="732"/>
                </a:lnTo>
                <a:lnTo>
                  <a:pt x="3337" y="783"/>
                </a:lnTo>
                <a:lnTo>
                  <a:pt x="3316" y="835"/>
                </a:lnTo>
                <a:lnTo>
                  <a:pt x="3291" y="885"/>
                </a:lnTo>
                <a:lnTo>
                  <a:pt x="3263" y="934"/>
                </a:lnTo>
                <a:lnTo>
                  <a:pt x="3231" y="983"/>
                </a:lnTo>
                <a:lnTo>
                  <a:pt x="3196" y="1030"/>
                </a:lnTo>
                <a:lnTo>
                  <a:pt x="3157" y="1076"/>
                </a:lnTo>
                <a:lnTo>
                  <a:pt x="3115" y="1120"/>
                </a:lnTo>
                <a:lnTo>
                  <a:pt x="3070" y="1163"/>
                </a:lnTo>
                <a:lnTo>
                  <a:pt x="3022" y="1205"/>
                </a:lnTo>
                <a:lnTo>
                  <a:pt x="2971" y="1244"/>
                </a:lnTo>
                <a:lnTo>
                  <a:pt x="2917" y="1282"/>
                </a:lnTo>
                <a:lnTo>
                  <a:pt x="2861" y="1317"/>
                </a:lnTo>
                <a:lnTo>
                  <a:pt x="2802" y="1351"/>
                </a:lnTo>
                <a:lnTo>
                  <a:pt x="2740" y="1383"/>
                </a:lnTo>
                <a:lnTo>
                  <a:pt x="2677" y="1412"/>
                </a:lnTo>
                <a:lnTo>
                  <a:pt x="2611" y="1439"/>
                </a:lnTo>
                <a:lnTo>
                  <a:pt x="2543" y="1464"/>
                </a:lnTo>
                <a:lnTo>
                  <a:pt x="2474" y="1486"/>
                </a:lnTo>
                <a:lnTo>
                  <a:pt x="2403" y="1506"/>
                </a:lnTo>
                <a:lnTo>
                  <a:pt x="2331" y="1523"/>
                </a:lnTo>
                <a:lnTo>
                  <a:pt x="2258" y="1537"/>
                </a:lnTo>
                <a:lnTo>
                  <a:pt x="2184" y="1549"/>
                </a:lnTo>
                <a:lnTo>
                  <a:pt x="2109" y="1559"/>
                </a:lnTo>
                <a:lnTo>
                  <a:pt x="2033" y="1566"/>
                </a:lnTo>
                <a:lnTo>
                  <a:pt x="1957" y="1570"/>
                </a:lnTo>
                <a:lnTo>
                  <a:pt x="1881" y="1571"/>
                </a:lnTo>
                <a:lnTo>
                  <a:pt x="1805" y="1570"/>
                </a:lnTo>
                <a:lnTo>
                  <a:pt x="1729" y="1566"/>
                </a:lnTo>
                <a:lnTo>
                  <a:pt x="1653" y="1559"/>
                </a:lnTo>
                <a:lnTo>
                  <a:pt x="1578" y="1549"/>
                </a:lnTo>
                <a:lnTo>
                  <a:pt x="1504" y="1537"/>
                </a:lnTo>
                <a:lnTo>
                  <a:pt x="1431" y="1523"/>
                </a:lnTo>
                <a:lnTo>
                  <a:pt x="1359" y="1506"/>
                </a:lnTo>
                <a:lnTo>
                  <a:pt x="1288" y="1486"/>
                </a:lnTo>
                <a:lnTo>
                  <a:pt x="1219" y="1464"/>
                </a:lnTo>
                <a:lnTo>
                  <a:pt x="1151" y="1439"/>
                </a:lnTo>
                <a:lnTo>
                  <a:pt x="1085" y="1412"/>
                </a:lnTo>
                <a:lnTo>
                  <a:pt x="1022" y="1383"/>
                </a:lnTo>
                <a:lnTo>
                  <a:pt x="960" y="1351"/>
                </a:lnTo>
                <a:lnTo>
                  <a:pt x="901" y="1317"/>
                </a:lnTo>
                <a:lnTo>
                  <a:pt x="845" y="1282"/>
                </a:lnTo>
                <a:lnTo>
                  <a:pt x="791" y="1244"/>
                </a:lnTo>
                <a:lnTo>
                  <a:pt x="740" y="1205"/>
                </a:lnTo>
                <a:lnTo>
                  <a:pt x="692" y="1163"/>
                </a:lnTo>
                <a:lnTo>
                  <a:pt x="647" y="1120"/>
                </a:lnTo>
                <a:lnTo>
                  <a:pt x="605" y="1076"/>
                </a:lnTo>
                <a:lnTo>
                  <a:pt x="566" y="1030"/>
                </a:lnTo>
                <a:lnTo>
                  <a:pt x="531" y="983"/>
                </a:lnTo>
                <a:lnTo>
                  <a:pt x="499" y="934"/>
                </a:lnTo>
                <a:lnTo>
                  <a:pt x="471" y="885"/>
                </a:lnTo>
                <a:lnTo>
                  <a:pt x="446" y="835"/>
                </a:lnTo>
                <a:lnTo>
                  <a:pt x="425" y="783"/>
                </a:lnTo>
                <a:lnTo>
                  <a:pt x="408" y="732"/>
                </a:lnTo>
                <a:lnTo>
                  <a:pt x="394" y="679"/>
                </a:lnTo>
                <a:lnTo>
                  <a:pt x="385" y="626"/>
                </a:lnTo>
                <a:lnTo>
                  <a:pt x="379" y="573"/>
                </a:lnTo>
                <a:lnTo>
                  <a:pt x="377" y="520"/>
                </a:lnTo>
                <a:lnTo>
                  <a:pt x="0" y="520"/>
                </a:lnTo>
                <a:lnTo>
                  <a:pt x="746" y="0"/>
                </a:lnTo>
                <a:lnTo>
                  <a:pt x="1491" y="520"/>
                </a:lnTo>
                <a:lnTo>
                  <a:pt x="1115" y="521"/>
                </a:lnTo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16960" y="4320000"/>
            <a:ext cx="182916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extraction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sp>
        <p:nvSpPr>
          <p:cNvPr id="213" name="Line 12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Line 13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15" name="Line 14"/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16" name="Line 15"/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sp>
        <p:nvSpPr>
          <p:cNvPr id="217" name="CustomShape 16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16960" y="4320000"/>
            <a:ext cx="182916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extraction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11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 dirty="0">
                <a:solidFill>
                  <a:srgbClr val="FF0000"/>
                </a:solidFill>
                <a:latin typeface="Arial"/>
              </a:rPr>
              <a:t>Subject area</a:t>
            </a:r>
          </a:p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lang="en-US" sz="1400" b="0" i="1" strike="noStrike" spc="-1" dirty="0">
                <a:solidFill>
                  <a:srgbClr val="000000"/>
                </a:solidFill>
                <a:latin typeface="Arial"/>
              </a:rPr>
              <a:t>earth sciences</a:t>
            </a:r>
            <a:endParaRPr lang="en-US" sz="14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lang="en-US" sz="1400" b="0" i="1" strike="noStrike" spc="-1" dirty="0">
                <a:solidFill>
                  <a:srgbClr val="000000"/>
                </a:solidFill>
                <a:latin typeface="Arial"/>
              </a:rPr>
              <a:t>business</a:t>
            </a:r>
            <a:endParaRPr lang="en-US" sz="14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lang="en-US" sz="1400" b="0" i="1" strike="noStrike" spc="-1" dirty="0">
                <a:solidFill>
                  <a:srgbClr val="000000"/>
                </a:solidFill>
                <a:latin typeface="Arial"/>
              </a:rPr>
              <a:t>sport</a:t>
            </a:r>
            <a:endParaRPr lang="en-US" sz="14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lang="en-US" sz="1400" b="0" i="1" strike="noStrike" spc="-1" dirty="0">
                <a:solidFill>
                  <a:srgbClr val="000000"/>
                </a:solidFill>
                <a:latin typeface="Arial"/>
              </a:rPr>
              <a:t>population (census)</a:t>
            </a:r>
            <a:endParaRPr lang="en-US" sz="14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</a:pPr>
            <a:r>
              <a:rPr lang="en-US" sz="1400" b="0" i="1" strike="noStrike" spc="-1" dirty="0">
                <a:solidFill>
                  <a:srgbClr val="000000"/>
                </a:solidFill>
                <a:latin typeface="Arial"/>
              </a:rPr>
              <a:t>finance </a:t>
            </a:r>
            <a:endParaRPr lang="en-US" sz="1400" b="1" strike="noStrike" spc="-1" dirty="0">
              <a:latin typeface="Arial"/>
            </a:endParaRPr>
          </a:p>
        </p:txBody>
      </p:sp>
      <p:sp>
        <p:nvSpPr>
          <p:cNvPr id="229" name="Line 12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13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6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cxnSp>
        <p:nvCxnSpPr>
          <p:cNvPr id="18" name="Line 14">
            <a:extLst>
              <a:ext uri="{FF2B5EF4-FFF2-40B4-BE49-F238E27FC236}">
                <a16:creationId xmlns:a16="http://schemas.microsoft.com/office/drawing/2014/main" id="{405E378F-1C4E-4BAF-B1CB-996718B29D1D}"/>
              </a:ext>
            </a:extLst>
          </p:cNvPr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19" name="Line 15">
            <a:extLst>
              <a:ext uri="{FF2B5EF4-FFF2-40B4-BE49-F238E27FC236}">
                <a16:creationId xmlns:a16="http://schemas.microsoft.com/office/drawing/2014/main" id="{F7005628-5A5B-47AD-8FD6-5827873A029C}"/>
              </a:ext>
            </a:extLst>
          </p:cNvPr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16960" y="4320000"/>
            <a:ext cx="182916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extraction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3299040" y="1267560"/>
            <a:ext cx="293076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2000" b="1" strike="noStrike" spc="-1">
                <a:solidFill>
                  <a:srgbClr val="C9211E"/>
                </a:solidFill>
                <a:latin typeface="Arial"/>
              </a:rPr>
              <a:t>Visualisation/reporting</a:t>
            </a:r>
          </a:p>
        </p:txBody>
      </p:sp>
      <p:sp>
        <p:nvSpPr>
          <p:cNvPr id="295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11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sp>
        <p:nvSpPr>
          <p:cNvPr id="302" name="Line 12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Line 13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07" name="CustomShape 17"/>
          <p:cNvSpPr/>
          <p:nvPr/>
        </p:nvSpPr>
        <p:spPr>
          <a:xfrm rot="21595200">
            <a:off x="2937960" y="3090600"/>
            <a:ext cx="3770640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3146760" y="3480840"/>
            <a:ext cx="3240000" cy="122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 Standard and once-off visualisation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 Examples:</a:t>
            </a:r>
            <a:endParaRPr lang="en-US" sz="1400" b="0" strike="noStrike" spc="-1"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hlinkClick r:id="rId2"/>
              </a:rPr>
              <a:t>Human loss in WW2</a:t>
            </a:r>
            <a:endParaRPr lang="en-US" sz="1400" b="0" strike="noStrike" spc="-1"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hlinkClick r:id="rId3"/>
              </a:rPr>
              <a:t>Minard Napoleon in Russia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21" name="Line 14">
            <a:extLst>
              <a:ext uri="{FF2B5EF4-FFF2-40B4-BE49-F238E27FC236}">
                <a16:creationId xmlns:a16="http://schemas.microsoft.com/office/drawing/2014/main" id="{20070CB4-BF38-42DA-8E10-40F6B2FA2749}"/>
              </a:ext>
            </a:extLst>
          </p:cNvPr>
          <p:cNvCxnSpPr>
            <a:cxnSpLocks/>
          </p:cNvCxnSpPr>
          <p:nvPr/>
        </p:nvCxnSpPr>
        <p:spPr>
          <a:xfrm flipV="1">
            <a:off x="436623" y="1476968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2" name="Line 15">
            <a:extLst>
              <a:ext uri="{FF2B5EF4-FFF2-40B4-BE49-F238E27FC236}">
                <a16:creationId xmlns:a16="http://schemas.microsoft.com/office/drawing/2014/main" id="{9FF55D86-DA92-40DA-B27B-E9BEAA031062}"/>
              </a:ext>
            </a:extLst>
          </p:cNvPr>
          <p:cNvCxnSpPr/>
          <p:nvPr/>
        </p:nvCxnSpPr>
        <p:spPr>
          <a:xfrm flipH="1" flipV="1">
            <a:off x="6213903" y="147492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8748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16960" y="4320000"/>
            <a:ext cx="201348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</a:t>
            </a:r>
            <a:r>
              <a:rPr lang="en-US" sz="2000" b="1" strike="noStrike" spc="-1">
                <a:solidFill>
                  <a:srgbClr val="C9211E"/>
                </a:solidFill>
                <a:latin typeface="Arial"/>
                <a:ea typeface="Noto Sans CJK SC Regular"/>
              </a:rPr>
              <a:t>extraction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25" name="CustomShape 16"/>
          <p:cNvSpPr/>
          <p:nvPr/>
        </p:nvSpPr>
        <p:spPr>
          <a:xfrm rot="21595200">
            <a:off x="2531825" y="3169440"/>
            <a:ext cx="4209955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7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8"/>
          <p:cNvSpPr/>
          <p:nvPr/>
        </p:nvSpPr>
        <p:spPr>
          <a:xfrm>
            <a:off x="2589120" y="3159900"/>
            <a:ext cx="4213062" cy="20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the analysis is only as good as the data, which must be </a:t>
            </a:r>
            <a:r>
              <a:rPr lang="en-US" sz="1400" b="1" strike="noStrike" spc="-1" dirty="0">
                <a:solidFill>
                  <a:srgbClr val="000000"/>
                </a:solidFill>
                <a:latin typeface="Arial"/>
              </a:rPr>
              <a:t>representative</a:t>
            </a:r>
            <a:r>
              <a:rPr lang="en-US" sz="1400" strike="noStrike" spc="-1" dirty="0">
                <a:solidFill>
                  <a:srgbClr val="000000"/>
                </a:solidFill>
                <a:latin typeface="Arial"/>
              </a:rPr>
              <a:t> of the reality we wish to study i.e. unbiased</a:t>
            </a: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collection methods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urveys (social science, psychology)</a:t>
            </a:r>
            <a:endParaRPr lang="en-US" sz="1400" b="0" strike="noStrike" spc="-1" dirty="0"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measurements (earth and natural science)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logs and other digital ‘traces’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types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latin typeface="Arial"/>
              </a:rPr>
              <a:t>structured (conventional variables)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unstructured (speech, video…)</a:t>
            </a:r>
          </a:p>
        </p:txBody>
      </p:sp>
      <p:sp>
        <p:nvSpPr>
          <p:cNvPr id="328" name="CustomShape 19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cxnSp>
        <p:nvCxnSpPr>
          <p:cNvPr id="21" name="Line 14">
            <a:extLst>
              <a:ext uri="{FF2B5EF4-FFF2-40B4-BE49-F238E27FC236}">
                <a16:creationId xmlns:a16="http://schemas.microsoft.com/office/drawing/2014/main" id="{5E3031F8-BAD0-4226-9D76-46D94E973836}"/>
              </a:ext>
            </a:extLst>
          </p:cNvPr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2" name="Line 15">
            <a:extLst>
              <a:ext uri="{FF2B5EF4-FFF2-40B4-BE49-F238E27FC236}">
                <a16:creationId xmlns:a16="http://schemas.microsoft.com/office/drawing/2014/main" id="{8F6C04F2-AE70-45E7-A59B-F1216ADEAC0F}"/>
              </a:ext>
            </a:extLst>
          </p:cNvPr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52000" y="-2268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396000" y="149040"/>
            <a:ext cx="9070560" cy="438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are we 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000000"/>
                </a:solidFill>
                <a:latin typeface="Arial"/>
                <a:ea typeface="DejaVu Sans"/>
              </a:rPr>
              <a:t>dealing with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4104000" y="3445200"/>
            <a:ext cx="1632960" cy="274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720" b="1" strike="noStrike" spc="-1">
                <a:solidFill>
                  <a:srgbClr val="333333"/>
                </a:solidFill>
                <a:latin typeface="Arial"/>
              </a:rPr>
              <a:t>?</a:t>
            </a:r>
            <a:endParaRPr lang="en-US" sz="1872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16960" y="4320000"/>
            <a:ext cx="201348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</a:t>
            </a:r>
            <a:r>
              <a:rPr lang="en-US" sz="2000" b="1" strike="noStrike" spc="-1">
                <a:solidFill>
                  <a:srgbClr val="C9211E"/>
                </a:solidFill>
                <a:latin typeface="Arial"/>
                <a:ea typeface="Noto Sans CJK SC Regular"/>
              </a:rPr>
              <a:t>extraction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25" name="CustomShape 16"/>
          <p:cNvSpPr/>
          <p:nvPr/>
        </p:nvSpPr>
        <p:spPr>
          <a:xfrm rot="21595200">
            <a:off x="2531825" y="3169440"/>
            <a:ext cx="4209955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7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19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cxnSp>
        <p:nvCxnSpPr>
          <p:cNvPr id="21" name="Line 14">
            <a:extLst>
              <a:ext uri="{FF2B5EF4-FFF2-40B4-BE49-F238E27FC236}">
                <a16:creationId xmlns:a16="http://schemas.microsoft.com/office/drawing/2014/main" id="{5E3031F8-BAD0-4226-9D76-46D94E973836}"/>
              </a:ext>
            </a:extLst>
          </p:cNvPr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2" name="Line 15">
            <a:extLst>
              <a:ext uri="{FF2B5EF4-FFF2-40B4-BE49-F238E27FC236}">
                <a16:creationId xmlns:a16="http://schemas.microsoft.com/office/drawing/2014/main" id="{8F6C04F2-AE70-45E7-A59B-F1216ADEAC0F}"/>
              </a:ext>
            </a:extLst>
          </p:cNvPr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8CE00-DC4A-400C-9858-F96D24925336}"/>
              </a:ext>
            </a:extLst>
          </p:cNvPr>
          <p:cNvSpPr/>
          <p:nvPr/>
        </p:nvSpPr>
        <p:spPr>
          <a:xfrm>
            <a:off x="-853" y="-20172"/>
            <a:ext cx="10080625" cy="7578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7" name="CustomShape 18"/>
          <p:cNvSpPr/>
          <p:nvPr/>
        </p:nvSpPr>
        <p:spPr>
          <a:xfrm>
            <a:off x="2589120" y="3159900"/>
            <a:ext cx="4213062" cy="20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the analysis is only as good as the data, which must be </a:t>
            </a:r>
            <a:r>
              <a:rPr lang="en-US" sz="1400" b="1" strike="noStrike" spc="-1" dirty="0">
                <a:solidFill>
                  <a:srgbClr val="FF0000"/>
                </a:solidFill>
                <a:latin typeface="Arial"/>
              </a:rPr>
              <a:t>representative</a:t>
            </a:r>
            <a:r>
              <a:rPr lang="en-US" sz="1400" strike="noStrike" spc="-1" dirty="0">
                <a:solidFill>
                  <a:srgbClr val="000000"/>
                </a:solidFill>
                <a:latin typeface="Arial"/>
              </a:rPr>
              <a:t> of the reality we wish to study i.e. unbiased</a:t>
            </a: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collection methods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urveys (social science, psychology)</a:t>
            </a:r>
            <a:endParaRPr lang="en-US" sz="1400" b="0" strike="noStrike" spc="-1" dirty="0"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measurements (earth and natural science)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logs and other digital ‘traces’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types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latin typeface="Arial"/>
              </a:rPr>
              <a:t>structured (conventional variables)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unstructured (speech, video…)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48A70-FD9D-492C-A88B-07D65F2CEB6E}"/>
              </a:ext>
            </a:extLst>
          </p:cNvPr>
          <p:cNvSpPr txBox="1"/>
          <p:nvPr/>
        </p:nvSpPr>
        <p:spPr>
          <a:xfrm>
            <a:off x="6103258" y="7255154"/>
            <a:ext cx="279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picture source: Andy Field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BB0F4E-99A6-4DE6-939E-E80268273CEC}"/>
              </a:ext>
            </a:extLst>
          </p:cNvPr>
          <p:cNvGrpSpPr/>
          <p:nvPr/>
        </p:nvGrpSpPr>
        <p:grpSpPr>
          <a:xfrm>
            <a:off x="2634120" y="3888000"/>
            <a:ext cx="7379962" cy="3616632"/>
            <a:chOff x="2634120" y="3888000"/>
            <a:chExt cx="7379962" cy="36166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2302EC-1F2D-4EF2-98DB-6AFC759391DA}"/>
                </a:ext>
              </a:extLst>
            </p:cNvPr>
            <p:cNvSpPr/>
            <p:nvPr/>
          </p:nvSpPr>
          <p:spPr>
            <a:xfrm>
              <a:off x="8597417" y="3900790"/>
              <a:ext cx="1416665" cy="358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28C56D5-10A5-495D-93F1-603707E2C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34120" y="3888000"/>
              <a:ext cx="5960932" cy="36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2D83F3-E42F-47E8-B604-95BDABD98D18}"/>
              </a:ext>
            </a:extLst>
          </p:cNvPr>
          <p:cNvSpPr/>
          <p:nvPr/>
        </p:nvSpPr>
        <p:spPr>
          <a:xfrm>
            <a:off x="2719502" y="3888000"/>
            <a:ext cx="4472447" cy="2190299"/>
          </a:xfrm>
          <a:custGeom>
            <a:avLst/>
            <a:gdLst>
              <a:gd name="connsiteX0" fmla="*/ 2091447 w 4472447"/>
              <a:gd name="connsiteY0" fmla="*/ 29262 h 2441722"/>
              <a:gd name="connsiteX1" fmla="*/ 2033081 w 4472447"/>
              <a:gd name="connsiteY1" fmla="*/ 19534 h 2441722"/>
              <a:gd name="connsiteX2" fmla="*/ 1264596 w 4472447"/>
              <a:gd name="connsiteY2" fmla="*/ 38990 h 2441722"/>
              <a:gd name="connsiteX3" fmla="*/ 1157592 w 4472447"/>
              <a:gd name="connsiteY3" fmla="*/ 68173 h 2441722"/>
              <a:gd name="connsiteX4" fmla="*/ 1031132 w 4472447"/>
              <a:gd name="connsiteY4" fmla="*/ 97356 h 2441722"/>
              <a:gd name="connsiteX5" fmla="*/ 875490 w 4472447"/>
              <a:gd name="connsiteY5" fmla="*/ 107083 h 2441722"/>
              <a:gd name="connsiteX6" fmla="*/ 817124 w 4472447"/>
              <a:gd name="connsiteY6" fmla="*/ 116811 h 2441722"/>
              <a:gd name="connsiteX7" fmla="*/ 612843 w 4472447"/>
              <a:gd name="connsiteY7" fmla="*/ 145994 h 2441722"/>
              <a:gd name="connsiteX8" fmla="*/ 554477 w 4472447"/>
              <a:gd name="connsiteY8" fmla="*/ 155722 h 2441722"/>
              <a:gd name="connsiteX9" fmla="*/ 515566 w 4472447"/>
              <a:gd name="connsiteY9" fmla="*/ 165449 h 2441722"/>
              <a:gd name="connsiteX10" fmla="*/ 418290 w 4472447"/>
              <a:gd name="connsiteY10" fmla="*/ 194632 h 2441722"/>
              <a:gd name="connsiteX11" fmla="*/ 379379 w 4472447"/>
              <a:gd name="connsiteY11" fmla="*/ 214088 h 2441722"/>
              <a:gd name="connsiteX12" fmla="*/ 350196 w 4472447"/>
              <a:gd name="connsiteY12" fmla="*/ 223815 h 2441722"/>
              <a:gd name="connsiteX13" fmla="*/ 243192 w 4472447"/>
              <a:gd name="connsiteY13" fmla="*/ 311364 h 2441722"/>
              <a:gd name="connsiteX14" fmla="*/ 214009 w 4472447"/>
              <a:gd name="connsiteY14" fmla="*/ 340547 h 2441722"/>
              <a:gd name="connsiteX15" fmla="*/ 145915 w 4472447"/>
              <a:gd name="connsiteY15" fmla="*/ 437824 h 2441722"/>
              <a:gd name="connsiteX16" fmla="*/ 107005 w 4472447"/>
              <a:gd name="connsiteY16" fmla="*/ 515645 h 2441722"/>
              <a:gd name="connsiteX17" fmla="*/ 48639 w 4472447"/>
              <a:gd name="connsiteY17" fmla="*/ 690743 h 2441722"/>
              <a:gd name="connsiteX18" fmla="*/ 38911 w 4472447"/>
              <a:gd name="connsiteY18" fmla="*/ 788020 h 2441722"/>
              <a:gd name="connsiteX19" fmla="*/ 19456 w 4472447"/>
              <a:gd name="connsiteY19" fmla="*/ 875569 h 2441722"/>
              <a:gd name="connsiteX20" fmla="*/ 0 w 4472447"/>
              <a:gd name="connsiteY20" fmla="*/ 1079849 h 2441722"/>
              <a:gd name="connsiteX21" fmla="*/ 48639 w 4472447"/>
              <a:gd name="connsiteY21" fmla="*/ 1712147 h 2441722"/>
              <a:gd name="connsiteX22" fmla="*/ 87549 w 4472447"/>
              <a:gd name="connsiteY22" fmla="*/ 1828879 h 2441722"/>
              <a:gd name="connsiteX23" fmla="*/ 126460 w 4472447"/>
              <a:gd name="connsiteY23" fmla="*/ 1926156 h 2441722"/>
              <a:gd name="connsiteX24" fmla="*/ 136188 w 4472447"/>
              <a:gd name="connsiteY24" fmla="*/ 1965066 h 2441722"/>
              <a:gd name="connsiteX25" fmla="*/ 194554 w 4472447"/>
              <a:gd name="connsiteY25" fmla="*/ 2042888 h 2441722"/>
              <a:gd name="connsiteX26" fmla="*/ 223737 w 4472447"/>
              <a:gd name="connsiteY26" fmla="*/ 2101254 h 2441722"/>
              <a:gd name="connsiteX27" fmla="*/ 321013 w 4472447"/>
              <a:gd name="connsiteY27" fmla="*/ 2227713 h 2441722"/>
              <a:gd name="connsiteX28" fmla="*/ 369651 w 4472447"/>
              <a:gd name="connsiteY28" fmla="*/ 2286079 h 2441722"/>
              <a:gd name="connsiteX29" fmla="*/ 447473 w 4472447"/>
              <a:gd name="connsiteY29" fmla="*/ 2334717 h 2441722"/>
              <a:gd name="connsiteX30" fmla="*/ 486383 w 4472447"/>
              <a:gd name="connsiteY30" fmla="*/ 2344445 h 2441722"/>
              <a:gd name="connsiteX31" fmla="*/ 680937 w 4472447"/>
              <a:gd name="connsiteY31" fmla="*/ 2383356 h 2441722"/>
              <a:gd name="connsiteX32" fmla="*/ 787941 w 4472447"/>
              <a:gd name="connsiteY32" fmla="*/ 2412539 h 2441722"/>
              <a:gd name="connsiteX33" fmla="*/ 1147864 w 4472447"/>
              <a:gd name="connsiteY33" fmla="*/ 2441722 h 2441722"/>
              <a:gd name="connsiteX34" fmla="*/ 2937754 w 4472447"/>
              <a:gd name="connsiteY34" fmla="*/ 2431994 h 2441722"/>
              <a:gd name="connsiteX35" fmla="*/ 3044758 w 4472447"/>
              <a:gd name="connsiteY35" fmla="*/ 2402811 h 2441722"/>
              <a:gd name="connsiteX36" fmla="*/ 3365771 w 4472447"/>
              <a:gd name="connsiteY36" fmla="*/ 2363900 h 2441722"/>
              <a:gd name="connsiteX37" fmla="*/ 3803515 w 4472447"/>
              <a:gd name="connsiteY37" fmla="*/ 2140164 h 2441722"/>
              <a:gd name="connsiteX38" fmla="*/ 3959158 w 4472447"/>
              <a:gd name="connsiteY38" fmla="*/ 2003977 h 2441722"/>
              <a:gd name="connsiteX39" fmla="*/ 4163439 w 4472447"/>
              <a:gd name="connsiteY39" fmla="*/ 1741330 h 2441722"/>
              <a:gd name="connsiteX40" fmla="*/ 4250988 w 4472447"/>
              <a:gd name="connsiteY40" fmla="*/ 1556505 h 2441722"/>
              <a:gd name="connsiteX41" fmla="*/ 4328809 w 4472447"/>
              <a:gd name="connsiteY41" fmla="*/ 1430045 h 2441722"/>
              <a:gd name="connsiteX42" fmla="*/ 4426086 w 4472447"/>
              <a:gd name="connsiteY42" fmla="*/ 1157671 h 2441722"/>
              <a:gd name="connsiteX43" fmla="*/ 4455268 w 4472447"/>
              <a:gd name="connsiteY43" fmla="*/ 1089577 h 2441722"/>
              <a:gd name="connsiteX44" fmla="*/ 4445541 w 4472447"/>
              <a:gd name="connsiteY44" fmla="*/ 710198 h 2441722"/>
              <a:gd name="connsiteX45" fmla="*/ 4416358 w 4472447"/>
              <a:gd name="connsiteY45" fmla="*/ 642105 h 2441722"/>
              <a:gd name="connsiteX46" fmla="*/ 4202349 w 4472447"/>
              <a:gd name="connsiteY46" fmla="*/ 369730 h 2441722"/>
              <a:gd name="connsiteX47" fmla="*/ 3998068 w 4472447"/>
              <a:gd name="connsiteY47" fmla="*/ 204360 h 2441722"/>
              <a:gd name="connsiteX48" fmla="*/ 3647873 w 4472447"/>
              <a:gd name="connsiteY48" fmla="*/ 87628 h 2441722"/>
              <a:gd name="connsiteX49" fmla="*/ 3268494 w 4472447"/>
              <a:gd name="connsiteY49" fmla="*/ 58445 h 2441722"/>
              <a:gd name="connsiteX50" fmla="*/ 2548647 w 4472447"/>
              <a:gd name="connsiteY50" fmla="*/ 48717 h 2441722"/>
              <a:gd name="connsiteX51" fmla="*/ 2354094 w 4472447"/>
              <a:gd name="connsiteY51" fmla="*/ 19534 h 2441722"/>
              <a:gd name="connsiteX52" fmla="*/ 2295728 w 4472447"/>
              <a:gd name="connsiteY52" fmla="*/ 9807 h 2441722"/>
              <a:gd name="connsiteX53" fmla="*/ 2033081 w 4472447"/>
              <a:gd name="connsiteY53" fmla="*/ 79 h 244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472447" h="2441722">
                <a:moveTo>
                  <a:pt x="2091447" y="29262"/>
                </a:moveTo>
                <a:cubicBezTo>
                  <a:pt x="2071992" y="26019"/>
                  <a:pt x="2052805" y="19534"/>
                  <a:pt x="2033081" y="19534"/>
                </a:cubicBezTo>
                <a:cubicBezTo>
                  <a:pt x="1380087" y="19534"/>
                  <a:pt x="1556924" y="-2772"/>
                  <a:pt x="1264596" y="38990"/>
                </a:cubicBezTo>
                <a:cubicBezTo>
                  <a:pt x="1195247" y="73665"/>
                  <a:pt x="1255745" y="48542"/>
                  <a:pt x="1157592" y="68173"/>
                </a:cubicBezTo>
                <a:cubicBezTo>
                  <a:pt x="1140001" y="71691"/>
                  <a:pt x="1058828" y="94718"/>
                  <a:pt x="1031132" y="97356"/>
                </a:cubicBezTo>
                <a:cubicBezTo>
                  <a:pt x="979384" y="102284"/>
                  <a:pt x="927371" y="103841"/>
                  <a:pt x="875490" y="107083"/>
                </a:cubicBezTo>
                <a:lnTo>
                  <a:pt x="817124" y="116811"/>
                </a:lnTo>
                <a:cubicBezTo>
                  <a:pt x="749082" y="126891"/>
                  <a:pt x="680692" y="134685"/>
                  <a:pt x="612843" y="145994"/>
                </a:cubicBezTo>
                <a:cubicBezTo>
                  <a:pt x="593388" y="149237"/>
                  <a:pt x="573818" y="151854"/>
                  <a:pt x="554477" y="155722"/>
                </a:cubicBezTo>
                <a:cubicBezTo>
                  <a:pt x="541367" y="158344"/>
                  <a:pt x="528536" y="162207"/>
                  <a:pt x="515566" y="165449"/>
                </a:cubicBezTo>
                <a:cubicBezTo>
                  <a:pt x="423398" y="211535"/>
                  <a:pt x="539404" y="158298"/>
                  <a:pt x="418290" y="194632"/>
                </a:cubicBezTo>
                <a:cubicBezTo>
                  <a:pt x="404400" y="198799"/>
                  <a:pt x="392708" y="208376"/>
                  <a:pt x="379379" y="214088"/>
                </a:cubicBezTo>
                <a:cubicBezTo>
                  <a:pt x="369954" y="218127"/>
                  <a:pt x="359924" y="220573"/>
                  <a:pt x="350196" y="223815"/>
                </a:cubicBezTo>
                <a:cubicBezTo>
                  <a:pt x="314528" y="252998"/>
                  <a:pt x="275779" y="278777"/>
                  <a:pt x="243192" y="311364"/>
                </a:cubicBezTo>
                <a:cubicBezTo>
                  <a:pt x="233464" y="321092"/>
                  <a:pt x="223068" y="330194"/>
                  <a:pt x="214009" y="340547"/>
                </a:cubicBezTo>
                <a:cubicBezTo>
                  <a:pt x="182571" y="376477"/>
                  <a:pt x="168220" y="396400"/>
                  <a:pt x="145915" y="437824"/>
                </a:cubicBezTo>
                <a:cubicBezTo>
                  <a:pt x="132165" y="463360"/>
                  <a:pt x="117416" y="488576"/>
                  <a:pt x="107005" y="515645"/>
                </a:cubicBezTo>
                <a:cubicBezTo>
                  <a:pt x="84920" y="573067"/>
                  <a:pt x="48639" y="690743"/>
                  <a:pt x="48639" y="690743"/>
                </a:cubicBezTo>
                <a:cubicBezTo>
                  <a:pt x="45396" y="723169"/>
                  <a:pt x="43993" y="755831"/>
                  <a:pt x="38911" y="788020"/>
                </a:cubicBezTo>
                <a:cubicBezTo>
                  <a:pt x="34249" y="817549"/>
                  <a:pt x="23407" y="845936"/>
                  <a:pt x="19456" y="875569"/>
                </a:cubicBezTo>
                <a:cubicBezTo>
                  <a:pt x="10416" y="943370"/>
                  <a:pt x="0" y="1079849"/>
                  <a:pt x="0" y="1079849"/>
                </a:cubicBezTo>
                <a:cubicBezTo>
                  <a:pt x="8849" y="1261257"/>
                  <a:pt x="11448" y="1520876"/>
                  <a:pt x="48639" y="1712147"/>
                </a:cubicBezTo>
                <a:cubicBezTo>
                  <a:pt x="56468" y="1752408"/>
                  <a:pt x="73532" y="1790333"/>
                  <a:pt x="87549" y="1828879"/>
                </a:cubicBezTo>
                <a:cubicBezTo>
                  <a:pt x="99484" y="1861700"/>
                  <a:pt x="114714" y="1893267"/>
                  <a:pt x="126460" y="1926156"/>
                </a:cubicBezTo>
                <a:cubicBezTo>
                  <a:pt x="130957" y="1938746"/>
                  <a:pt x="129452" y="1953518"/>
                  <a:pt x="136188" y="1965066"/>
                </a:cubicBezTo>
                <a:cubicBezTo>
                  <a:pt x="152526" y="1993075"/>
                  <a:pt x="180053" y="2013886"/>
                  <a:pt x="194554" y="2042888"/>
                </a:cubicBezTo>
                <a:cubicBezTo>
                  <a:pt x="204282" y="2062343"/>
                  <a:pt x="211454" y="2083302"/>
                  <a:pt x="223737" y="2101254"/>
                </a:cubicBezTo>
                <a:cubicBezTo>
                  <a:pt x="253768" y="2145145"/>
                  <a:pt x="321013" y="2227713"/>
                  <a:pt x="321013" y="2227713"/>
                </a:cubicBezTo>
                <a:cubicBezTo>
                  <a:pt x="334804" y="2269083"/>
                  <a:pt x="324221" y="2255792"/>
                  <a:pt x="369651" y="2286079"/>
                </a:cubicBezTo>
                <a:cubicBezTo>
                  <a:pt x="395104" y="2303047"/>
                  <a:pt x="420112" y="2321037"/>
                  <a:pt x="447473" y="2334717"/>
                </a:cubicBezTo>
                <a:cubicBezTo>
                  <a:pt x="459431" y="2340696"/>
                  <a:pt x="473578" y="2340603"/>
                  <a:pt x="486383" y="2344445"/>
                </a:cubicBezTo>
                <a:cubicBezTo>
                  <a:pt x="662191" y="2397188"/>
                  <a:pt x="359115" y="2318991"/>
                  <a:pt x="680937" y="2383356"/>
                </a:cubicBezTo>
                <a:cubicBezTo>
                  <a:pt x="717190" y="2390607"/>
                  <a:pt x="751256" y="2407953"/>
                  <a:pt x="787941" y="2412539"/>
                </a:cubicBezTo>
                <a:cubicBezTo>
                  <a:pt x="907380" y="2427469"/>
                  <a:pt x="1147864" y="2441722"/>
                  <a:pt x="1147864" y="2441722"/>
                </a:cubicBezTo>
                <a:lnTo>
                  <a:pt x="2937754" y="2431994"/>
                </a:lnTo>
                <a:cubicBezTo>
                  <a:pt x="2974717" y="2431236"/>
                  <a:pt x="3008734" y="2411124"/>
                  <a:pt x="3044758" y="2402811"/>
                </a:cubicBezTo>
                <a:cubicBezTo>
                  <a:pt x="3212303" y="2364147"/>
                  <a:pt x="3183210" y="2374043"/>
                  <a:pt x="3365771" y="2363900"/>
                </a:cubicBezTo>
                <a:cubicBezTo>
                  <a:pt x="3518577" y="2305129"/>
                  <a:pt x="3676317" y="2251461"/>
                  <a:pt x="3803515" y="2140164"/>
                </a:cubicBezTo>
                <a:cubicBezTo>
                  <a:pt x="3855396" y="2094768"/>
                  <a:pt x="3910412" y="2052723"/>
                  <a:pt x="3959158" y="2003977"/>
                </a:cubicBezTo>
                <a:cubicBezTo>
                  <a:pt x="4016327" y="1946808"/>
                  <a:pt x="4121543" y="1815812"/>
                  <a:pt x="4163439" y="1741330"/>
                </a:cubicBezTo>
                <a:cubicBezTo>
                  <a:pt x="4196860" y="1681914"/>
                  <a:pt x="4219005" y="1616708"/>
                  <a:pt x="4250988" y="1556505"/>
                </a:cubicBezTo>
                <a:cubicBezTo>
                  <a:pt x="4274209" y="1512795"/>
                  <a:pt x="4307291" y="1474618"/>
                  <a:pt x="4328809" y="1430045"/>
                </a:cubicBezTo>
                <a:cubicBezTo>
                  <a:pt x="4368078" y="1348701"/>
                  <a:pt x="4394450" y="1243542"/>
                  <a:pt x="4426086" y="1157671"/>
                </a:cubicBezTo>
                <a:cubicBezTo>
                  <a:pt x="4434623" y="1134499"/>
                  <a:pt x="4445541" y="1112275"/>
                  <a:pt x="4455268" y="1089577"/>
                </a:cubicBezTo>
                <a:cubicBezTo>
                  <a:pt x="4480314" y="939308"/>
                  <a:pt x="4478726" y="975680"/>
                  <a:pt x="4445541" y="710198"/>
                </a:cubicBezTo>
                <a:cubicBezTo>
                  <a:pt x="4442478" y="685694"/>
                  <a:pt x="4429745" y="662856"/>
                  <a:pt x="4416358" y="642105"/>
                </a:cubicBezTo>
                <a:cubicBezTo>
                  <a:pt x="4189714" y="290807"/>
                  <a:pt x="4336184" y="490181"/>
                  <a:pt x="4202349" y="369730"/>
                </a:cubicBezTo>
                <a:cubicBezTo>
                  <a:pt x="4136408" y="310383"/>
                  <a:pt x="4091291" y="235434"/>
                  <a:pt x="3998068" y="204360"/>
                </a:cubicBezTo>
                <a:cubicBezTo>
                  <a:pt x="3998066" y="204359"/>
                  <a:pt x="3647875" y="87628"/>
                  <a:pt x="3647873" y="87628"/>
                </a:cubicBezTo>
                <a:cubicBezTo>
                  <a:pt x="3521413" y="77900"/>
                  <a:pt x="3395248" y="62932"/>
                  <a:pt x="3268494" y="58445"/>
                </a:cubicBezTo>
                <a:cubicBezTo>
                  <a:pt x="3028673" y="49956"/>
                  <a:pt x="2788596" y="51960"/>
                  <a:pt x="2548647" y="48717"/>
                </a:cubicBezTo>
                <a:lnTo>
                  <a:pt x="2354094" y="19534"/>
                </a:lnTo>
                <a:cubicBezTo>
                  <a:pt x="2334600" y="16535"/>
                  <a:pt x="2315384" y="11445"/>
                  <a:pt x="2295728" y="9807"/>
                </a:cubicBezTo>
                <a:cubicBezTo>
                  <a:pt x="2159564" y="-1540"/>
                  <a:pt x="2145103" y="79"/>
                  <a:pt x="2033081" y="79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A4B3CE-DA62-434F-A304-6FDE5080A783}"/>
              </a:ext>
            </a:extLst>
          </p:cNvPr>
          <p:cNvSpPr/>
          <p:nvPr/>
        </p:nvSpPr>
        <p:spPr>
          <a:xfrm>
            <a:off x="6751976" y="4076861"/>
            <a:ext cx="787941" cy="612843"/>
          </a:xfrm>
          <a:custGeom>
            <a:avLst/>
            <a:gdLst>
              <a:gd name="connsiteX0" fmla="*/ 0 w 787941"/>
              <a:gd name="connsiteY0" fmla="*/ 0 h 612843"/>
              <a:gd name="connsiteX1" fmla="*/ 437745 w 787941"/>
              <a:gd name="connsiteY1" fmla="*/ 9728 h 612843"/>
              <a:gd name="connsiteX2" fmla="*/ 496110 w 787941"/>
              <a:gd name="connsiteY2" fmla="*/ 38911 h 612843"/>
              <a:gd name="connsiteX3" fmla="*/ 671208 w 787941"/>
              <a:gd name="connsiteY3" fmla="*/ 184826 h 612843"/>
              <a:gd name="connsiteX4" fmla="*/ 729574 w 787941"/>
              <a:gd name="connsiteY4" fmla="*/ 243192 h 612843"/>
              <a:gd name="connsiteX5" fmla="*/ 739302 w 787941"/>
              <a:gd name="connsiteY5" fmla="*/ 272375 h 612843"/>
              <a:gd name="connsiteX6" fmla="*/ 758757 w 787941"/>
              <a:gd name="connsiteY6" fmla="*/ 301558 h 612843"/>
              <a:gd name="connsiteX7" fmla="*/ 768485 w 787941"/>
              <a:gd name="connsiteY7" fmla="*/ 340468 h 612843"/>
              <a:gd name="connsiteX8" fmla="*/ 787940 w 787941"/>
              <a:gd name="connsiteY8" fmla="*/ 612843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941" h="612843">
                <a:moveTo>
                  <a:pt x="0" y="0"/>
                </a:moveTo>
                <a:cubicBezTo>
                  <a:pt x="145915" y="3243"/>
                  <a:pt x="292241" y="-1684"/>
                  <a:pt x="437745" y="9728"/>
                </a:cubicBezTo>
                <a:cubicBezTo>
                  <a:pt x="459430" y="11429"/>
                  <a:pt x="477224" y="28119"/>
                  <a:pt x="496110" y="38911"/>
                </a:cubicBezTo>
                <a:cubicBezTo>
                  <a:pt x="569911" y="81083"/>
                  <a:pt x="616622" y="112043"/>
                  <a:pt x="671208" y="184826"/>
                </a:cubicBezTo>
                <a:cubicBezTo>
                  <a:pt x="707406" y="233090"/>
                  <a:pt x="686901" y="214744"/>
                  <a:pt x="729574" y="243192"/>
                </a:cubicBezTo>
                <a:cubicBezTo>
                  <a:pt x="732817" y="252920"/>
                  <a:pt x="734716" y="263204"/>
                  <a:pt x="739302" y="272375"/>
                </a:cubicBezTo>
                <a:cubicBezTo>
                  <a:pt x="744530" y="282832"/>
                  <a:pt x="754152" y="290812"/>
                  <a:pt x="758757" y="301558"/>
                </a:cubicBezTo>
                <a:cubicBezTo>
                  <a:pt x="764023" y="313846"/>
                  <a:pt x="765242" y="327498"/>
                  <a:pt x="768485" y="340468"/>
                </a:cubicBezTo>
                <a:cubicBezTo>
                  <a:pt x="788437" y="599854"/>
                  <a:pt x="787940" y="508832"/>
                  <a:pt x="787940" y="612843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65B58C-8709-4D59-B5DE-14ECE4A5231F}"/>
              </a:ext>
            </a:extLst>
          </p:cNvPr>
          <p:cNvSpPr/>
          <p:nvPr/>
        </p:nvSpPr>
        <p:spPr>
          <a:xfrm>
            <a:off x="7415629" y="4436808"/>
            <a:ext cx="176209" cy="243192"/>
          </a:xfrm>
          <a:custGeom>
            <a:avLst/>
            <a:gdLst>
              <a:gd name="connsiteX0" fmla="*/ 0 w 176209"/>
              <a:gd name="connsiteY0" fmla="*/ 58366 h 243192"/>
              <a:gd name="connsiteX1" fmla="*/ 9728 w 176209"/>
              <a:gd name="connsiteY1" fmla="*/ 116732 h 243192"/>
              <a:gd name="connsiteX2" fmla="*/ 107004 w 176209"/>
              <a:gd name="connsiteY2" fmla="*/ 243192 h 243192"/>
              <a:gd name="connsiteX3" fmla="*/ 145915 w 176209"/>
              <a:gd name="connsiteY3" fmla="*/ 233464 h 243192"/>
              <a:gd name="connsiteX4" fmla="*/ 165370 w 176209"/>
              <a:gd name="connsiteY4" fmla="*/ 194554 h 243192"/>
              <a:gd name="connsiteX5" fmla="*/ 175098 w 176209"/>
              <a:gd name="connsiteY5" fmla="*/ 0 h 2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09" h="243192">
                <a:moveTo>
                  <a:pt x="0" y="58366"/>
                </a:moveTo>
                <a:cubicBezTo>
                  <a:pt x="3243" y="77821"/>
                  <a:pt x="-154" y="99663"/>
                  <a:pt x="9728" y="116732"/>
                </a:cubicBezTo>
                <a:cubicBezTo>
                  <a:pt x="36374" y="162757"/>
                  <a:pt x="107004" y="243192"/>
                  <a:pt x="107004" y="243192"/>
                </a:cubicBezTo>
                <a:cubicBezTo>
                  <a:pt x="119974" y="239949"/>
                  <a:pt x="135644" y="242023"/>
                  <a:pt x="145915" y="233464"/>
                </a:cubicBezTo>
                <a:cubicBezTo>
                  <a:pt x="157055" y="224181"/>
                  <a:pt x="161555" y="208544"/>
                  <a:pt x="165370" y="194554"/>
                </a:cubicBezTo>
                <a:cubicBezTo>
                  <a:pt x="181060" y="137026"/>
                  <a:pt x="175098" y="53245"/>
                  <a:pt x="175098" y="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7A7204-3EDB-4AF2-A9F6-EE830ADB212E}"/>
              </a:ext>
            </a:extLst>
          </p:cNvPr>
          <p:cNvSpPr txBox="1"/>
          <p:nvPr/>
        </p:nvSpPr>
        <p:spPr>
          <a:xfrm>
            <a:off x="7146832" y="4639174"/>
            <a:ext cx="29730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00" dirty="0">
                <a:solidFill>
                  <a:srgbClr val="C00000"/>
                </a:solidFill>
              </a:rPr>
              <a:t>The design of the data collection process (i.e. the </a:t>
            </a:r>
            <a:r>
              <a:rPr lang="en-IE" sz="1300" b="1" dirty="0">
                <a:solidFill>
                  <a:srgbClr val="C00000"/>
                </a:solidFill>
              </a:rPr>
              <a:t>experiment) </a:t>
            </a:r>
            <a:r>
              <a:rPr lang="en-IE" sz="1300" dirty="0">
                <a:solidFill>
                  <a:srgbClr val="C00000"/>
                </a:solidFill>
              </a:rPr>
              <a:t>must be grounded in </a:t>
            </a:r>
            <a:r>
              <a:rPr lang="en-IE" sz="1300" b="1" dirty="0">
                <a:solidFill>
                  <a:srgbClr val="C00000"/>
                </a:solidFill>
              </a:rPr>
              <a:t>sound conceptual understanding </a:t>
            </a:r>
            <a:r>
              <a:rPr lang="en-IE" sz="1300" dirty="0">
                <a:solidFill>
                  <a:srgbClr val="C00000"/>
                </a:solidFill>
              </a:rPr>
              <a:t>of the problem domain.</a:t>
            </a:r>
          </a:p>
          <a:p>
            <a:endParaRPr lang="en-IE" sz="1300" dirty="0">
              <a:solidFill>
                <a:srgbClr val="C00000"/>
              </a:solidFill>
            </a:endParaRPr>
          </a:p>
          <a:p>
            <a:r>
              <a:rPr lang="en-IE" sz="1300" dirty="0">
                <a:solidFill>
                  <a:srgbClr val="C00000"/>
                </a:solidFill>
              </a:rPr>
              <a:t>A </a:t>
            </a:r>
            <a:r>
              <a:rPr lang="en-IE" sz="1300" b="1" dirty="0">
                <a:solidFill>
                  <a:srgbClr val="C00000"/>
                </a:solidFill>
              </a:rPr>
              <a:t>theory</a:t>
            </a:r>
            <a:r>
              <a:rPr lang="en-IE" sz="1300" dirty="0">
                <a:solidFill>
                  <a:srgbClr val="C00000"/>
                </a:solidFill>
              </a:rPr>
              <a:t> is expressed in terms of domain concepts, e.g. ‘TU Dublin attracts local students’. A </a:t>
            </a:r>
            <a:r>
              <a:rPr lang="en-IE" sz="1300" b="1" dirty="0">
                <a:solidFill>
                  <a:srgbClr val="C00000"/>
                </a:solidFill>
              </a:rPr>
              <a:t>hypothesis</a:t>
            </a:r>
            <a:r>
              <a:rPr lang="en-IE" sz="1300" dirty="0">
                <a:solidFill>
                  <a:srgbClr val="C00000"/>
                </a:solidFill>
              </a:rPr>
              <a:t> is expressed as a concrete prediction e.g. ‘the majority of students grew up within 10km of </a:t>
            </a:r>
            <a:r>
              <a:rPr lang="en-IE" sz="1300" dirty="0" err="1">
                <a:solidFill>
                  <a:srgbClr val="C00000"/>
                </a:solidFill>
              </a:rPr>
              <a:t>Grangegorman</a:t>
            </a:r>
            <a:r>
              <a:rPr lang="en-IE" sz="1300" dirty="0">
                <a:solidFill>
                  <a:srgbClr val="C00000"/>
                </a:solidFill>
              </a:rPr>
              <a:t>’. </a:t>
            </a:r>
            <a:r>
              <a:rPr lang="en-IE" sz="1300" b="1" dirty="0">
                <a:solidFill>
                  <a:srgbClr val="C00000"/>
                </a:solidFill>
              </a:rPr>
              <a:t>Falsification </a:t>
            </a:r>
            <a:r>
              <a:rPr lang="en-IE" sz="1300" dirty="0">
                <a:solidFill>
                  <a:srgbClr val="C00000"/>
                </a:solidFill>
              </a:rPr>
              <a:t>occurs when a theory or hypothesis is disproved.</a:t>
            </a:r>
          </a:p>
        </p:txBody>
      </p:sp>
    </p:spTree>
    <p:extLst>
      <p:ext uri="{BB962C8B-B14F-4D97-AF65-F5344CB8AC3E}">
        <p14:creationId xmlns:p14="http://schemas.microsoft.com/office/powerpoint/2010/main" val="389555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16960" y="4320000"/>
            <a:ext cx="201348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</a:t>
            </a:r>
            <a:r>
              <a:rPr lang="en-US" sz="2000" b="1" strike="noStrike" spc="-1">
                <a:solidFill>
                  <a:srgbClr val="C9211E"/>
                </a:solidFill>
                <a:latin typeface="Arial"/>
                <a:ea typeface="Noto Sans CJK SC Regular"/>
              </a:rPr>
              <a:t>extraction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25" name="CustomShape 16"/>
          <p:cNvSpPr/>
          <p:nvPr/>
        </p:nvSpPr>
        <p:spPr>
          <a:xfrm rot="21595200">
            <a:off x="2531825" y="3169440"/>
            <a:ext cx="4209955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7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19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cxnSp>
        <p:nvCxnSpPr>
          <p:cNvPr id="21" name="Line 14">
            <a:extLst>
              <a:ext uri="{FF2B5EF4-FFF2-40B4-BE49-F238E27FC236}">
                <a16:creationId xmlns:a16="http://schemas.microsoft.com/office/drawing/2014/main" id="{5E3031F8-BAD0-4226-9D76-46D94E973836}"/>
              </a:ext>
            </a:extLst>
          </p:cNvPr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2" name="Line 15">
            <a:extLst>
              <a:ext uri="{FF2B5EF4-FFF2-40B4-BE49-F238E27FC236}">
                <a16:creationId xmlns:a16="http://schemas.microsoft.com/office/drawing/2014/main" id="{8F6C04F2-AE70-45E7-A59B-F1216ADEAC0F}"/>
              </a:ext>
            </a:extLst>
          </p:cNvPr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8CE00-DC4A-400C-9858-F96D24925336}"/>
              </a:ext>
            </a:extLst>
          </p:cNvPr>
          <p:cNvSpPr/>
          <p:nvPr/>
        </p:nvSpPr>
        <p:spPr>
          <a:xfrm>
            <a:off x="-853" y="20"/>
            <a:ext cx="10080625" cy="7578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7" name="CustomShape 18"/>
          <p:cNvSpPr/>
          <p:nvPr/>
        </p:nvSpPr>
        <p:spPr>
          <a:xfrm>
            <a:off x="2589120" y="3159900"/>
            <a:ext cx="4213062" cy="20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the analysis is only as good as the data, which must be </a:t>
            </a:r>
            <a:r>
              <a:rPr lang="en-US" sz="1400" b="1" strike="noStrike" spc="-1" dirty="0">
                <a:solidFill>
                  <a:srgbClr val="FF0000"/>
                </a:solidFill>
                <a:latin typeface="Arial"/>
              </a:rPr>
              <a:t>representative</a:t>
            </a:r>
            <a:r>
              <a:rPr lang="en-US" sz="1400" strike="noStrike" spc="-1" dirty="0">
                <a:solidFill>
                  <a:srgbClr val="000000"/>
                </a:solidFill>
                <a:latin typeface="Arial"/>
              </a:rPr>
              <a:t> of the reality we wish to study i.e. unbiased</a:t>
            </a: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collection methods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urveys (social science, psychology)</a:t>
            </a:r>
            <a:endParaRPr lang="en-US" sz="1400" b="0" strike="noStrike" spc="-1" dirty="0"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measurements (earth and natural science)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logs and other digital ‘traces’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types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latin typeface="Arial"/>
              </a:rPr>
              <a:t>structured (conventional variables)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unstructured (speech, video…)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48A70-FD9D-492C-A88B-07D65F2CEB6E}"/>
              </a:ext>
            </a:extLst>
          </p:cNvPr>
          <p:cNvSpPr txBox="1"/>
          <p:nvPr/>
        </p:nvSpPr>
        <p:spPr>
          <a:xfrm>
            <a:off x="6103258" y="7255154"/>
            <a:ext cx="279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picture source: Andy Field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BB0F4E-99A6-4DE6-939E-E80268273CEC}"/>
              </a:ext>
            </a:extLst>
          </p:cNvPr>
          <p:cNvGrpSpPr/>
          <p:nvPr/>
        </p:nvGrpSpPr>
        <p:grpSpPr>
          <a:xfrm>
            <a:off x="2634120" y="3888000"/>
            <a:ext cx="7379962" cy="3616632"/>
            <a:chOff x="2634120" y="3888000"/>
            <a:chExt cx="7379962" cy="36166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2302EC-1F2D-4EF2-98DB-6AFC759391DA}"/>
                </a:ext>
              </a:extLst>
            </p:cNvPr>
            <p:cNvSpPr/>
            <p:nvPr/>
          </p:nvSpPr>
          <p:spPr>
            <a:xfrm>
              <a:off x="8597417" y="3900790"/>
              <a:ext cx="1416665" cy="358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28C56D5-10A5-495D-93F1-603707E2C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34120" y="3888000"/>
              <a:ext cx="5960932" cy="36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2D83F3-E42F-47E8-B604-95BDABD98D18}"/>
              </a:ext>
            </a:extLst>
          </p:cNvPr>
          <p:cNvSpPr/>
          <p:nvPr/>
        </p:nvSpPr>
        <p:spPr>
          <a:xfrm>
            <a:off x="2719502" y="3888000"/>
            <a:ext cx="4472447" cy="2190299"/>
          </a:xfrm>
          <a:custGeom>
            <a:avLst/>
            <a:gdLst>
              <a:gd name="connsiteX0" fmla="*/ 2091447 w 4472447"/>
              <a:gd name="connsiteY0" fmla="*/ 29262 h 2441722"/>
              <a:gd name="connsiteX1" fmla="*/ 2033081 w 4472447"/>
              <a:gd name="connsiteY1" fmla="*/ 19534 h 2441722"/>
              <a:gd name="connsiteX2" fmla="*/ 1264596 w 4472447"/>
              <a:gd name="connsiteY2" fmla="*/ 38990 h 2441722"/>
              <a:gd name="connsiteX3" fmla="*/ 1157592 w 4472447"/>
              <a:gd name="connsiteY3" fmla="*/ 68173 h 2441722"/>
              <a:gd name="connsiteX4" fmla="*/ 1031132 w 4472447"/>
              <a:gd name="connsiteY4" fmla="*/ 97356 h 2441722"/>
              <a:gd name="connsiteX5" fmla="*/ 875490 w 4472447"/>
              <a:gd name="connsiteY5" fmla="*/ 107083 h 2441722"/>
              <a:gd name="connsiteX6" fmla="*/ 817124 w 4472447"/>
              <a:gd name="connsiteY6" fmla="*/ 116811 h 2441722"/>
              <a:gd name="connsiteX7" fmla="*/ 612843 w 4472447"/>
              <a:gd name="connsiteY7" fmla="*/ 145994 h 2441722"/>
              <a:gd name="connsiteX8" fmla="*/ 554477 w 4472447"/>
              <a:gd name="connsiteY8" fmla="*/ 155722 h 2441722"/>
              <a:gd name="connsiteX9" fmla="*/ 515566 w 4472447"/>
              <a:gd name="connsiteY9" fmla="*/ 165449 h 2441722"/>
              <a:gd name="connsiteX10" fmla="*/ 418290 w 4472447"/>
              <a:gd name="connsiteY10" fmla="*/ 194632 h 2441722"/>
              <a:gd name="connsiteX11" fmla="*/ 379379 w 4472447"/>
              <a:gd name="connsiteY11" fmla="*/ 214088 h 2441722"/>
              <a:gd name="connsiteX12" fmla="*/ 350196 w 4472447"/>
              <a:gd name="connsiteY12" fmla="*/ 223815 h 2441722"/>
              <a:gd name="connsiteX13" fmla="*/ 243192 w 4472447"/>
              <a:gd name="connsiteY13" fmla="*/ 311364 h 2441722"/>
              <a:gd name="connsiteX14" fmla="*/ 214009 w 4472447"/>
              <a:gd name="connsiteY14" fmla="*/ 340547 h 2441722"/>
              <a:gd name="connsiteX15" fmla="*/ 145915 w 4472447"/>
              <a:gd name="connsiteY15" fmla="*/ 437824 h 2441722"/>
              <a:gd name="connsiteX16" fmla="*/ 107005 w 4472447"/>
              <a:gd name="connsiteY16" fmla="*/ 515645 h 2441722"/>
              <a:gd name="connsiteX17" fmla="*/ 48639 w 4472447"/>
              <a:gd name="connsiteY17" fmla="*/ 690743 h 2441722"/>
              <a:gd name="connsiteX18" fmla="*/ 38911 w 4472447"/>
              <a:gd name="connsiteY18" fmla="*/ 788020 h 2441722"/>
              <a:gd name="connsiteX19" fmla="*/ 19456 w 4472447"/>
              <a:gd name="connsiteY19" fmla="*/ 875569 h 2441722"/>
              <a:gd name="connsiteX20" fmla="*/ 0 w 4472447"/>
              <a:gd name="connsiteY20" fmla="*/ 1079849 h 2441722"/>
              <a:gd name="connsiteX21" fmla="*/ 48639 w 4472447"/>
              <a:gd name="connsiteY21" fmla="*/ 1712147 h 2441722"/>
              <a:gd name="connsiteX22" fmla="*/ 87549 w 4472447"/>
              <a:gd name="connsiteY22" fmla="*/ 1828879 h 2441722"/>
              <a:gd name="connsiteX23" fmla="*/ 126460 w 4472447"/>
              <a:gd name="connsiteY23" fmla="*/ 1926156 h 2441722"/>
              <a:gd name="connsiteX24" fmla="*/ 136188 w 4472447"/>
              <a:gd name="connsiteY24" fmla="*/ 1965066 h 2441722"/>
              <a:gd name="connsiteX25" fmla="*/ 194554 w 4472447"/>
              <a:gd name="connsiteY25" fmla="*/ 2042888 h 2441722"/>
              <a:gd name="connsiteX26" fmla="*/ 223737 w 4472447"/>
              <a:gd name="connsiteY26" fmla="*/ 2101254 h 2441722"/>
              <a:gd name="connsiteX27" fmla="*/ 321013 w 4472447"/>
              <a:gd name="connsiteY27" fmla="*/ 2227713 h 2441722"/>
              <a:gd name="connsiteX28" fmla="*/ 369651 w 4472447"/>
              <a:gd name="connsiteY28" fmla="*/ 2286079 h 2441722"/>
              <a:gd name="connsiteX29" fmla="*/ 447473 w 4472447"/>
              <a:gd name="connsiteY29" fmla="*/ 2334717 h 2441722"/>
              <a:gd name="connsiteX30" fmla="*/ 486383 w 4472447"/>
              <a:gd name="connsiteY30" fmla="*/ 2344445 h 2441722"/>
              <a:gd name="connsiteX31" fmla="*/ 680937 w 4472447"/>
              <a:gd name="connsiteY31" fmla="*/ 2383356 h 2441722"/>
              <a:gd name="connsiteX32" fmla="*/ 787941 w 4472447"/>
              <a:gd name="connsiteY32" fmla="*/ 2412539 h 2441722"/>
              <a:gd name="connsiteX33" fmla="*/ 1147864 w 4472447"/>
              <a:gd name="connsiteY33" fmla="*/ 2441722 h 2441722"/>
              <a:gd name="connsiteX34" fmla="*/ 2937754 w 4472447"/>
              <a:gd name="connsiteY34" fmla="*/ 2431994 h 2441722"/>
              <a:gd name="connsiteX35" fmla="*/ 3044758 w 4472447"/>
              <a:gd name="connsiteY35" fmla="*/ 2402811 h 2441722"/>
              <a:gd name="connsiteX36" fmla="*/ 3365771 w 4472447"/>
              <a:gd name="connsiteY36" fmla="*/ 2363900 h 2441722"/>
              <a:gd name="connsiteX37" fmla="*/ 3803515 w 4472447"/>
              <a:gd name="connsiteY37" fmla="*/ 2140164 h 2441722"/>
              <a:gd name="connsiteX38" fmla="*/ 3959158 w 4472447"/>
              <a:gd name="connsiteY38" fmla="*/ 2003977 h 2441722"/>
              <a:gd name="connsiteX39" fmla="*/ 4163439 w 4472447"/>
              <a:gd name="connsiteY39" fmla="*/ 1741330 h 2441722"/>
              <a:gd name="connsiteX40" fmla="*/ 4250988 w 4472447"/>
              <a:gd name="connsiteY40" fmla="*/ 1556505 h 2441722"/>
              <a:gd name="connsiteX41" fmla="*/ 4328809 w 4472447"/>
              <a:gd name="connsiteY41" fmla="*/ 1430045 h 2441722"/>
              <a:gd name="connsiteX42" fmla="*/ 4426086 w 4472447"/>
              <a:gd name="connsiteY42" fmla="*/ 1157671 h 2441722"/>
              <a:gd name="connsiteX43" fmla="*/ 4455268 w 4472447"/>
              <a:gd name="connsiteY43" fmla="*/ 1089577 h 2441722"/>
              <a:gd name="connsiteX44" fmla="*/ 4445541 w 4472447"/>
              <a:gd name="connsiteY44" fmla="*/ 710198 h 2441722"/>
              <a:gd name="connsiteX45" fmla="*/ 4416358 w 4472447"/>
              <a:gd name="connsiteY45" fmla="*/ 642105 h 2441722"/>
              <a:gd name="connsiteX46" fmla="*/ 4202349 w 4472447"/>
              <a:gd name="connsiteY46" fmla="*/ 369730 h 2441722"/>
              <a:gd name="connsiteX47" fmla="*/ 3998068 w 4472447"/>
              <a:gd name="connsiteY47" fmla="*/ 204360 h 2441722"/>
              <a:gd name="connsiteX48" fmla="*/ 3647873 w 4472447"/>
              <a:gd name="connsiteY48" fmla="*/ 87628 h 2441722"/>
              <a:gd name="connsiteX49" fmla="*/ 3268494 w 4472447"/>
              <a:gd name="connsiteY49" fmla="*/ 58445 h 2441722"/>
              <a:gd name="connsiteX50" fmla="*/ 2548647 w 4472447"/>
              <a:gd name="connsiteY50" fmla="*/ 48717 h 2441722"/>
              <a:gd name="connsiteX51" fmla="*/ 2354094 w 4472447"/>
              <a:gd name="connsiteY51" fmla="*/ 19534 h 2441722"/>
              <a:gd name="connsiteX52" fmla="*/ 2295728 w 4472447"/>
              <a:gd name="connsiteY52" fmla="*/ 9807 h 2441722"/>
              <a:gd name="connsiteX53" fmla="*/ 2033081 w 4472447"/>
              <a:gd name="connsiteY53" fmla="*/ 79 h 244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472447" h="2441722">
                <a:moveTo>
                  <a:pt x="2091447" y="29262"/>
                </a:moveTo>
                <a:cubicBezTo>
                  <a:pt x="2071992" y="26019"/>
                  <a:pt x="2052805" y="19534"/>
                  <a:pt x="2033081" y="19534"/>
                </a:cubicBezTo>
                <a:cubicBezTo>
                  <a:pt x="1380087" y="19534"/>
                  <a:pt x="1556924" y="-2772"/>
                  <a:pt x="1264596" y="38990"/>
                </a:cubicBezTo>
                <a:cubicBezTo>
                  <a:pt x="1195247" y="73665"/>
                  <a:pt x="1255745" y="48542"/>
                  <a:pt x="1157592" y="68173"/>
                </a:cubicBezTo>
                <a:cubicBezTo>
                  <a:pt x="1140001" y="71691"/>
                  <a:pt x="1058828" y="94718"/>
                  <a:pt x="1031132" y="97356"/>
                </a:cubicBezTo>
                <a:cubicBezTo>
                  <a:pt x="979384" y="102284"/>
                  <a:pt x="927371" y="103841"/>
                  <a:pt x="875490" y="107083"/>
                </a:cubicBezTo>
                <a:lnTo>
                  <a:pt x="817124" y="116811"/>
                </a:lnTo>
                <a:cubicBezTo>
                  <a:pt x="749082" y="126891"/>
                  <a:pt x="680692" y="134685"/>
                  <a:pt x="612843" y="145994"/>
                </a:cubicBezTo>
                <a:cubicBezTo>
                  <a:pt x="593388" y="149237"/>
                  <a:pt x="573818" y="151854"/>
                  <a:pt x="554477" y="155722"/>
                </a:cubicBezTo>
                <a:cubicBezTo>
                  <a:pt x="541367" y="158344"/>
                  <a:pt x="528536" y="162207"/>
                  <a:pt x="515566" y="165449"/>
                </a:cubicBezTo>
                <a:cubicBezTo>
                  <a:pt x="423398" y="211535"/>
                  <a:pt x="539404" y="158298"/>
                  <a:pt x="418290" y="194632"/>
                </a:cubicBezTo>
                <a:cubicBezTo>
                  <a:pt x="404400" y="198799"/>
                  <a:pt x="392708" y="208376"/>
                  <a:pt x="379379" y="214088"/>
                </a:cubicBezTo>
                <a:cubicBezTo>
                  <a:pt x="369954" y="218127"/>
                  <a:pt x="359924" y="220573"/>
                  <a:pt x="350196" y="223815"/>
                </a:cubicBezTo>
                <a:cubicBezTo>
                  <a:pt x="314528" y="252998"/>
                  <a:pt x="275779" y="278777"/>
                  <a:pt x="243192" y="311364"/>
                </a:cubicBezTo>
                <a:cubicBezTo>
                  <a:pt x="233464" y="321092"/>
                  <a:pt x="223068" y="330194"/>
                  <a:pt x="214009" y="340547"/>
                </a:cubicBezTo>
                <a:cubicBezTo>
                  <a:pt x="182571" y="376477"/>
                  <a:pt x="168220" y="396400"/>
                  <a:pt x="145915" y="437824"/>
                </a:cubicBezTo>
                <a:cubicBezTo>
                  <a:pt x="132165" y="463360"/>
                  <a:pt x="117416" y="488576"/>
                  <a:pt x="107005" y="515645"/>
                </a:cubicBezTo>
                <a:cubicBezTo>
                  <a:pt x="84920" y="573067"/>
                  <a:pt x="48639" y="690743"/>
                  <a:pt x="48639" y="690743"/>
                </a:cubicBezTo>
                <a:cubicBezTo>
                  <a:pt x="45396" y="723169"/>
                  <a:pt x="43993" y="755831"/>
                  <a:pt x="38911" y="788020"/>
                </a:cubicBezTo>
                <a:cubicBezTo>
                  <a:pt x="34249" y="817549"/>
                  <a:pt x="23407" y="845936"/>
                  <a:pt x="19456" y="875569"/>
                </a:cubicBezTo>
                <a:cubicBezTo>
                  <a:pt x="10416" y="943370"/>
                  <a:pt x="0" y="1079849"/>
                  <a:pt x="0" y="1079849"/>
                </a:cubicBezTo>
                <a:cubicBezTo>
                  <a:pt x="8849" y="1261257"/>
                  <a:pt x="11448" y="1520876"/>
                  <a:pt x="48639" y="1712147"/>
                </a:cubicBezTo>
                <a:cubicBezTo>
                  <a:pt x="56468" y="1752408"/>
                  <a:pt x="73532" y="1790333"/>
                  <a:pt x="87549" y="1828879"/>
                </a:cubicBezTo>
                <a:cubicBezTo>
                  <a:pt x="99484" y="1861700"/>
                  <a:pt x="114714" y="1893267"/>
                  <a:pt x="126460" y="1926156"/>
                </a:cubicBezTo>
                <a:cubicBezTo>
                  <a:pt x="130957" y="1938746"/>
                  <a:pt x="129452" y="1953518"/>
                  <a:pt x="136188" y="1965066"/>
                </a:cubicBezTo>
                <a:cubicBezTo>
                  <a:pt x="152526" y="1993075"/>
                  <a:pt x="180053" y="2013886"/>
                  <a:pt x="194554" y="2042888"/>
                </a:cubicBezTo>
                <a:cubicBezTo>
                  <a:pt x="204282" y="2062343"/>
                  <a:pt x="211454" y="2083302"/>
                  <a:pt x="223737" y="2101254"/>
                </a:cubicBezTo>
                <a:cubicBezTo>
                  <a:pt x="253768" y="2145145"/>
                  <a:pt x="321013" y="2227713"/>
                  <a:pt x="321013" y="2227713"/>
                </a:cubicBezTo>
                <a:cubicBezTo>
                  <a:pt x="334804" y="2269083"/>
                  <a:pt x="324221" y="2255792"/>
                  <a:pt x="369651" y="2286079"/>
                </a:cubicBezTo>
                <a:cubicBezTo>
                  <a:pt x="395104" y="2303047"/>
                  <a:pt x="420112" y="2321037"/>
                  <a:pt x="447473" y="2334717"/>
                </a:cubicBezTo>
                <a:cubicBezTo>
                  <a:pt x="459431" y="2340696"/>
                  <a:pt x="473578" y="2340603"/>
                  <a:pt x="486383" y="2344445"/>
                </a:cubicBezTo>
                <a:cubicBezTo>
                  <a:pt x="662191" y="2397188"/>
                  <a:pt x="359115" y="2318991"/>
                  <a:pt x="680937" y="2383356"/>
                </a:cubicBezTo>
                <a:cubicBezTo>
                  <a:pt x="717190" y="2390607"/>
                  <a:pt x="751256" y="2407953"/>
                  <a:pt x="787941" y="2412539"/>
                </a:cubicBezTo>
                <a:cubicBezTo>
                  <a:pt x="907380" y="2427469"/>
                  <a:pt x="1147864" y="2441722"/>
                  <a:pt x="1147864" y="2441722"/>
                </a:cubicBezTo>
                <a:lnTo>
                  <a:pt x="2937754" y="2431994"/>
                </a:lnTo>
                <a:cubicBezTo>
                  <a:pt x="2974717" y="2431236"/>
                  <a:pt x="3008734" y="2411124"/>
                  <a:pt x="3044758" y="2402811"/>
                </a:cubicBezTo>
                <a:cubicBezTo>
                  <a:pt x="3212303" y="2364147"/>
                  <a:pt x="3183210" y="2374043"/>
                  <a:pt x="3365771" y="2363900"/>
                </a:cubicBezTo>
                <a:cubicBezTo>
                  <a:pt x="3518577" y="2305129"/>
                  <a:pt x="3676317" y="2251461"/>
                  <a:pt x="3803515" y="2140164"/>
                </a:cubicBezTo>
                <a:cubicBezTo>
                  <a:pt x="3855396" y="2094768"/>
                  <a:pt x="3910412" y="2052723"/>
                  <a:pt x="3959158" y="2003977"/>
                </a:cubicBezTo>
                <a:cubicBezTo>
                  <a:pt x="4016327" y="1946808"/>
                  <a:pt x="4121543" y="1815812"/>
                  <a:pt x="4163439" y="1741330"/>
                </a:cubicBezTo>
                <a:cubicBezTo>
                  <a:pt x="4196860" y="1681914"/>
                  <a:pt x="4219005" y="1616708"/>
                  <a:pt x="4250988" y="1556505"/>
                </a:cubicBezTo>
                <a:cubicBezTo>
                  <a:pt x="4274209" y="1512795"/>
                  <a:pt x="4307291" y="1474618"/>
                  <a:pt x="4328809" y="1430045"/>
                </a:cubicBezTo>
                <a:cubicBezTo>
                  <a:pt x="4368078" y="1348701"/>
                  <a:pt x="4394450" y="1243542"/>
                  <a:pt x="4426086" y="1157671"/>
                </a:cubicBezTo>
                <a:cubicBezTo>
                  <a:pt x="4434623" y="1134499"/>
                  <a:pt x="4445541" y="1112275"/>
                  <a:pt x="4455268" y="1089577"/>
                </a:cubicBezTo>
                <a:cubicBezTo>
                  <a:pt x="4480314" y="939308"/>
                  <a:pt x="4478726" y="975680"/>
                  <a:pt x="4445541" y="710198"/>
                </a:cubicBezTo>
                <a:cubicBezTo>
                  <a:pt x="4442478" y="685694"/>
                  <a:pt x="4429745" y="662856"/>
                  <a:pt x="4416358" y="642105"/>
                </a:cubicBezTo>
                <a:cubicBezTo>
                  <a:pt x="4189714" y="290807"/>
                  <a:pt x="4336184" y="490181"/>
                  <a:pt x="4202349" y="369730"/>
                </a:cubicBezTo>
                <a:cubicBezTo>
                  <a:pt x="4136408" y="310383"/>
                  <a:pt x="4091291" y="235434"/>
                  <a:pt x="3998068" y="204360"/>
                </a:cubicBezTo>
                <a:cubicBezTo>
                  <a:pt x="3998066" y="204359"/>
                  <a:pt x="3647875" y="87628"/>
                  <a:pt x="3647873" y="87628"/>
                </a:cubicBezTo>
                <a:cubicBezTo>
                  <a:pt x="3521413" y="77900"/>
                  <a:pt x="3395248" y="62932"/>
                  <a:pt x="3268494" y="58445"/>
                </a:cubicBezTo>
                <a:cubicBezTo>
                  <a:pt x="3028673" y="49956"/>
                  <a:pt x="2788596" y="51960"/>
                  <a:pt x="2548647" y="48717"/>
                </a:cubicBezTo>
                <a:lnTo>
                  <a:pt x="2354094" y="19534"/>
                </a:lnTo>
                <a:cubicBezTo>
                  <a:pt x="2334600" y="16535"/>
                  <a:pt x="2315384" y="11445"/>
                  <a:pt x="2295728" y="9807"/>
                </a:cubicBezTo>
                <a:cubicBezTo>
                  <a:pt x="2159564" y="-1540"/>
                  <a:pt x="2145103" y="79"/>
                  <a:pt x="2033081" y="79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A4B3CE-DA62-434F-A304-6FDE5080A783}"/>
              </a:ext>
            </a:extLst>
          </p:cNvPr>
          <p:cNvSpPr/>
          <p:nvPr/>
        </p:nvSpPr>
        <p:spPr>
          <a:xfrm>
            <a:off x="6877427" y="4176000"/>
            <a:ext cx="787941" cy="612843"/>
          </a:xfrm>
          <a:custGeom>
            <a:avLst/>
            <a:gdLst>
              <a:gd name="connsiteX0" fmla="*/ 0 w 787941"/>
              <a:gd name="connsiteY0" fmla="*/ 0 h 612843"/>
              <a:gd name="connsiteX1" fmla="*/ 437745 w 787941"/>
              <a:gd name="connsiteY1" fmla="*/ 9728 h 612843"/>
              <a:gd name="connsiteX2" fmla="*/ 496110 w 787941"/>
              <a:gd name="connsiteY2" fmla="*/ 38911 h 612843"/>
              <a:gd name="connsiteX3" fmla="*/ 671208 w 787941"/>
              <a:gd name="connsiteY3" fmla="*/ 184826 h 612843"/>
              <a:gd name="connsiteX4" fmla="*/ 729574 w 787941"/>
              <a:gd name="connsiteY4" fmla="*/ 243192 h 612843"/>
              <a:gd name="connsiteX5" fmla="*/ 739302 w 787941"/>
              <a:gd name="connsiteY5" fmla="*/ 272375 h 612843"/>
              <a:gd name="connsiteX6" fmla="*/ 758757 w 787941"/>
              <a:gd name="connsiteY6" fmla="*/ 301558 h 612843"/>
              <a:gd name="connsiteX7" fmla="*/ 768485 w 787941"/>
              <a:gd name="connsiteY7" fmla="*/ 340468 h 612843"/>
              <a:gd name="connsiteX8" fmla="*/ 787940 w 787941"/>
              <a:gd name="connsiteY8" fmla="*/ 612843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941" h="612843">
                <a:moveTo>
                  <a:pt x="0" y="0"/>
                </a:moveTo>
                <a:cubicBezTo>
                  <a:pt x="145915" y="3243"/>
                  <a:pt x="292241" y="-1684"/>
                  <a:pt x="437745" y="9728"/>
                </a:cubicBezTo>
                <a:cubicBezTo>
                  <a:pt x="459430" y="11429"/>
                  <a:pt x="477224" y="28119"/>
                  <a:pt x="496110" y="38911"/>
                </a:cubicBezTo>
                <a:cubicBezTo>
                  <a:pt x="569911" y="81083"/>
                  <a:pt x="616622" y="112043"/>
                  <a:pt x="671208" y="184826"/>
                </a:cubicBezTo>
                <a:cubicBezTo>
                  <a:pt x="707406" y="233090"/>
                  <a:pt x="686901" y="214744"/>
                  <a:pt x="729574" y="243192"/>
                </a:cubicBezTo>
                <a:cubicBezTo>
                  <a:pt x="732817" y="252920"/>
                  <a:pt x="734716" y="263204"/>
                  <a:pt x="739302" y="272375"/>
                </a:cubicBezTo>
                <a:cubicBezTo>
                  <a:pt x="744530" y="282832"/>
                  <a:pt x="754152" y="290812"/>
                  <a:pt x="758757" y="301558"/>
                </a:cubicBezTo>
                <a:cubicBezTo>
                  <a:pt x="764023" y="313846"/>
                  <a:pt x="765242" y="327498"/>
                  <a:pt x="768485" y="340468"/>
                </a:cubicBezTo>
                <a:cubicBezTo>
                  <a:pt x="788437" y="599854"/>
                  <a:pt x="787940" y="508832"/>
                  <a:pt x="787940" y="612843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65B58C-8709-4D59-B5DE-14ECE4A5231F}"/>
              </a:ext>
            </a:extLst>
          </p:cNvPr>
          <p:cNvSpPr/>
          <p:nvPr/>
        </p:nvSpPr>
        <p:spPr>
          <a:xfrm>
            <a:off x="7543324" y="4559412"/>
            <a:ext cx="176209" cy="243192"/>
          </a:xfrm>
          <a:custGeom>
            <a:avLst/>
            <a:gdLst>
              <a:gd name="connsiteX0" fmla="*/ 0 w 176209"/>
              <a:gd name="connsiteY0" fmla="*/ 58366 h 243192"/>
              <a:gd name="connsiteX1" fmla="*/ 9728 w 176209"/>
              <a:gd name="connsiteY1" fmla="*/ 116732 h 243192"/>
              <a:gd name="connsiteX2" fmla="*/ 107004 w 176209"/>
              <a:gd name="connsiteY2" fmla="*/ 243192 h 243192"/>
              <a:gd name="connsiteX3" fmla="*/ 145915 w 176209"/>
              <a:gd name="connsiteY3" fmla="*/ 233464 h 243192"/>
              <a:gd name="connsiteX4" fmla="*/ 165370 w 176209"/>
              <a:gd name="connsiteY4" fmla="*/ 194554 h 243192"/>
              <a:gd name="connsiteX5" fmla="*/ 175098 w 176209"/>
              <a:gd name="connsiteY5" fmla="*/ 0 h 2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09" h="243192">
                <a:moveTo>
                  <a:pt x="0" y="58366"/>
                </a:moveTo>
                <a:cubicBezTo>
                  <a:pt x="3243" y="77821"/>
                  <a:pt x="-154" y="99663"/>
                  <a:pt x="9728" y="116732"/>
                </a:cubicBezTo>
                <a:cubicBezTo>
                  <a:pt x="36374" y="162757"/>
                  <a:pt x="107004" y="243192"/>
                  <a:pt x="107004" y="243192"/>
                </a:cubicBezTo>
                <a:cubicBezTo>
                  <a:pt x="119974" y="239949"/>
                  <a:pt x="135644" y="242023"/>
                  <a:pt x="145915" y="233464"/>
                </a:cubicBezTo>
                <a:cubicBezTo>
                  <a:pt x="157055" y="224181"/>
                  <a:pt x="161555" y="208544"/>
                  <a:pt x="165370" y="194554"/>
                </a:cubicBezTo>
                <a:cubicBezTo>
                  <a:pt x="181060" y="137026"/>
                  <a:pt x="175098" y="53245"/>
                  <a:pt x="175098" y="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7A7204-3EDB-4AF2-A9F6-EE830ADB212E}"/>
              </a:ext>
            </a:extLst>
          </p:cNvPr>
          <p:cNvSpPr txBox="1"/>
          <p:nvPr/>
        </p:nvSpPr>
        <p:spPr>
          <a:xfrm>
            <a:off x="7109064" y="4756856"/>
            <a:ext cx="30468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00" dirty="0">
                <a:solidFill>
                  <a:srgbClr val="C00000"/>
                </a:solidFill>
              </a:rPr>
              <a:t>The variables involved in the experiment are identified from the hypothesis (in the example already used these would be ‘college name’ and ‘distance to home’).</a:t>
            </a:r>
          </a:p>
          <a:p>
            <a:endParaRPr lang="en-IE" sz="1300" dirty="0">
              <a:solidFill>
                <a:srgbClr val="C00000"/>
              </a:solidFill>
            </a:endParaRPr>
          </a:p>
          <a:p>
            <a:r>
              <a:rPr lang="en-IE" sz="1300" dirty="0">
                <a:solidFill>
                  <a:srgbClr val="C00000"/>
                </a:solidFill>
              </a:rPr>
              <a:t>Good understanding of the domain and consequent good experimental design ensure: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300" b="1" dirty="0">
                <a:solidFill>
                  <a:srgbClr val="C00000"/>
                </a:solidFill>
              </a:rPr>
              <a:t>reliability</a:t>
            </a:r>
            <a:r>
              <a:rPr lang="en-IE" sz="1300" dirty="0">
                <a:solidFill>
                  <a:srgbClr val="C00000"/>
                </a:solidFill>
              </a:rPr>
              <a:t> (consistency)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300" b="1" dirty="0">
                <a:solidFill>
                  <a:srgbClr val="C00000"/>
                </a:solidFill>
              </a:rPr>
              <a:t>validity</a:t>
            </a:r>
            <a:r>
              <a:rPr lang="en-IE" sz="1300" dirty="0">
                <a:solidFill>
                  <a:srgbClr val="C00000"/>
                </a:solidFill>
              </a:rPr>
              <a:t> (explored in exercise)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300" b="1" dirty="0">
                <a:solidFill>
                  <a:srgbClr val="C00000"/>
                </a:solidFill>
              </a:rPr>
              <a:t>accuracy</a:t>
            </a:r>
            <a:r>
              <a:rPr lang="en-IE" sz="1300" dirty="0">
                <a:solidFill>
                  <a:srgbClr val="C00000"/>
                </a:solidFill>
              </a:rPr>
              <a:t> of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300" dirty="0">
                <a:solidFill>
                  <a:srgbClr val="C00000"/>
                </a:solidFill>
              </a:rPr>
              <a:t>absence of </a:t>
            </a:r>
            <a:r>
              <a:rPr lang="en-IE" sz="1300" b="1" dirty="0">
                <a:solidFill>
                  <a:srgbClr val="C00000"/>
                </a:solidFill>
              </a:rPr>
              <a:t>confounding</a:t>
            </a:r>
            <a:r>
              <a:rPr lang="en-IE" sz="1300" dirty="0">
                <a:solidFill>
                  <a:srgbClr val="C00000"/>
                </a:solidFill>
              </a:rPr>
              <a:t> variables</a:t>
            </a:r>
          </a:p>
          <a:p>
            <a:endParaRPr lang="en-IE" sz="13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9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16960" y="4320000"/>
            <a:ext cx="201348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</a:t>
            </a:r>
            <a:r>
              <a:rPr lang="en-US" sz="2000" b="1" strike="noStrike" spc="-1">
                <a:solidFill>
                  <a:srgbClr val="C9211E"/>
                </a:solidFill>
                <a:latin typeface="Arial"/>
                <a:ea typeface="Noto Sans CJK SC Regular"/>
              </a:rPr>
              <a:t>extraction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25" name="CustomShape 16"/>
          <p:cNvSpPr/>
          <p:nvPr/>
        </p:nvSpPr>
        <p:spPr>
          <a:xfrm rot="21595200">
            <a:off x="2531825" y="3169440"/>
            <a:ext cx="4209955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7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19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cxnSp>
        <p:nvCxnSpPr>
          <p:cNvPr id="21" name="Line 14">
            <a:extLst>
              <a:ext uri="{FF2B5EF4-FFF2-40B4-BE49-F238E27FC236}">
                <a16:creationId xmlns:a16="http://schemas.microsoft.com/office/drawing/2014/main" id="{5E3031F8-BAD0-4226-9D76-46D94E973836}"/>
              </a:ext>
            </a:extLst>
          </p:cNvPr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2" name="Line 15">
            <a:extLst>
              <a:ext uri="{FF2B5EF4-FFF2-40B4-BE49-F238E27FC236}">
                <a16:creationId xmlns:a16="http://schemas.microsoft.com/office/drawing/2014/main" id="{8F6C04F2-AE70-45E7-A59B-F1216ADEAC0F}"/>
              </a:ext>
            </a:extLst>
          </p:cNvPr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8CE00-DC4A-400C-9858-F96D24925336}"/>
              </a:ext>
            </a:extLst>
          </p:cNvPr>
          <p:cNvSpPr/>
          <p:nvPr/>
        </p:nvSpPr>
        <p:spPr>
          <a:xfrm>
            <a:off x="0" y="0"/>
            <a:ext cx="10080625" cy="7578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7" name="CustomShape 18"/>
          <p:cNvSpPr/>
          <p:nvPr/>
        </p:nvSpPr>
        <p:spPr>
          <a:xfrm>
            <a:off x="2589120" y="3159900"/>
            <a:ext cx="4213062" cy="20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the analysis is only as good as the data, which must be </a:t>
            </a:r>
            <a:r>
              <a:rPr lang="en-US" sz="1400" b="1" strike="noStrike" spc="-1" dirty="0">
                <a:solidFill>
                  <a:srgbClr val="FF0000"/>
                </a:solidFill>
                <a:latin typeface="Arial"/>
              </a:rPr>
              <a:t>representative</a:t>
            </a:r>
            <a:r>
              <a:rPr lang="en-US" sz="1400" strike="noStrike" spc="-1" dirty="0">
                <a:solidFill>
                  <a:srgbClr val="000000"/>
                </a:solidFill>
                <a:latin typeface="Arial"/>
              </a:rPr>
              <a:t> of the reality we wish to study i.e. unbiased</a:t>
            </a: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collection methods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urveys (social science, psychology)</a:t>
            </a:r>
            <a:endParaRPr lang="en-US" sz="1400" b="0" strike="noStrike" spc="-1" dirty="0"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measurements (earth and natural science)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logs and other digital ‘traces’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types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latin typeface="Arial"/>
              </a:rPr>
              <a:t>structured (conventional variables)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unstructured (speech, video…)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48A70-FD9D-492C-A88B-07D65F2CEB6E}"/>
              </a:ext>
            </a:extLst>
          </p:cNvPr>
          <p:cNvSpPr txBox="1"/>
          <p:nvPr/>
        </p:nvSpPr>
        <p:spPr>
          <a:xfrm>
            <a:off x="6103258" y="7255154"/>
            <a:ext cx="279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picture source: Andy Field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BB0F4E-99A6-4DE6-939E-E80268273CEC}"/>
              </a:ext>
            </a:extLst>
          </p:cNvPr>
          <p:cNvGrpSpPr/>
          <p:nvPr/>
        </p:nvGrpSpPr>
        <p:grpSpPr>
          <a:xfrm>
            <a:off x="2634120" y="3888000"/>
            <a:ext cx="7379962" cy="3616632"/>
            <a:chOff x="2634120" y="3888000"/>
            <a:chExt cx="7379962" cy="36166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2302EC-1F2D-4EF2-98DB-6AFC759391DA}"/>
                </a:ext>
              </a:extLst>
            </p:cNvPr>
            <p:cNvSpPr/>
            <p:nvPr/>
          </p:nvSpPr>
          <p:spPr>
            <a:xfrm>
              <a:off x="8597417" y="3900790"/>
              <a:ext cx="1416665" cy="358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28C56D5-10A5-495D-93F1-603707E2C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34120" y="3888000"/>
              <a:ext cx="5960932" cy="36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2D83F3-E42F-47E8-B604-95BDABD98D18}"/>
              </a:ext>
            </a:extLst>
          </p:cNvPr>
          <p:cNvSpPr/>
          <p:nvPr/>
        </p:nvSpPr>
        <p:spPr>
          <a:xfrm>
            <a:off x="2659689" y="5999261"/>
            <a:ext cx="4472447" cy="715713"/>
          </a:xfrm>
          <a:custGeom>
            <a:avLst/>
            <a:gdLst>
              <a:gd name="connsiteX0" fmla="*/ 2091447 w 4472447"/>
              <a:gd name="connsiteY0" fmla="*/ 29262 h 2441722"/>
              <a:gd name="connsiteX1" fmla="*/ 2033081 w 4472447"/>
              <a:gd name="connsiteY1" fmla="*/ 19534 h 2441722"/>
              <a:gd name="connsiteX2" fmla="*/ 1264596 w 4472447"/>
              <a:gd name="connsiteY2" fmla="*/ 38990 h 2441722"/>
              <a:gd name="connsiteX3" fmla="*/ 1157592 w 4472447"/>
              <a:gd name="connsiteY3" fmla="*/ 68173 h 2441722"/>
              <a:gd name="connsiteX4" fmla="*/ 1031132 w 4472447"/>
              <a:gd name="connsiteY4" fmla="*/ 97356 h 2441722"/>
              <a:gd name="connsiteX5" fmla="*/ 875490 w 4472447"/>
              <a:gd name="connsiteY5" fmla="*/ 107083 h 2441722"/>
              <a:gd name="connsiteX6" fmla="*/ 817124 w 4472447"/>
              <a:gd name="connsiteY6" fmla="*/ 116811 h 2441722"/>
              <a:gd name="connsiteX7" fmla="*/ 612843 w 4472447"/>
              <a:gd name="connsiteY7" fmla="*/ 145994 h 2441722"/>
              <a:gd name="connsiteX8" fmla="*/ 554477 w 4472447"/>
              <a:gd name="connsiteY8" fmla="*/ 155722 h 2441722"/>
              <a:gd name="connsiteX9" fmla="*/ 515566 w 4472447"/>
              <a:gd name="connsiteY9" fmla="*/ 165449 h 2441722"/>
              <a:gd name="connsiteX10" fmla="*/ 418290 w 4472447"/>
              <a:gd name="connsiteY10" fmla="*/ 194632 h 2441722"/>
              <a:gd name="connsiteX11" fmla="*/ 379379 w 4472447"/>
              <a:gd name="connsiteY11" fmla="*/ 214088 h 2441722"/>
              <a:gd name="connsiteX12" fmla="*/ 350196 w 4472447"/>
              <a:gd name="connsiteY12" fmla="*/ 223815 h 2441722"/>
              <a:gd name="connsiteX13" fmla="*/ 243192 w 4472447"/>
              <a:gd name="connsiteY13" fmla="*/ 311364 h 2441722"/>
              <a:gd name="connsiteX14" fmla="*/ 214009 w 4472447"/>
              <a:gd name="connsiteY14" fmla="*/ 340547 h 2441722"/>
              <a:gd name="connsiteX15" fmla="*/ 145915 w 4472447"/>
              <a:gd name="connsiteY15" fmla="*/ 437824 h 2441722"/>
              <a:gd name="connsiteX16" fmla="*/ 107005 w 4472447"/>
              <a:gd name="connsiteY16" fmla="*/ 515645 h 2441722"/>
              <a:gd name="connsiteX17" fmla="*/ 48639 w 4472447"/>
              <a:gd name="connsiteY17" fmla="*/ 690743 h 2441722"/>
              <a:gd name="connsiteX18" fmla="*/ 38911 w 4472447"/>
              <a:gd name="connsiteY18" fmla="*/ 788020 h 2441722"/>
              <a:gd name="connsiteX19" fmla="*/ 19456 w 4472447"/>
              <a:gd name="connsiteY19" fmla="*/ 875569 h 2441722"/>
              <a:gd name="connsiteX20" fmla="*/ 0 w 4472447"/>
              <a:gd name="connsiteY20" fmla="*/ 1079849 h 2441722"/>
              <a:gd name="connsiteX21" fmla="*/ 48639 w 4472447"/>
              <a:gd name="connsiteY21" fmla="*/ 1712147 h 2441722"/>
              <a:gd name="connsiteX22" fmla="*/ 87549 w 4472447"/>
              <a:gd name="connsiteY22" fmla="*/ 1828879 h 2441722"/>
              <a:gd name="connsiteX23" fmla="*/ 126460 w 4472447"/>
              <a:gd name="connsiteY23" fmla="*/ 1926156 h 2441722"/>
              <a:gd name="connsiteX24" fmla="*/ 136188 w 4472447"/>
              <a:gd name="connsiteY24" fmla="*/ 1965066 h 2441722"/>
              <a:gd name="connsiteX25" fmla="*/ 194554 w 4472447"/>
              <a:gd name="connsiteY25" fmla="*/ 2042888 h 2441722"/>
              <a:gd name="connsiteX26" fmla="*/ 223737 w 4472447"/>
              <a:gd name="connsiteY26" fmla="*/ 2101254 h 2441722"/>
              <a:gd name="connsiteX27" fmla="*/ 321013 w 4472447"/>
              <a:gd name="connsiteY27" fmla="*/ 2227713 h 2441722"/>
              <a:gd name="connsiteX28" fmla="*/ 369651 w 4472447"/>
              <a:gd name="connsiteY28" fmla="*/ 2286079 h 2441722"/>
              <a:gd name="connsiteX29" fmla="*/ 447473 w 4472447"/>
              <a:gd name="connsiteY29" fmla="*/ 2334717 h 2441722"/>
              <a:gd name="connsiteX30" fmla="*/ 486383 w 4472447"/>
              <a:gd name="connsiteY30" fmla="*/ 2344445 h 2441722"/>
              <a:gd name="connsiteX31" fmla="*/ 680937 w 4472447"/>
              <a:gd name="connsiteY31" fmla="*/ 2383356 h 2441722"/>
              <a:gd name="connsiteX32" fmla="*/ 787941 w 4472447"/>
              <a:gd name="connsiteY32" fmla="*/ 2412539 h 2441722"/>
              <a:gd name="connsiteX33" fmla="*/ 1147864 w 4472447"/>
              <a:gd name="connsiteY33" fmla="*/ 2441722 h 2441722"/>
              <a:gd name="connsiteX34" fmla="*/ 2937754 w 4472447"/>
              <a:gd name="connsiteY34" fmla="*/ 2431994 h 2441722"/>
              <a:gd name="connsiteX35" fmla="*/ 3044758 w 4472447"/>
              <a:gd name="connsiteY35" fmla="*/ 2402811 h 2441722"/>
              <a:gd name="connsiteX36" fmla="*/ 3365771 w 4472447"/>
              <a:gd name="connsiteY36" fmla="*/ 2363900 h 2441722"/>
              <a:gd name="connsiteX37" fmla="*/ 3803515 w 4472447"/>
              <a:gd name="connsiteY37" fmla="*/ 2140164 h 2441722"/>
              <a:gd name="connsiteX38" fmla="*/ 3959158 w 4472447"/>
              <a:gd name="connsiteY38" fmla="*/ 2003977 h 2441722"/>
              <a:gd name="connsiteX39" fmla="*/ 4163439 w 4472447"/>
              <a:gd name="connsiteY39" fmla="*/ 1741330 h 2441722"/>
              <a:gd name="connsiteX40" fmla="*/ 4250988 w 4472447"/>
              <a:gd name="connsiteY40" fmla="*/ 1556505 h 2441722"/>
              <a:gd name="connsiteX41" fmla="*/ 4328809 w 4472447"/>
              <a:gd name="connsiteY41" fmla="*/ 1430045 h 2441722"/>
              <a:gd name="connsiteX42" fmla="*/ 4426086 w 4472447"/>
              <a:gd name="connsiteY42" fmla="*/ 1157671 h 2441722"/>
              <a:gd name="connsiteX43" fmla="*/ 4455268 w 4472447"/>
              <a:gd name="connsiteY43" fmla="*/ 1089577 h 2441722"/>
              <a:gd name="connsiteX44" fmla="*/ 4445541 w 4472447"/>
              <a:gd name="connsiteY44" fmla="*/ 710198 h 2441722"/>
              <a:gd name="connsiteX45" fmla="*/ 4416358 w 4472447"/>
              <a:gd name="connsiteY45" fmla="*/ 642105 h 2441722"/>
              <a:gd name="connsiteX46" fmla="*/ 4202349 w 4472447"/>
              <a:gd name="connsiteY46" fmla="*/ 369730 h 2441722"/>
              <a:gd name="connsiteX47" fmla="*/ 3998068 w 4472447"/>
              <a:gd name="connsiteY47" fmla="*/ 204360 h 2441722"/>
              <a:gd name="connsiteX48" fmla="*/ 3647873 w 4472447"/>
              <a:gd name="connsiteY48" fmla="*/ 87628 h 2441722"/>
              <a:gd name="connsiteX49" fmla="*/ 3268494 w 4472447"/>
              <a:gd name="connsiteY49" fmla="*/ 58445 h 2441722"/>
              <a:gd name="connsiteX50" fmla="*/ 2548647 w 4472447"/>
              <a:gd name="connsiteY50" fmla="*/ 48717 h 2441722"/>
              <a:gd name="connsiteX51" fmla="*/ 2354094 w 4472447"/>
              <a:gd name="connsiteY51" fmla="*/ 19534 h 2441722"/>
              <a:gd name="connsiteX52" fmla="*/ 2295728 w 4472447"/>
              <a:gd name="connsiteY52" fmla="*/ 9807 h 2441722"/>
              <a:gd name="connsiteX53" fmla="*/ 2033081 w 4472447"/>
              <a:gd name="connsiteY53" fmla="*/ 79 h 244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472447" h="2441722">
                <a:moveTo>
                  <a:pt x="2091447" y="29262"/>
                </a:moveTo>
                <a:cubicBezTo>
                  <a:pt x="2071992" y="26019"/>
                  <a:pt x="2052805" y="19534"/>
                  <a:pt x="2033081" y="19534"/>
                </a:cubicBezTo>
                <a:cubicBezTo>
                  <a:pt x="1380087" y="19534"/>
                  <a:pt x="1556924" y="-2772"/>
                  <a:pt x="1264596" y="38990"/>
                </a:cubicBezTo>
                <a:cubicBezTo>
                  <a:pt x="1195247" y="73665"/>
                  <a:pt x="1255745" y="48542"/>
                  <a:pt x="1157592" y="68173"/>
                </a:cubicBezTo>
                <a:cubicBezTo>
                  <a:pt x="1140001" y="71691"/>
                  <a:pt x="1058828" y="94718"/>
                  <a:pt x="1031132" y="97356"/>
                </a:cubicBezTo>
                <a:cubicBezTo>
                  <a:pt x="979384" y="102284"/>
                  <a:pt x="927371" y="103841"/>
                  <a:pt x="875490" y="107083"/>
                </a:cubicBezTo>
                <a:lnTo>
                  <a:pt x="817124" y="116811"/>
                </a:lnTo>
                <a:cubicBezTo>
                  <a:pt x="749082" y="126891"/>
                  <a:pt x="680692" y="134685"/>
                  <a:pt x="612843" y="145994"/>
                </a:cubicBezTo>
                <a:cubicBezTo>
                  <a:pt x="593388" y="149237"/>
                  <a:pt x="573818" y="151854"/>
                  <a:pt x="554477" y="155722"/>
                </a:cubicBezTo>
                <a:cubicBezTo>
                  <a:pt x="541367" y="158344"/>
                  <a:pt x="528536" y="162207"/>
                  <a:pt x="515566" y="165449"/>
                </a:cubicBezTo>
                <a:cubicBezTo>
                  <a:pt x="423398" y="211535"/>
                  <a:pt x="539404" y="158298"/>
                  <a:pt x="418290" y="194632"/>
                </a:cubicBezTo>
                <a:cubicBezTo>
                  <a:pt x="404400" y="198799"/>
                  <a:pt x="392708" y="208376"/>
                  <a:pt x="379379" y="214088"/>
                </a:cubicBezTo>
                <a:cubicBezTo>
                  <a:pt x="369954" y="218127"/>
                  <a:pt x="359924" y="220573"/>
                  <a:pt x="350196" y="223815"/>
                </a:cubicBezTo>
                <a:cubicBezTo>
                  <a:pt x="314528" y="252998"/>
                  <a:pt x="275779" y="278777"/>
                  <a:pt x="243192" y="311364"/>
                </a:cubicBezTo>
                <a:cubicBezTo>
                  <a:pt x="233464" y="321092"/>
                  <a:pt x="223068" y="330194"/>
                  <a:pt x="214009" y="340547"/>
                </a:cubicBezTo>
                <a:cubicBezTo>
                  <a:pt x="182571" y="376477"/>
                  <a:pt x="168220" y="396400"/>
                  <a:pt x="145915" y="437824"/>
                </a:cubicBezTo>
                <a:cubicBezTo>
                  <a:pt x="132165" y="463360"/>
                  <a:pt x="117416" y="488576"/>
                  <a:pt x="107005" y="515645"/>
                </a:cubicBezTo>
                <a:cubicBezTo>
                  <a:pt x="84920" y="573067"/>
                  <a:pt x="48639" y="690743"/>
                  <a:pt x="48639" y="690743"/>
                </a:cubicBezTo>
                <a:cubicBezTo>
                  <a:pt x="45396" y="723169"/>
                  <a:pt x="43993" y="755831"/>
                  <a:pt x="38911" y="788020"/>
                </a:cubicBezTo>
                <a:cubicBezTo>
                  <a:pt x="34249" y="817549"/>
                  <a:pt x="23407" y="845936"/>
                  <a:pt x="19456" y="875569"/>
                </a:cubicBezTo>
                <a:cubicBezTo>
                  <a:pt x="10416" y="943370"/>
                  <a:pt x="0" y="1079849"/>
                  <a:pt x="0" y="1079849"/>
                </a:cubicBezTo>
                <a:cubicBezTo>
                  <a:pt x="8849" y="1261257"/>
                  <a:pt x="11448" y="1520876"/>
                  <a:pt x="48639" y="1712147"/>
                </a:cubicBezTo>
                <a:cubicBezTo>
                  <a:pt x="56468" y="1752408"/>
                  <a:pt x="73532" y="1790333"/>
                  <a:pt x="87549" y="1828879"/>
                </a:cubicBezTo>
                <a:cubicBezTo>
                  <a:pt x="99484" y="1861700"/>
                  <a:pt x="114714" y="1893267"/>
                  <a:pt x="126460" y="1926156"/>
                </a:cubicBezTo>
                <a:cubicBezTo>
                  <a:pt x="130957" y="1938746"/>
                  <a:pt x="129452" y="1953518"/>
                  <a:pt x="136188" y="1965066"/>
                </a:cubicBezTo>
                <a:cubicBezTo>
                  <a:pt x="152526" y="1993075"/>
                  <a:pt x="180053" y="2013886"/>
                  <a:pt x="194554" y="2042888"/>
                </a:cubicBezTo>
                <a:cubicBezTo>
                  <a:pt x="204282" y="2062343"/>
                  <a:pt x="211454" y="2083302"/>
                  <a:pt x="223737" y="2101254"/>
                </a:cubicBezTo>
                <a:cubicBezTo>
                  <a:pt x="253768" y="2145145"/>
                  <a:pt x="321013" y="2227713"/>
                  <a:pt x="321013" y="2227713"/>
                </a:cubicBezTo>
                <a:cubicBezTo>
                  <a:pt x="334804" y="2269083"/>
                  <a:pt x="324221" y="2255792"/>
                  <a:pt x="369651" y="2286079"/>
                </a:cubicBezTo>
                <a:cubicBezTo>
                  <a:pt x="395104" y="2303047"/>
                  <a:pt x="420112" y="2321037"/>
                  <a:pt x="447473" y="2334717"/>
                </a:cubicBezTo>
                <a:cubicBezTo>
                  <a:pt x="459431" y="2340696"/>
                  <a:pt x="473578" y="2340603"/>
                  <a:pt x="486383" y="2344445"/>
                </a:cubicBezTo>
                <a:cubicBezTo>
                  <a:pt x="662191" y="2397188"/>
                  <a:pt x="359115" y="2318991"/>
                  <a:pt x="680937" y="2383356"/>
                </a:cubicBezTo>
                <a:cubicBezTo>
                  <a:pt x="717190" y="2390607"/>
                  <a:pt x="751256" y="2407953"/>
                  <a:pt x="787941" y="2412539"/>
                </a:cubicBezTo>
                <a:cubicBezTo>
                  <a:pt x="907380" y="2427469"/>
                  <a:pt x="1147864" y="2441722"/>
                  <a:pt x="1147864" y="2441722"/>
                </a:cubicBezTo>
                <a:lnTo>
                  <a:pt x="2937754" y="2431994"/>
                </a:lnTo>
                <a:cubicBezTo>
                  <a:pt x="2974717" y="2431236"/>
                  <a:pt x="3008734" y="2411124"/>
                  <a:pt x="3044758" y="2402811"/>
                </a:cubicBezTo>
                <a:cubicBezTo>
                  <a:pt x="3212303" y="2364147"/>
                  <a:pt x="3183210" y="2374043"/>
                  <a:pt x="3365771" y="2363900"/>
                </a:cubicBezTo>
                <a:cubicBezTo>
                  <a:pt x="3518577" y="2305129"/>
                  <a:pt x="3676317" y="2251461"/>
                  <a:pt x="3803515" y="2140164"/>
                </a:cubicBezTo>
                <a:cubicBezTo>
                  <a:pt x="3855396" y="2094768"/>
                  <a:pt x="3910412" y="2052723"/>
                  <a:pt x="3959158" y="2003977"/>
                </a:cubicBezTo>
                <a:cubicBezTo>
                  <a:pt x="4016327" y="1946808"/>
                  <a:pt x="4121543" y="1815812"/>
                  <a:pt x="4163439" y="1741330"/>
                </a:cubicBezTo>
                <a:cubicBezTo>
                  <a:pt x="4196860" y="1681914"/>
                  <a:pt x="4219005" y="1616708"/>
                  <a:pt x="4250988" y="1556505"/>
                </a:cubicBezTo>
                <a:cubicBezTo>
                  <a:pt x="4274209" y="1512795"/>
                  <a:pt x="4307291" y="1474618"/>
                  <a:pt x="4328809" y="1430045"/>
                </a:cubicBezTo>
                <a:cubicBezTo>
                  <a:pt x="4368078" y="1348701"/>
                  <a:pt x="4394450" y="1243542"/>
                  <a:pt x="4426086" y="1157671"/>
                </a:cubicBezTo>
                <a:cubicBezTo>
                  <a:pt x="4434623" y="1134499"/>
                  <a:pt x="4445541" y="1112275"/>
                  <a:pt x="4455268" y="1089577"/>
                </a:cubicBezTo>
                <a:cubicBezTo>
                  <a:pt x="4480314" y="939308"/>
                  <a:pt x="4478726" y="975680"/>
                  <a:pt x="4445541" y="710198"/>
                </a:cubicBezTo>
                <a:cubicBezTo>
                  <a:pt x="4442478" y="685694"/>
                  <a:pt x="4429745" y="662856"/>
                  <a:pt x="4416358" y="642105"/>
                </a:cubicBezTo>
                <a:cubicBezTo>
                  <a:pt x="4189714" y="290807"/>
                  <a:pt x="4336184" y="490181"/>
                  <a:pt x="4202349" y="369730"/>
                </a:cubicBezTo>
                <a:cubicBezTo>
                  <a:pt x="4136408" y="310383"/>
                  <a:pt x="4091291" y="235434"/>
                  <a:pt x="3998068" y="204360"/>
                </a:cubicBezTo>
                <a:cubicBezTo>
                  <a:pt x="3998066" y="204359"/>
                  <a:pt x="3647875" y="87628"/>
                  <a:pt x="3647873" y="87628"/>
                </a:cubicBezTo>
                <a:cubicBezTo>
                  <a:pt x="3521413" y="77900"/>
                  <a:pt x="3395248" y="62932"/>
                  <a:pt x="3268494" y="58445"/>
                </a:cubicBezTo>
                <a:cubicBezTo>
                  <a:pt x="3028673" y="49956"/>
                  <a:pt x="2788596" y="51960"/>
                  <a:pt x="2548647" y="48717"/>
                </a:cubicBezTo>
                <a:lnTo>
                  <a:pt x="2354094" y="19534"/>
                </a:lnTo>
                <a:cubicBezTo>
                  <a:pt x="2334600" y="16535"/>
                  <a:pt x="2315384" y="11445"/>
                  <a:pt x="2295728" y="9807"/>
                </a:cubicBezTo>
                <a:cubicBezTo>
                  <a:pt x="2159564" y="-1540"/>
                  <a:pt x="2145103" y="79"/>
                  <a:pt x="2033081" y="79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65B58C-8709-4D59-B5DE-14ECE4A5231F}"/>
              </a:ext>
            </a:extLst>
          </p:cNvPr>
          <p:cNvSpPr/>
          <p:nvPr/>
        </p:nvSpPr>
        <p:spPr>
          <a:xfrm rot="15384266">
            <a:off x="7290856" y="4947309"/>
            <a:ext cx="176209" cy="243192"/>
          </a:xfrm>
          <a:custGeom>
            <a:avLst/>
            <a:gdLst>
              <a:gd name="connsiteX0" fmla="*/ 0 w 176209"/>
              <a:gd name="connsiteY0" fmla="*/ 58366 h 243192"/>
              <a:gd name="connsiteX1" fmla="*/ 9728 w 176209"/>
              <a:gd name="connsiteY1" fmla="*/ 116732 h 243192"/>
              <a:gd name="connsiteX2" fmla="*/ 107004 w 176209"/>
              <a:gd name="connsiteY2" fmla="*/ 243192 h 243192"/>
              <a:gd name="connsiteX3" fmla="*/ 145915 w 176209"/>
              <a:gd name="connsiteY3" fmla="*/ 233464 h 243192"/>
              <a:gd name="connsiteX4" fmla="*/ 165370 w 176209"/>
              <a:gd name="connsiteY4" fmla="*/ 194554 h 243192"/>
              <a:gd name="connsiteX5" fmla="*/ 175098 w 176209"/>
              <a:gd name="connsiteY5" fmla="*/ 0 h 2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09" h="243192">
                <a:moveTo>
                  <a:pt x="0" y="58366"/>
                </a:moveTo>
                <a:cubicBezTo>
                  <a:pt x="3243" y="77821"/>
                  <a:pt x="-154" y="99663"/>
                  <a:pt x="9728" y="116732"/>
                </a:cubicBezTo>
                <a:cubicBezTo>
                  <a:pt x="36374" y="162757"/>
                  <a:pt x="107004" y="243192"/>
                  <a:pt x="107004" y="243192"/>
                </a:cubicBezTo>
                <a:cubicBezTo>
                  <a:pt x="119974" y="239949"/>
                  <a:pt x="135644" y="242023"/>
                  <a:pt x="145915" y="233464"/>
                </a:cubicBezTo>
                <a:cubicBezTo>
                  <a:pt x="157055" y="224181"/>
                  <a:pt x="161555" y="208544"/>
                  <a:pt x="165370" y="194554"/>
                </a:cubicBezTo>
                <a:cubicBezTo>
                  <a:pt x="181060" y="137026"/>
                  <a:pt x="175098" y="53245"/>
                  <a:pt x="175098" y="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7A7204-3EDB-4AF2-A9F6-EE830ADB212E}"/>
              </a:ext>
            </a:extLst>
          </p:cNvPr>
          <p:cNvSpPr txBox="1"/>
          <p:nvPr/>
        </p:nvSpPr>
        <p:spPr>
          <a:xfrm>
            <a:off x="7480569" y="4756856"/>
            <a:ext cx="253351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00" dirty="0">
                <a:solidFill>
                  <a:srgbClr val="C00000"/>
                </a:solidFill>
              </a:rPr>
              <a:t>The instances for which data is collected represent a </a:t>
            </a:r>
            <a:r>
              <a:rPr lang="en-IE" sz="1300" b="1" dirty="0">
                <a:solidFill>
                  <a:srgbClr val="C00000"/>
                </a:solidFill>
              </a:rPr>
              <a:t>sample </a:t>
            </a:r>
            <a:r>
              <a:rPr lang="en-IE" sz="1300" dirty="0">
                <a:solidFill>
                  <a:srgbClr val="C00000"/>
                </a:solidFill>
              </a:rPr>
              <a:t>of the </a:t>
            </a:r>
            <a:r>
              <a:rPr lang="en-IE" sz="1300" b="1" dirty="0">
                <a:solidFill>
                  <a:srgbClr val="C00000"/>
                </a:solidFill>
              </a:rPr>
              <a:t>population </a:t>
            </a:r>
            <a:r>
              <a:rPr lang="en-IE" sz="1300" dirty="0">
                <a:solidFill>
                  <a:srgbClr val="C00000"/>
                </a:solidFill>
              </a:rPr>
              <a:t>of all instances. Two important (but not only) factors in how unbiased a sample will be are its </a:t>
            </a:r>
            <a:r>
              <a:rPr lang="en-IE" sz="1300" b="1" dirty="0">
                <a:solidFill>
                  <a:srgbClr val="C00000"/>
                </a:solidFill>
              </a:rPr>
              <a:t>size </a:t>
            </a:r>
            <a:r>
              <a:rPr lang="en-IE" sz="1300" dirty="0">
                <a:solidFill>
                  <a:srgbClr val="C00000"/>
                </a:solidFill>
              </a:rPr>
              <a:t>and </a:t>
            </a:r>
            <a:r>
              <a:rPr lang="en-IE" sz="1300" b="1" dirty="0">
                <a:solidFill>
                  <a:srgbClr val="C00000"/>
                </a:solidFill>
              </a:rPr>
              <a:t>sampling method</a:t>
            </a:r>
            <a:r>
              <a:rPr lang="en-IE" sz="1300" dirty="0">
                <a:solidFill>
                  <a:srgbClr val="C00000"/>
                </a:solidFill>
              </a:rPr>
              <a:t> (some type of random sampling is desirable).</a:t>
            </a:r>
          </a:p>
          <a:p>
            <a:endParaRPr lang="en-IE" sz="1300" dirty="0">
              <a:solidFill>
                <a:srgbClr val="C00000"/>
              </a:solidFill>
            </a:endParaRPr>
          </a:p>
          <a:p>
            <a:r>
              <a:rPr lang="en-IE" sz="1300" dirty="0">
                <a:solidFill>
                  <a:srgbClr val="C00000"/>
                </a:solidFill>
              </a:rPr>
              <a:t>Small samples may lead to wrong conclusions. Large samples can be wasteful.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FAF1FE-3F43-4D55-B66B-906D37FF3F84}"/>
              </a:ext>
            </a:extLst>
          </p:cNvPr>
          <p:cNvSpPr/>
          <p:nvPr/>
        </p:nvSpPr>
        <p:spPr>
          <a:xfrm>
            <a:off x="7140102" y="5009745"/>
            <a:ext cx="340468" cy="1274323"/>
          </a:xfrm>
          <a:custGeom>
            <a:avLst/>
            <a:gdLst>
              <a:gd name="connsiteX0" fmla="*/ 340468 w 340468"/>
              <a:gd name="connsiteY0" fmla="*/ 0 h 1274323"/>
              <a:gd name="connsiteX1" fmla="*/ 252919 w 340468"/>
              <a:gd name="connsiteY1" fmla="*/ 19455 h 1274323"/>
              <a:gd name="connsiteX2" fmla="*/ 243192 w 340468"/>
              <a:gd name="connsiteY2" fmla="*/ 48638 h 1274323"/>
              <a:gd name="connsiteX3" fmla="*/ 165370 w 340468"/>
              <a:gd name="connsiteY3" fmla="*/ 107004 h 1274323"/>
              <a:gd name="connsiteX4" fmla="*/ 126460 w 340468"/>
              <a:gd name="connsiteY4" fmla="*/ 136187 h 1274323"/>
              <a:gd name="connsiteX5" fmla="*/ 97277 w 340468"/>
              <a:gd name="connsiteY5" fmla="*/ 175098 h 1274323"/>
              <a:gd name="connsiteX6" fmla="*/ 97277 w 340468"/>
              <a:gd name="connsiteY6" fmla="*/ 564204 h 1274323"/>
              <a:gd name="connsiteX7" fmla="*/ 107004 w 340468"/>
              <a:gd name="connsiteY7" fmla="*/ 671208 h 1274323"/>
              <a:gd name="connsiteX8" fmla="*/ 126460 w 340468"/>
              <a:gd name="connsiteY8" fmla="*/ 719846 h 1274323"/>
              <a:gd name="connsiteX9" fmla="*/ 165370 w 340468"/>
              <a:gd name="connsiteY9" fmla="*/ 826851 h 1274323"/>
              <a:gd name="connsiteX10" fmla="*/ 175098 w 340468"/>
              <a:gd name="connsiteY10" fmla="*/ 1031132 h 1274323"/>
              <a:gd name="connsiteX11" fmla="*/ 155643 w 340468"/>
              <a:gd name="connsiteY11" fmla="*/ 1060315 h 1274323"/>
              <a:gd name="connsiteX12" fmla="*/ 126460 w 340468"/>
              <a:gd name="connsiteY12" fmla="*/ 1128408 h 1274323"/>
              <a:gd name="connsiteX13" fmla="*/ 68094 w 340468"/>
              <a:gd name="connsiteY13" fmla="*/ 1167319 h 1274323"/>
              <a:gd name="connsiteX14" fmla="*/ 48638 w 340468"/>
              <a:gd name="connsiteY14" fmla="*/ 1206229 h 1274323"/>
              <a:gd name="connsiteX15" fmla="*/ 29183 w 340468"/>
              <a:gd name="connsiteY15" fmla="*/ 1225685 h 1274323"/>
              <a:gd name="connsiteX16" fmla="*/ 0 w 340468"/>
              <a:gd name="connsiteY16" fmla="*/ 1274323 h 1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0468" h="1274323">
                <a:moveTo>
                  <a:pt x="340468" y="0"/>
                </a:moveTo>
                <a:cubicBezTo>
                  <a:pt x="311285" y="6485"/>
                  <a:pt x="279658" y="6086"/>
                  <a:pt x="252919" y="19455"/>
                </a:cubicBezTo>
                <a:cubicBezTo>
                  <a:pt x="243748" y="24041"/>
                  <a:pt x="250443" y="41387"/>
                  <a:pt x="243192" y="48638"/>
                </a:cubicBezTo>
                <a:cubicBezTo>
                  <a:pt x="220264" y="71566"/>
                  <a:pt x="191311" y="87549"/>
                  <a:pt x="165370" y="107004"/>
                </a:cubicBezTo>
                <a:cubicBezTo>
                  <a:pt x="152400" y="116732"/>
                  <a:pt x="136188" y="123217"/>
                  <a:pt x="126460" y="136187"/>
                </a:cubicBezTo>
                <a:lnTo>
                  <a:pt x="97277" y="175098"/>
                </a:lnTo>
                <a:cubicBezTo>
                  <a:pt x="83640" y="379643"/>
                  <a:pt x="83124" y="309450"/>
                  <a:pt x="97277" y="564204"/>
                </a:cubicBezTo>
                <a:cubicBezTo>
                  <a:pt x="99264" y="599964"/>
                  <a:pt x="100404" y="636006"/>
                  <a:pt x="107004" y="671208"/>
                </a:cubicBezTo>
                <a:cubicBezTo>
                  <a:pt x="110222" y="688371"/>
                  <a:pt x="120938" y="703280"/>
                  <a:pt x="126460" y="719846"/>
                </a:cubicBezTo>
                <a:cubicBezTo>
                  <a:pt x="165757" y="837738"/>
                  <a:pt x="87363" y="644834"/>
                  <a:pt x="165370" y="826851"/>
                </a:cubicBezTo>
                <a:cubicBezTo>
                  <a:pt x="184155" y="920772"/>
                  <a:pt x="196155" y="932867"/>
                  <a:pt x="175098" y="1031132"/>
                </a:cubicBezTo>
                <a:cubicBezTo>
                  <a:pt x="172648" y="1042564"/>
                  <a:pt x="160871" y="1049858"/>
                  <a:pt x="155643" y="1060315"/>
                </a:cubicBezTo>
                <a:cubicBezTo>
                  <a:pt x="144599" y="1082402"/>
                  <a:pt x="142097" y="1109296"/>
                  <a:pt x="126460" y="1128408"/>
                </a:cubicBezTo>
                <a:cubicBezTo>
                  <a:pt x="111653" y="1146505"/>
                  <a:pt x="87549" y="1154349"/>
                  <a:pt x="68094" y="1167319"/>
                </a:cubicBezTo>
                <a:cubicBezTo>
                  <a:pt x="61609" y="1180289"/>
                  <a:pt x="56682" y="1194163"/>
                  <a:pt x="48638" y="1206229"/>
                </a:cubicBezTo>
                <a:cubicBezTo>
                  <a:pt x="43551" y="1213860"/>
                  <a:pt x="34514" y="1218222"/>
                  <a:pt x="29183" y="1225685"/>
                </a:cubicBezTo>
                <a:cubicBezTo>
                  <a:pt x="18194" y="1241070"/>
                  <a:pt x="9728" y="1258110"/>
                  <a:pt x="0" y="1274323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165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16960" y="4320000"/>
            <a:ext cx="201348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</a:t>
            </a:r>
            <a:r>
              <a:rPr lang="en-US" sz="2000" b="1" strike="noStrike" spc="-1">
                <a:solidFill>
                  <a:srgbClr val="C9211E"/>
                </a:solidFill>
                <a:latin typeface="Arial"/>
                <a:ea typeface="Noto Sans CJK SC Regular"/>
              </a:rPr>
              <a:t>extraction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25" name="CustomShape 16"/>
          <p:cNvSpPr/>
          <p:nvPr/>
        </p:nvSpPr>
        <p:spPr>
          <a:xfrm rot="21595200">
            <a:off x="2531825" y="3169440"/>
            <a:ext cx="4209955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7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19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cxnSp>
        <p:nvCxnSpPr>
          <p:cNvPr id="21" name="Line 14">
            <a:extLst>
              <a:ext uri="{FF2B5EF4-FFF2-40B4-BE49-F238E27FC236}">
                <a16:creationId xmlns:a16="http://schemas.microsoft.com/office/drawing/2014/main" id="{5E3031F8-BAD0-4226-9D76-46D94E973836}"/>
              </a:ext>
            </a:extLst>
          </p:cNvPr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2" name="Line 15">
            <a:extLst>
              <a:ext uri="{FF2B5EF4-FFF2-40B4-BE49-F238E27FC236}">
                <a16:creationId xmlns:a16="http://schemas.microsoft.com/office/drawing/2014/main" id="{8F6C04F2-AE70-45E7-A59B-F1216ADEAC0F}"/>
              </a:ext>
            </a:extLst>
          </p:cNvPr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8CE00-DC4A-400C-9858-F96D24925336}"/>
              </a:ext>
            </a:extLst>
          </p:cNvPr>
          <p:cNvSpPr/>
          <p:nvPr/>
        </p:nvSpPr>
        <p:spPr>
          <a:xfrm>
            <a:off x="0" y="-762"/>
            <a:ext cx="10080625" cy="7578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7" name="CustomShape 18"/>
          <p:cNvSpPr/>
          <p:nvPr/>
        </p:nvSpPr>
        <p:spPr>
          <a:xfrm>
            <a:off x="2589120" y="3159900"/>
            <a:ext cx="4213062" cy="20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the analysis is only as good as the data, which must be </a:t>
            </a:r>
            <a:r>
              <a:rPr lang="en-US" sz="1400" b="1" strike="noStrike" spc="-1" dirty="0">
                <a:solidFill>
                  <a:srgbClr val="FF0000"/>
                </a:solidFill>
                <a:latin typeface="Arial"/>
              </a:rPr>
              <a:t>representative</a:t>
            </a:r>
            <a:r>
              <a:rPr lang="en-US" sz="1400" strike="noStrike" spc="-1" dirty="0">
                <a:solidFill>
                  <a:srgbClr val="000000"/>
                </a:solidFill>
                <a:latin typeface="Arial"/>
              </a:rPr>
              <a:t> of the reality we wish to study i.e. unbiased</a:t>
            </a: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collection methods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urveys (social science, psychology)</a:t>
            </a:r>
            <a:endParaRPr lang="en-US" sz="1400" b="0" strike="noStrike" spc="-1" dirty="0">
              <a:latin typeface="Arial"/>
            </a:endParaRP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measurements (earth and natural science)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logs and other digital ‘traces’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types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latin typeface="Arial"/>
              </a:rPr>
              <a:t>structured (conventional variables)</a:t>
            </a:r>
          </a:p>
          <a:p>
            <a:pPr marL="673200" lvl="1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unstructured (speech, video…)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48A70-FD9D-492C-A88B-07D65F2CEB6E}"/>
              </a:ext>
            </a:extLst>
          </p:cNvPr>
          <p:cNvSpPr txBox="1"/>
          <p:nvPr/>
        </p:nvSpPr>
        <p:spPr>
          <a:xfrm>
            <a:off x="6103258" y="7255154"/>
            <a:ext cx="279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picture source: Andy Field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BB0F4E-99A6-4DE6-939E-E80268273CEC}"/>
              </a:ext>
            </a:extLst>
          </p:cNvPr>
          <p:cNvGrpSpPr/>
          <p:nvPr/>
        </p:nvGrpSpPr>
        <p:grpSpPr>
          <a:xfrm>
            <a:off x="2634120" y="3888000"/>
            <a:ext cx="7379962" cy="3616632"/>
            <a:chOff x="2634120" y="3888000"/>
            <a:chExt cx="7379962" cy="36166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2302EC-1F2D-4EF2-98DB-6AFC759391DA}"/>
                </a:ext>
              </a:extLst>
            </p:cNvPr>
            <p:cNvSpPr/>
            <p:nvPr/>
          </p:nvSpPr>
          <p:spPr>
            <a:xfrm>
              <a:off x="8597417" y="3900790"/>
              <a:ext cx="1416665" cy="358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28C56D5-10A5-495D-93F1-603707E2C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34120" y="3888000"/>
              <a:ext cx="5960932" cy="36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2D83F3-E42F-47E8-B604-95BDABD98D18}"/>
              </a:ext>
            </a:extLst>
          </p:cNvPr>
          <p:cNvSpPr/>
          <p:nvPr/>
        </p:nvSpPr>
        <p:spPr>
          <a:xfrm>
            <a:off x="2659689" y="5999261"/>
            <a:ext cx="4472447" cy="715713"/>
          </a:xfrm>
          <a:custGeom>
            <a:avLst/>
            <a:gdLst>
              <a:gd name="connsiteX0" fmla="*/ 2091447 w 4472447"/>
              <a:gd name="connsiteY0" fmla="*/ 29262 h 2441722"/>
              <a:gd name="connsiteX1" fmla="*/ 2033081 w 4472447"/>
              <a:gd name="connsiteY1" fmla="*/ 19534 h 2441722"/>
              <a:gd name="connsiteX2" fmla="*/ 1264596 w 4472447"/>
              <a:gd name="connsiteY2" fmla="*/ 38990 h 2441722"/>
              <a:gd name="connsiteX3" fmla="*/ 1157592 w 4472447"/>
              <a:gd name="connsiteY3" fmla="*/ 68173 h 2441722"/>
              <a:gd name="connsiteX4" fmla="*/ 1031132 w 4472447"/>
              <a:gd name="connsiteY4" fmla="*/ 97356 h 2441722"/>
              <a:gd name="connsiteX5" fmla="*/ 875490 w 4472447"/>
              <a:gd name="connsiteY5" fmla="*/ 107083 h 2441722"/>
              <a:gd name="connsiteX6" fmla="*/ 817124 w 4472447"/>
              <a:gd name="connsiteY6" fmla="*/ 116811 h 2441722"/>
              <a:gd name="connsiteX7" fmla="*/ 612843 w 4472447"/>
              <a:gd name="connsiteY7" fmla="*/ 145994 h 2441722"/>
              <a:gd name="connsiteX8" fmla="*/ 554477 w 4472447"/>
              <a:gd name="connsiteY8" fmla="*/ 155722 h 2441722"/>
              <a:gd name="connsiteX9" fmla="*/ 515566 w 4472447"/>
              <a:gd name="connsiteY9" fmla="*/ 165449 h 2441722"/>
              <a:gd name="connsiteX10" fmla="*/ 418290 w 4472447"/>
              <a:gd name="connsiteY10" fmla="*/ 194632 h 2441722"/>
              <a:gd name="connsiteX11" fmla="*/ 379379 w 4472447"/>
              <a:gd name="connsiteY11" fmla="*/ 214088 h 2441722"/>
              <a:gd name="connsiteX12" fmla="*/ 350196 w 4472447"/>
              <a:gd name="connsiteY12" fmla="*/ 223815 h 2441722"/>
              <a:gd name="connsiteX13" fmla="*/ 243192 w 4472447"/>
              <a:gd name="connsiteY13" fmla="*/ 311364 h 2441722"/>
              <a:gd name="connsiteX14" fmla="*/ 214009 w 4472447"/>
              <a:gd name="connsiteY14" fmla="*/ 340547 h 2441722"/>
              <a:gd name="connsiteX15" fmla="*/ 145915 w 4472447"/>
              <a:gd name="connsiteY15" fmla="*/ 437824 h 2441722"/>
              <a:gd name="connsiteX16" fmla="*/ 107005 w 4472447"/>
              <a:gd name="connsiteY16" fmla="*/ 515645 h 2441722"/>
              <a:gd name="connsiteX17" fmla="*/ 48639 w 4472447"/>
              <a:gd name="connsiteY17" fmla="*/ 690743 h 2441722"/>
              <a:gd name="connsiteX18" fmla="*/ 38911 w 4472447"/>
              <a:gd name="connsiteY18" fmla="*/ 788020 h 2441722"/>
              <a:gd name="connsiteX19" fmla="*/ 19456 w 4472447"/>
              <a:gd name="connsiteY19" fmla="*/ 875569 h 2441722"/>
              <a:gd name="connsiteX20" fmla="*/ 0 w 4472447"/>
              <a:gd name="connsiteY20" fmla="*/ 1079849 h 2441722"/>
              <a:gd name="connsiteX21" fmla="*/ 48639 w 4472447"/>
              <a:gd name="connsiteY21" fmla="*/ 1712147 h 2441722"/>
              <a:gd name="connsiteX22" fmla="*/ 87549 w 4472447"/>
              <a:gd name="connsiteY22" fmla="*/ 1828879 h 2441722"/>
              <a:gd name="connsiteX23" fmla="*/ 126460 w 4472447"/>
              <a:gd name="connsiteY23" fmla="*/ 1926156 h 2441722"/>
              <a:gd name="connsiteX24" fmla="*/ 136188 w 4472447"/>
              <a:gd name="connsiteY24" fmla="*/ 1965066 h 2441722"/>
              <a:gd name="connsiteX25" fmla="*/ 194554 w 4472447"/>
              <a:gd name="connsiteY25" fmla="*/ 2042888 h 2441722"/>
              <a:gd name="connsiteX26" fmla="*/ 223737 w 4472447"/>
              <a:gd name="connsiteY26" fmla="*/ 2101254 h 2441722"/>
              <a:gd name="connsiteX27" fmla="*/ 321013 w 4472447"/>
              <a:gd name="connsiteY27" fmla="*/ 2227713 h 2441722"/>
              <a:gd name="connsiteX28" fmla="*/ 369651 w 4472447"/>
              <a:gd name="connsiteY28" fmla="*/ 2286079 h 2441722"/>
              <a:gd name="connsiteX29" fmla="*/ 447473 w 4472447"/>
              <a:gd name="connsiteY29" fmla="*/ 2334717 h 2441722"/>
              <a:gd name="connsiteX30" fmla="*/ 486383 w 4472447"/>
              <a:gd name="connsiteY30" fmla="*/ 2344445 h 2441722"/>
              <a:gd name="connsiteX31" fmla="*/ 680937 w 4472447"/>
              <a:gd name="connsiteY31" fmla="*/ 2383356 h 2441722"/>
              <a:gd name="connsiteX32" fmla="*/ 787941 w 4472447"/>
              <a:gd name="connsiteY32" fmla="*/ 2412539 h 2441722"/>
              <a:gd name="connsiteX33" fmla="*/ 1147864 w 4472447"/>
              <a:gd name="connsiteY33" fmla="*/ 2441722 h 2441722"/>
              <a:gd name="connsiteX34" fmla="*/ 2937754 w 4472447"/>
              <a:gd name="connsiteY34" fmla="*/ 2431994 h 2441722"/>
              <a:gd name="connsiteX35" fmla="*/ 3044758 w 4472447"/>
              <a:gd name="connsiteY35" fmla="*/ 2402811 h 2441722"/>
              <a:gd name="connsiteX36" fmla="*/ 3365771 w 4472447"/>
              <a:gd name="connsiteY36" fmla="*/ 2363900 h 2441722"/>
              <a:gd name="connsiteX37" fmla="*/ 3803515 w 4472447"/>
              <a:gd name="connsiteY37" fmla="*/ 2140164 h 2441722"/>
              <a:gd name="connsiteX38" fmla="*/ 3959158 w 4472447"/>
              <a:gd name="connsiteY38" fmla="*/ 2003977 h 2441722"/>
              <a:gd name="connsiteX39" fmla="*/ 4163439 w 4472447"/>
              <a:gd name="connsiteY39" fmla="*/ 1741330 h 2441722"/>
              <a:gd name="connsiteX40" fmla="*/ 4250988 w 4472447"/>
              <a:gd name="connsiteY40" fmla="*/ 1556505 h 2441722"/>
              <a:gd name="connsiteX41" fmla="*/ 4328809 w 4472447"/>
              <a:gd name="connsiteY41" fmla="*/ 1430045 h 2441722"/>
              <a:gd name="connsiteX42" fmla="*/ 4426086 w 4472447"/>
              <a:gd name="connsiteY42" fmla="*/ 1157671 h 2441722"/>
              <a:gd name="connsiteX43" fmla="*/ 4455268 w 4472447"/>
              <a:gd name="connsiteY43" fmla="*/ 1089577 h 2441722"/>
              <a:gd name="connsiteX44" fmla="*/ 4445541 w 4472447"/>
              <a:gd name="connsiteY44" fmla="*/ 710198 h 2441722"/>
              <a:gd name="connsiteX45" fmla="*/ 4416358 w 4472447"/>
              <a:gd name="connsiteY45" fmla="*/ 642105 h 2441722"/>
              <a:gd name="connsiteX46" fmla="*/ 4202349 w 4472447"/>
              <a:gd name="connsiteY46" fmla="*/ 369730 h 2441722"/>
              <a:gd name="connsiteX47" fmla="*/ 3998068 w 4472447"/>
              <a:gd name="connsiteY47" fmla="*/ 204360 h 2441722"/>
              <a:gd name="connsiteX48" fmla="*/ 3647873 w 4472447"/>
              <a:gd name="connsiteY48" fmla="*/ 87628 h 2441722"/>
              <a:gd name="connsiteX49" fmla="*/ 3268494 w 4472447"/>
              <a:gd name="connsiteY49" fmla="*/ 58445 h 2441722"/>
              <a:gd name="connsiteX50" fmla="*/ 2548647 w 4472447"/>
              <a:gd name="connsiteY50" fmla="*/ 48717 h 2441722"/>
              <a:gd name="connsiteX51" fmla="*/ 2354094 w 4472447"/>
              <a:gd name="connsiteY51" fmla="*/ 19534 h 2441722"/>
              <a:gd name="connsiteX52" fmla="*/ 2295728 w 4472447"/>
              <a:gd name="connsiteY52" fmla="*/ 9807 h 2441722"/>
              <a:gd name="connsiteX53" fmla="*/ 2033081 w 4472447"/>
              <a:gd name="connsiteY53" fmla="*/ 79 h 244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472447" h="2441722">
                <a:moveTo>
                  <a:pt x="2091447" y="29262"/>
                </a:moveTo>
                <a:cubicBezTo>
                  <a:pt x="2071992" y="26019"/>
                  <a:pt x="2052805" y="19534"/>
                  <a:pt x="2033081" y="19534"/>
                </a:cubicBezTo>
                <a:cubicBezTo>
                  <a:pt x="1380087" y="19534"/>
                  <a:pt x="1556924" y="-2772"/>
                  <a:pt x="1264596" y="38990"/>
                </a:cubicBezTo>
                <a:cubicBezTo>
                  <a:pt x="1195247" y="73665"/>
                  <a:pt x="1255745" y="48542"/>
                  <a:pt x="1157592" y="68173"/>
                </a:cubicBezTo>
                <a:cubicBezTo>
                  <a:pt x="1140001" y="71691"/>
                  <a:pt x="1058828" y="94718"/>
                  <a:pt x="1031132" y="97356"/>
                </a:cubicBezTo>
                <a:cubicBezTo>
                  <a:pt x="979384" y="102284"/>
                  <a:pt x="927371" y="103841"/>
                  <a:pt x="875490" y="107083"/>
                </a:cubicBezTo>
                <a:lnTo>
                  <a:pt x="817124" y="116811"/>
                </a:lnTo>
                <a:cubicBezTo>
                  <a:pt x="749082" y="126891"/>
                  <a:pt x="680692" y="134685"/>
                  <a:pt x="612843" y="145994"/>
                </a:cubicBezTo>
                <a:cubicBezTo>
                  <a:pt x="593388" y="149237"/>
                  <a:pt x="573818" y="151854"/>
                  <a:pt x="554477" y="155722"/>
                </a:cubicBezTo>
                <a:cubicBezTo>
                  <a:pt x="541367" y="158344"/>
                  <a:pt x="528536" y="162207"/>
                  <a:pt x="515566" y="165449"/>
                </a:cubicBezTo>
                <a:cubicBezTo>
                  <a:pt x="423398" y="211535"/>
                  <a:pt x="539404" y="158298"/>
                  <a:pt x="418290" y="194632"/>
                </a:cubicBezTo>
                <a:cubicBezTo>
                  <a:pt x="404400" y="198799"/>
                  <a:pt x="392708" y="208376"/>
                  <a:pt x="379379" y="214088"/>
                </a:cubicBezTo>
                <a:cubicBezTo>
                  <a:pt x="369954" y="218127"/>
                  <a:pt x="359924" y="220573"/>
                  <a:pt x="350196" y="223815"/>
                </a:cubicBezTo>
                <a:cubicBezTo>
                  <a:pt x="314528" y="252998"/>
                  <a:pt x="275779" y="278777"/>
                  <a:pt x="243192" y="311364"/>
                </a:cubicBezTo>
                <a:cubicBezTo>
                  <a:pt x="233464" y="321092"/>
                  <a:pt x="223068" y="330194"/>
                  <a:pt x="214009" y="340547"/>
                </a:cubicBezTo>
                <a:cubicBezTo>
                  <a:pt x="182571" y="376477"/>
                  <a:pt x="168220" y="396400"/>
                  <a:pt x="145915" y="437824"/>
                </a:cubicBezTo>
                <a:cubicBezTo>
                  <a:pt x="132165" y="463360"/>
                  <a:pt x="117416" y="488576"/>
                  <a:pt x="107005" y="515645"/>
                </a:cubicBezTo>
                <a:cubicBezTo>
                  <a:pt x="84920" y="573067"/>
                  <a:pt x="48639" y="690743"/>
                  <a:pt x="48639" y="690743"/>
                </a:cubicBezTo>
                <a:cubicBezTo>
                  <a:pt x="45396" y="723169"/>
                  <a:pt x="43993" y="755831"/>
                  <a:pt x="38911" y="788020"/>
                </a:cubicBezTo>
                <a:cubicBezTo>
                  <a:pt x="34249" y="817549"/>
                  <a:pt x="23407" y="845936"/>
                  <a:pt x="19456" y="875569"/>
                </a:cubicBezTo>
                <a:cubicBezTo>
                  <a:pt x="10416" y="943370"/>
                  <a:pt x="0" y="1079849"/>
                  <a:pt x="0" y="1079849"/>
                </a:cubicBezTo>
                <a:cubicBezTo>
                  <a:pt x="8849" y="1261257"/>
                  <a:pt x="11448" y="1520876"/>
                  <a:pt x="48639" y="1712147"/>
                </a:cubicBezTo>
                <a:cubicBezTo>
                  <a:pt x="56468" y="1752408"/>
                  <a:pt x="73532" y="1790333"/>
                  <a:pt x="87549" y="1828879"/>
                </a:cubicBezTo>
                <a:cubicBezTo>
                  <a:pt x="99484" y="1861700"/>
                  <a:pt x="114714" y="1893267"/>
                  <a:pt x="126460" y="1926156"/>
                </a:cubicBezTo>
                <a:cubicBezTo>
                  <a:pt x="130957" y="1938746"/>
                  <a:pt x="129452" y="1953518"/>
                  <a:pt x="136188" y="1965066"/>
                </a:cubicBezTo>
                <a:cubicBezTo>
                  <a:pt x="152526" y="1993075"/>
                  <a:pt x="180053" y="2013886"/>
                  <a:pt x="194554" y="2042888"/>
                </a:cubicBezTo>
                <a:cubicBezTo>
                  <a:pt x="204282" y="2062343"/>
                  <a:pt x="211454" y="2083302"/>
                  <a:pt x="223737" y="2101254"/>
                </a:cubicBezTo>
                <a:cubicBezTo>
                  <a:pt x="253768" y="2145145"/>
                  <a:pt x="321013" y="2227713"/>
                  <a:pt x="321013" y="2227713"/>
                </a:cubicBezTo>
                <a:cubicBezTo>
                  <a:pt x="334804" y="2269083"/>
                  <a:pt x="324221" y="2255792"/>
                  <a:pt x="369651" y="2286079"/>
                </a:cubicBezTo>
                <a:cubicBezTo>
                  <a:pt x="395104" y="2303047"/>
                  <a:pt x="420112" y="2321037"/>
                  <a:pt x="447473" y="2334717"/>
                </a:cubicBezTo>
                <a:cubicBezTo>
                  <a:pt x="459431" y="2340696"/>
                  <a:pt x="473578" y="2340603"/>
                  <a:pt x="486383" y="2344445"/>
                </a:cubicBezTo>
                <a:cubicBezTo>
                  <a:pt x="662191" y="2397188"/>
                  <a:pt x="359115" y="2318991"/>
                  <a:pt x="680937" y="2383356"/>
                </a:cubicBezTo>
                <a:cubicBezTo>
                  <a:pt x="717190" y="2390607"/>
                  <a:pt x="751256" y="2407953"/>
                  <a:pt x="787941" y="2412539"/>
                </a:cubicBezTo>
                <a:cubicBezTo>
                  <a:pt x="907380" y="2427469"/>
                  <a:pt x="1147864" y="2441722"/>
                  <a:pt x="1147864" y="2441722"/>
                </a:cubicBezTo>
                <a:lnTo>
                  <a:pt x="2937754" y="2431994"/>
                </a:lnTo>
                <a:cubicBezTo>
                  <a:pt x="2974717" y="2431236"/>
                  <a:pt x="3008734" y="2411124"/>
                  <a:pt x="3044758" y="2402811"/>
                </a:cubicBezTo>
                <a:cubicBezTo>
                  <a:pt x="3212303" y="2364147"/>
                  <a:pt x="3183210" y="2374043"/>
                  <a:pt x="3365771" y="2363900"/>
                </a:cubicBezTo>
                <a:cubicBezTo>
                  <a:pt x="3518577" y="2305129"/>
                  <a:pt x="3676317" y="2251461"/>
                  <a:pt x="3803515" y="2140164"/>
                </a:cubicBezTo>
                <a:cubicBezTo>
                  <a:pt x="3855396" y="2094768"/>
                  <a:pt x="3910412" y="2052723"/>
                  <a:pt x="3959158" y="2003977"/>
                </a:cubicBezTo>
                <a:cubicBezTo>
                  <a:pt x="4016327" y="1946808"/>
                  <a:pt x="4121543" y="1815812"/>
                  <a:pt x="4163439" y="1741330"/>
                </a:cubicBezTo>
                <a:cubicBezTo>
                  <a:pt x="4196860" y="1681914"/>
                  <a:pt x="4219005" y="1616708"/>
                  <a:pt x="4250988" y="1556505"/>
                </a:cubicBezTo>
                <a:cubicBezTo>
                  <a:pt x="4274209" y="1512795"/>
                  <a:pt x="4307291" y="1474618"/>
                  <a:pt x="4328809" y="1430045"/>
                </a:cubicBezTo>
                <a:cubicBezTo>
                  <a:pt x="4368078" y="1348701"/>
                  <a:pt x="4394450" y="1243542"/>
                  <a:pt x="4426086" y="1157671"/>
                </a:cubicBezTo>
                <a:cubicBezTo>
                  <a:pt x="4434623" y="1134499"/>
                  <a:pt x="4445541" y="1112275"/>
                  <a:pt x="4455268" y="1089577"/>
                </a:cubicBezTo>
                <a:cubicBezTo>
                  <a:pt x="4480314" y="939308"/>
                  <a:pt x="4478726" y="975680"/>
                  <a:pt x="4445541" y="710198"/>
                </a:cubicBezTo>
                <a:cubicBezTo>
                  <a:pt x="4442478" y="685694"/>
                  <a:pt x="4429745" y="662856"/>
                  <a:pt x="4416358" y="642105"/>
                </a:cubicBezTo>
                <a:cubicBezTo>
                  <a:pt x="4189714" y="290807"/>
                  <a:pt x="4336184" y="490181"/>
                  <a:pt x="4202349" y="369730"/>
                </a:cubicBezTo>
                <a:cubicBezTo>
                  <a:pt x="4136408" y="310383"/>
                  <a:pt x="4091291" y="235434"/>
                  <a:pt x="3998068" y="204360"/>
                </a:cubicBezTo>
                <a:cubicBezTo>
                  <a:pt x="3998066" y="204359"/>
                  <a:pt x="3647875" y="87628"/>
                  <a:pt x="3647873" y="87628"/>
                </a:cubicBezTo>
                <a:cubicBezTo>
                  <a:pt x="3521413" y="77900"/>
                  <a:pt x="3395248" y="62932"/>
                  <a:pt x="3268494" y="58445"/>
                </a:cubicBezTo>
                <a:cubicBezTo>
                  <a:pt x="3028673" y="49956"/>
                  <a:pt x="2788596" y="51960"/>
                  <a:pt x="2548647" y="48717"/>
                </a:cubicBezTo>
                <a:lnTo>
                  <a:pt x="2354094" y="19534"/>
                </a:lnTo>
                <a:cubicBezTo>
                  <a:pt x="2334600" y="16535"/>
                  <a:pt x="2315384" y="11445"/>
                  <a:pt x="2295728" y="9807"/>
                </a:cubicBezTo>
                <a:cubicBezTo>
                  <a:pt x="2159564" y="-1540"/>
                  <a:pt x="2145103" y="79"/>
                  <a:pt x="2033081" y="79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65B58C-8709-4D59-B5DE-14ECE4A5231F}"/>
              </a:ext>
            </a:extLst>
          </p:cNvPr>
          <p:cNvSpPr/>
          <p:nvPr/>
        </p:nvSpPr>
        <p:spPr>
          <a:xfrm rot="15384266">
            <a:off x="7290856" y="4947309"/>
            <a:ext cx="176209" cy="243192"/>
          </a:xfrm>
          <a:custGeom>
            <a:avLst/>
            <a:gdLst>
              <a:gd name="connsiteX0" fmla="*/ 0 w 176209"/>
              <a:gd name="connsiteY0" fmla="*/ 58366 h 243192"/>
              <a:gd name="connsiteX1" fmla="*/ 9728 w 176209"/>
              <a:gd name="connsiteY1" fmla="*/ 116732 h 243192"/>
              <a:gd name="connsiteX2" fmla="*/ 107004 w 176209"/>
              <a:gd name="connsiteY2" fmla="*/ 243192 h 243192"/>
              <a:gd name="connsiteX3" fmla="*/ 145915 w 176209"/>
              <a:gd name="connsiteY3" fmla="*/ 233464 h 243192"/>
              <a:gd name="connsiteX4" fmla="*/ 165370 w 176209"/>
              <a:gd name="connsiteY4" fmla="*/ 194554 h 243192"/>
              <a:gd name="connsiteX5" fmla="*/ 175098 w 176209"/>
              <a:gd name="connsiteY5" fmla="*/ 0 h 2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09" h="243192">
                <a:moveTo>
                  <a:pt x="0" y="58366"/>
                </a:moveTo>
                <a:cubicBezTo>
                  <a:pt x="3243" y="77821"/>
                  <a:pt x="-154" y="99663"/>
                  <a:pt x="9728" y="116732"/>
                </a:cubicBezTo>
                <a:cubicBezTo>
                  <a:pt x="36374" y="162757"/>
                  <a:pt x="107004" y="243192"/>
                  <a:pt x="107004" y="243192"/>
                </a:cubicBezTo>
                <a:cubicBezTo>
                  <a:pt x="119974" y="239949"/>
                  <a:pt x="135644" y="242023"/>
                  <a:pt x="145915" y="233464"/>
                </a:cubicBezTo>
                <a:cubicBezTo>
                  <a:pt x="157055" y="224181"/>
                  <a:pt x="161555" y="208544"/>
                  <a:pt x="165370" y="194554"/>
                </a:cubicBezTo>
                <a:cubicBezTo>
                  <a:pt x="181060" y="137026"/>
                  <a:pt x="175098" y="53245"/>
                  <a:pt x="175098" y="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7A7204-3EDB-4AF2-A9F6-EE830ADB212E}"/>
              </a:ext>
            </a:extLst>
          </p:cNvPr>
          <p:cNvSpPr txBox="1"/>
          <p:nvPr/>
        </p:nvSpPr>
        <p:spPr>
          <a:xfrm>
            <a:off x="7480569" y="4756856"/>
            <a:ext cx="25335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00" dirty="0">
                <a:solidFill>
                  <a:srgbClr val="C00000"/>
                </a:solidFill>
              </a:rPr>
              <a:t>In the case of predictive models, an undesirable state of affairs, reflected in the data, can be </a:t>
            </a:r>
            <a:r>
              <a:rPr lang="en-IE" sz="1300" b="1" dirty="0">
                <a:solidFill>
                  <a:srgbClr val="C00000"/>
                </a:solidFill>
              </a:rPr>
              <a:t>perpetuated </a:t>
            </a:r>
            <a:r>
              <a:rPr lang="en-IE" sz="1300" dirty="0">
                <a:solidFill>
                  <a:srgbClr val="C00000"/>
                </a:solidFill>
              </a:rPr>
              <a:t>by a model that uses them (e.g. racism or misogyny). This, however, is a problem inherent in the data i.e. one of initial data selection rather than a problem in sampling.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FAF1FE-3F43-4D55-B66B-906D37FF3F84}"/>
              </a:ext>
            </a:extLst>
          </p:cNvPr>
          <p:cNvSpPr/>
          <p:nvPr/>
        </p:nvSpPr>
        <p:spPr>
          <a:xfrm>
            <a:off x="7140102" y="5009745"/>
            <a:ext cx="340468" cy="1274323"/>
          </a:xfrm>
          <a:custGeom>
            <a:avLst/>
            <a:gdLst>
              <a:gd name="connsiteX0" fmla="*/ 340468 w 340468"/>
              <a:gd name="connsiteY0" fmla="*/ 0 h 1274323"/>
              <a:gd name="connsiteX1" fmla="*/ 252919 w 340468"/>
              <a:gd name="connsiteY1" fmla="*/ 19455 h 1274323"/>
              <a:gd name="connsiteX2" fmla="*/ 243192 w 340468"/>
              <a:gd name="connsiteY2" fmla="*/ 48638 h 1274323"/>
              <a:gd name="connsiteX3" fmla="*/ 165370 w 340468"/>
              <a:gd name="connsiteY3" fmla="*/ 107004 h 1274323"/>
              <a:gd name="connsiteX4" fmla="*/ 126460 w 340468"/>
              <a:gd name="connsiteY4" fmla="*/ 136187 h 1274323"/>
              <a:gd name="connsiteX5" fmla="*/ 97277 w 340468"/>
              <a:gd name="connsiteY5" fmla="*/ 175098 h 1274323"/>
              <a:gd name="connsiteX6" fmla="*/ 97277 w 340468"/>
              <a:gd name="connsiteY6" fmla="*/ 564204 h 1274323"/>
              <a:gd name="connsiteX7" fmla="*/ 107004 w 340468"/>
              <a:gd name="connsiteY7" fmla="*/ 671208 h 1274323"/>
              <a:gd name="connsiteX8" fmla="*/ 126460 w 340468"/>
              <a:gd name="connsiteY8" fmla="*/ 719846 h 1274323"/>
              <a:gd name="connsiteX9" fmla="*/ 165370 w 340468"/>
              <a:gd name="connsiteY9" fmla="*/ 826851 h 1274323"/>
              <a:gd name="connsiteX10" fmla="*/ 175098 w 340468"/>
              <a:gd name="connsiteY10" fmla="*/ 1031132 h 1274323"/>
              <a:gd name="connsiteX11" fmla="*/ 155643 w 340468"/>
              <a:gd name="connsiteY11" fmla="*/ 1060315 h 1274323"/>
              <a:gd name="connsiteX12" fmla="*/ 126460 w 340468"/>
              <a:gd name="connsiteY12" fmla="*/ 1128408 h 1274323"/>
              <a:gd name="connsiteX13" fmla="*/ 68094 w 340468"/>
              <a:gd name="connsiteY13" fmla="*/ 1167319 h 1274323"/>
              <a:gd name="connsiteX14" fmla="*/ 48638 w 340468"/>
              <a:gd name="connsiteY14" fmla="*/ 1206229 h 1274323"/>
              <a:gd name="connsiteX15" fmla="*/ 29183 w 340468"/>
              <a:gd name="connsiteY15" fmla="*/ 1225685 h 1274323"/>
              <a:gd name="connsiteX16" fmla="*/ 0 w 340468"/>
              <a:gd name="connsiteY16" fmla="*/ 1274323 h 1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0468" h="1274323">
                <a:moveTo>
                  <a:pt x="340468" y="0"/>
                </a:moveTo>
                <a:cubicBezTo>
                  <a:pt x="311285" y="6485"/>
                  <a:pt x="279658" y="6086"/>
                  <a:pt x="252919" y="19455"/>
                </a:cubicBezTo>
                <a:cubicBezTo>
                  <a:pt x="243748" y="24041"/>
                  <a:pt x="250443" y="41387"/>
                  <a:pt x="243192" y="48638"/>
                </a:cubicBezTo>
                <a:cubicBezTo>
                  <a:pt x="220264" y="71566"/>
                  <a:pt x="191311" y="87549"/>
                  <a:pt x="165370" y="107004"/>
                </a:cubicBezTo>
                <a:cubicBezTo>
                  <a:pt x="152400" y="116732"/>
                  <a:pt x="136188" y="123217"/>
                  <a:pt x="126460" y="136187"/>
                </a:cubicBezTo>
                <a:lnTo>
                  <a:pt x="97277" y="175098"/>
                </a:lnTo>
                <a:cubicBezTo>
                  <a:pt x="83640" y="379643"/>
                  <a:pt x="83124" y="309450"/>
                  <a:pt x="97277" y="564204"/>
                </a:cubicBezTo>
                <a:cubicBezTo>
                  <a:pt x="99264" y="599964"/>
                  <a:pt x="100404" y="636006"/>
                  <a:pt x="107004" y="671208"/>
                </a:cubicBezTo>
                <a:cubicBezTo>
                  <a:pt x="110222" y="688371"/>
                  <a:pt x="120938" y="703280"/>
                  <a:pt x="126460" y="719846"/>
                </a:cubicBezTo>
                <a:cubicBezTo>
                  <a:pt x="165757" y="837738"/>
                  <a:pt x="87363" y="644834"/>
                  <a:pt x="165370" y="826851"/>
                </a:cubicBezTo>
                <a:cubicBezTo>
                  <a:pt x="184155" y="920772"/>
                  <a:pt x="196155" y="932867"/>
                  <a:pt x="175098" y="1031132"/>
                </a:cubicBezTo>
                <a:cubicBezTo>
                  <a:pt x="172648" y="1042564"/>
                  <a:pt x="160871" y="1049858"/>
                  <a:pt x="155643" y="1060315"/>
                </a:cubicBezTo>
                <a:cubicBezTo>
                  <a:pt x="144599" y="1082402"/>
                  <a:pt x="142097" y="1109296"/>
                  <a:pt x="126460" y="1128408"/>
                </a:cubicBezTo>
                <a:cubicBezTo>
                  <a:pt x="111653" y="1146505"/>
                  <a:pt x="87549" y="1154349"/>
                  <a:pt x="68094" y="1167319"/>
                </a:cubicBezTo>
                <a:cubicBezTo>
                  <a:pt x="61609" y="1180289"/>
                  <a:pt x="56682" y="1194163"/>
                  <a:pt x="48638" y="1206229"/>
                </a:cubicBezTo>
                <a:cubicBezTo>
                  <a:pt x="43551" y="1213860"/>
                  <a:pt x="34514" y="1218222"/>
                  <a:pt x="29183" y="1225685"/>
                </a:cubicBezTo>
                <a:cubicBezTo>
                  <a:pt x="18194" y="1241070"/>
                  <a:pt x="9728" y="1258110"/>
                  <a:pt x="0" y="1274323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629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516960" y="4320000"/>
            <a:ext cx="206028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extraction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spc="-1">
                <a:solidFill>
                  <a:srgbClr val="C9211E"/>
                </a:solidFill>
                <a:latin typeface="Arial"/>
              </a:rPr>
              <a:t>preparation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4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44" name="CustomShape 16"/>
          <p:cNvSpPr/>
          <p:nvPr/>
        </p:nvSpPr>
        <p:spPr>
          <a:xfrm rot="21595200">
            <a:off x="2937960" y="3090600"/>
            <a:ext cx="3770640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2953440" y="3384000"/>
            <a:ext cx="3863160" cy="186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cleaning the data (e.g. removing non-numerical values and converting text to numbers)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removing outliers 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scaling data if combining multiple data-sets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combining variables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converting continuous data to categories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46" name="CustomShape 18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cxnSp>
        <p:nvCxnSpPr>
          <p:cNvPr id="20" name="Line 14">
            <a:extLst>
              <a:ext uri="{FF2B5EF4-FFF2-40B4-BE49-F238E27FC236}">
                <a16:creationId xmlns:a16="http://schemas.microsoft.com/office/drawing/2014/main" id="{3729F39C-6701-4A5B-BA58-EE357C8076F0}"/>
              </a:ext>
            </a:extLst>
          </p:cNvPr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1" name="Line 15">
            <a:extLst>
              <a:ext uri="{FF2B5EF4-FFF2-40B4-BE49-F238E27FC236}">
                <a16:creationId xmlns:a16="http://schemas.microsoft.com/office/drawing/2014/main" id="{8AE4EA35-C7F9-48C8-AC73-E2C28CECCBED}"/>
              </a:ext>
            </a:extLst>
          </p:cNvPr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16960" y="4320000"/>
            <a:ext cx="182916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extraction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410480" y="2426040"/>
            <a:ext cx="2159640" cy="61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2000" b="1" strike="noStrike" spc="-1">
                <a:solidFill>
                  <a:srgbClr val="C9211E"/>
                </a:solidFill>
                <a:latin typeface="Arial"/>
              </a:rPr>
              <a:t>Summarisation</a:t>
            </a:r>
            <a:endParaRPr lang="en-US" sz="2000" b="0" strike="noStrike" spc="-1">
              <a:latin typeface="Arial"/>
            </a:endParaRPr>
          </a:p>
          <a:p>
            <a:r>
              <a:rPr lang="en-US" sz="2000" b="1" strike="noStrike" spc="-1">
                <a:solidFill>
                  <a:srgbClr val="C9211E"/>
                </a:solidFill>
                <a:latin typeface="Arial"/>
              </a:rPr>
              <a:t>and description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2" name="CustomShape 16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7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sp>
        <p:nvSpPr>
          <p:cNvPr id="364" name="CustomShape 18"/>
          <p:cNvSpPr/>
          <p:nvPr/>
        </p:nvSpPr>
        <p:spPr>
          <a:xfrm rot="21595200">
            <a:off x="2937600" y="3090960"/>
            <a:ext cx="3770640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9"/>
          <p:cNvSpPr/>
          <p:nvPr/>
        </p:nvSpPr>
        <p:spPr>
          <a:xfrm>
            <a:off x="2953080" y="3384360"/>
            <a:ext cx="3863160" cy="15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representations of a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single variable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visual</a:t>
            </a:r>
            <a:endParaRPr lang="en-US" sz="1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diagrams (e.g. barchart)</a:t>
            </a:r>
            <a:endParaRPr lang="en-US" sz="1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tables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summarising measures</a:t>
            </a:r>
            <a:endParaRPr lang="en-US" sz="1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central tendency (e.g. mean, median)</a:t>
            </a:r>
            <a:endParaRPr lang="en-US" sz="1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spread (e.g. range, standard deviation)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21" name="Line 14">
            <a:extLst>
              <a:ext uri="{FF2B5EF4-FFF2-40B4-BE49-F238E27FC236}">
                <a16:creationId xmlns:a16="http://schemas.microsoft.com/office/drawing/2014/main" id="{2037C892-503B-42E5-9905-D39F8FBA4DDE}"/>
              </a:ext>
            </a:extLst>
          </p:cNvPr>
          <p:cNvCxnSpPr/>
          <p:nvPr/>
        </p:nvCxnSpPr>
        <p:spPr>
          <a:xfrm flipV="1">
            <a:off x="787440" y="16111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2" name="Line 15">
            <a:extLst>
              <a:ext uri="{FF2B5EF4-FFF2-40B4-BE49-F238E27FC236}">
                <a16:creationId xmlns:a16="http://schemas.microsoft.com/office/drawing/2014/main" id="{A8AAA10A-16D1-4B85-AEEE-F1FF7919E198}"/>
              </a:ext>
            </a:extLst>
          </p:cNvPr>
          <p:cNvCxnSpPr/>
          <p:nvPr/>
        </p:nvCxnSpPr>
        <p:spPr>
          <a:xfrm flipH="1" flipV="1">
            <a:off x="6029040" y="16377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16960" y="4320000"/>
            <a:ext cx="182916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extraction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6705000" y="2448000"/>
            <a:ext cx="2121120" cy="93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2000" b="1" strike="noStrike" spc="-1">
                <a:solidFill>
                  <a:srgbClr val="C9211E"/>
                </a:solidFill>
                <a:latin typeface="Arial"/>
              </a:rPr>
              <a:t>Exploration and knowledge extraction</a:t>
            </a:r>
          </a:p>
        </p:txBody>
      </p:sp>
      <p:sp>
        <p:nvSpPr>
          <p:cNvPr id="369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81" name="CustomShape 16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sp>
        <p:nvSpPr>
          <p:cNvPr id="383" name="CustomShape 18"/>
          <p:cNvSpPr/>
          <p:nvPr/>
        </p:nvSpPr>
        <p:spPr>
          <a:xfrm rot="21595200">
            <a:off x="2937240" y="3091320"/>
            <a:ext cx="3770640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9"/>
          <p:cNvSpPr/>
          <p:nvPr/>
        </p:nvSpPr>
        <p:spPr>
          <a:xfrm>
            <a:off x="2952720" y="3636720"/>
            <a:ext cx="3754800" cy="15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looking at the data without preconceptions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looking at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two or more variables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at the same time for</a:t>
            </a:r>
            <a:endParaRPr lang="en-US" sz="1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relationships</a:t>
            </a:r>
            <a:endParaRPr lang="en-US" sz="1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clusters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21" name="Line 14">
            <a:extLst>
              <a:ext uri="{FF2B5EF4-FFF2-40B4-BE49-F238E27FC236}">
                <a16:creationId xmlns:a16="http://schemas.microsoft.com/office/drawing/2014/main" id="{2A2709B1-D832-488C-B53A-0D543F75A237}"/>
              </a:ext>
            </a:extLst>
          </p:cNvPr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2" name="Line 15">
            <a:extLst>
              <a:ext uri="{FF2B5EF4-FFF2-40B4-BE49-F238E27FC236}">
                <a16:creationId xmlns:a16="http://schemas.microsoft.com/office/drawing/2014/main" id="{65AAE8F3-F33E-4C2C-8E93-345C12D4F7CC}"/>
              </a:ext>
            </a:extLst>
          </p:cNvPr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16960" y="4320000"/>
            <a:ext cx="182916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extraction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2000" b="1" strike="noStrike" spc="-1">
                <a:solidFill>
                  <a:srgbClr val="C9211E"/>
                </a:solidFill>
                <a:latin typeface="Arial"/>
              </a:rPr>
              <a:t>Modelling and prediction</a:t>
            </a:r>
          </a:p>
        </p:txBody>
      </p:sp>
      <p:sp>
        <p:nvSpPr>
          <p:cNvPr id="390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97" name="Line 13"/>
          <p:cNvCxnSpPr>
            <a:cxnSpLocks/>
          </p:cNvCxnSpPr>
          <p:nvPr/>
        </p:nvCxnSpPr>
        <p:spPr>
          <a:xfrm rot="5400000" flipH="1" flipV="1">
            <a:off x="892287" y="1548927"/>
            <a:ext cx="2717280" cy="2536866"/>
          </a:xfrm>
          <a:prstGeom prst="curvedConnector3">
            <a:avLst>
              <a:gd name="adj1" fmla="val 9868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398" name="Line 14"/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sp>
        <p:nvSpPr>
          <p:cNvPr id="399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400" name="CustomShape 16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7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sp>
        <p:nvSpPr>
          <p:cNvPr id="402" name="CustomShape 18"/>
          <p:cNvSpPr/>
          <p:nvPr/>
        </p:nvSpPr>
        <p:spPr>
          <a:xfrm rot="21595200">
            <a:off x="2937240" y="3091320"/>
            <a:ext cx="3770640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19"/>
          <p:cNvSpPr/>
          <p:nvPr/>
        </p:nvSpPr>
        <p:spPr>
          <a:xfrm>
            <a:off x="3251520" y="3468960"/>
            <a:ext cx="312624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determining the values of a variable based on the values of other variables pertaining to the same instances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most often not really ‘prediction’ in a temporal or causal sense, except in the case of time-series analysis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516960" y="4320000"/>
            <a:ext cx="182916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Data extraction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preparation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1554480" y="246204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Summarisation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description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705000" y="2448000"/>
            <a:ext cx="212112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Exploration and knowledge extraction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3519000" y="126756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Visualisation/reporting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7962120" y="440604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Modelling and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Line 6"/>
          <p:cNvSpPr/>
          <p:nvPr/>
        </p:nvSpPr>
        <p:spPr>
          <a:xfrm flipH="1">
            <a:off x="3426120" y="2736000"/>
            <a:ext cx="3168000" cy="72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7"/>
          <p:cNvSpPr/>
          <p:nvPr/>
        </p:nvSpPr>
        <p:spPr>
          <a:xfrm flipH="1" flipV="1">
            <a:off x="7746120" y="3384000"/>
            <a:ext cx="720000" cy="100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8"/>
          <p:cNvSpPr/>
          <p:nvPr/>
        </p:nvSpPr>
        <p:spPr>
          <a:xfrm flipH="1">
            <a:off x="1267560" y="3096000"/>
            <a:ext cx="934560" cy="115236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Line 9"/>
          <p:cNvSpPr/>
          <p:nvPr/>
        </p:nvSpPr>
        <p:spPr>
          <a:xfrm flipH="1">
            <a:off x="2634120" y="1656000"/>
            <a:ext cx="1368000" cy="864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Line 10"/>
          <p:cNvSpPr/>
          <p:nvPr/>
        </p:nvSpPr>
        <p:spPr>
          <a:xfrm>
            <a:off x="5298120" y="1656000"/>
            <a:ext cx="1440000" cy="648000"/>
          </a:xfrm>
          <a:prstGeom prst="line">
            <a:avLst/>
          </a:prstGeom>
          <a:ln w="0">
            <a:solidFill>
              <a:srgbClr val="729FC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Line 11"/>
          <p:cNvSpPr/>
          <p:nvPr/>
        </p:nvSpPr>
        <p:spPr>
          <a:xfrm flipV="1">
            <a:off x="8537400" y="5112360"/>
            <a:ext cx="0" cy="2880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Line 12"/>
          <p:cNvSpPr/>
          <p:nvPr/>
        </p:nvSpPr>
        <p:spPr>
          <a:xfrm flipH="1">
            <a:off x="1265760" y="5083560"/>
            <a:ext cx="6120" cy="316800"/>
          </a:xfrm>
          <a:prstGeom prst="line">
            <a:avLst/>
          </a:prstGeom>
          <a:ln w="3816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5"/>
          <p:cNvSpPr/>
          <p:nvPr/>
        </p:nvSpPr>
        <p:spPr>
          <a:xfrm>
            <a:off x="504000" y="576000"/>
            <a:ext cx="89758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analysis cycle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419" name="CustomShape 16"/>
          <p:cNvSpPr/>
          <p:nvPr/>
        </p:nvSpPr>
        <p:spPr>
          <a:xfrm>
            <a:off x="3146760" y="3234960"/>
            <a:ext cx="378540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17"/>
          <p:cNvSpPr/>
          <p:nvPr/>
        </p:nvSpPr>
        <p:spPr>
          <a:xfrm>
            <a:off x="401760" y="5472360"/>
            <a:ext cx="9071280" cy="172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1" strike="noStrike" spc="-1">
                <a:latin typeface="Arial"/>
              </a:rPr>
              <a:t>Subject area</a:t>
            </a:r>
          </a:p>
        </p:txBody>
      </p:sp>
      <p:sp>
        <p:nvSpPr>
          <p:cNvPr id="421" name="CustomShape 18"/>
          <p:cNvSpPr/>
          <p:nvPr/>
        </p:nvSpPr>
        <p:spPr>
          <a:xfrm rot="21595200">
            <a:off x="2937240" y="3091320"/>
            <a:ext cx="3770640" cy="2227680"/>
          </a:xfrm>
          <a:prstGeom prst="wedgeRoundRectCallout">
            <a:avLst>
              <a:gd name="adj1" fmla="val -49009"/>
              <a:gd name="adj2" fmla="val -12986"/>
              <a:gd name="adj3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9"/>
          <p:cNvSpPr/>
          <p:nvPr/>
        </p:nvSpPr>
        <p:spPr>
          <a:xfrm>
            <a:off x="2952720" y="3384720"/>
            <a:ext cx="3863160" cy="181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1" u="sng" strike="noStrike" spc="-1" dirty="0">
                <a:solidFill>
                  <a:srgbClr val="000000"/>
                </a:solidFill>
                <a:latin typeface="Arial"/>
              </a:rPr>
              <a:t>statistical inference</a:t>
            </a:r>
            <a:r>
              <a:rPr lang="en-US" sz="1400" b="0" u="sng" strike="noStrike" spc="-1" dirty="0">
                <a:solidFill>
                  <a:srgbClr val="000000"/>
                </a:solidFill>
                <a:latin typeface="Arial"/>
              </a:rPr>
              <a:t>: </a:t>
            </a:r>
            <a:endParaRPr lang="en-US" sz="1400" b="0" u="sng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using a sample of instances to understand an entire population and its parameters</a:t>
            </a:r>
            <a:endParaRPr lang="en-US" sz="14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understanding how much we can trust such conclusions about the population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relevant in in some form at </a:t>
            </a:r>
            <a:r>
              <a:rPr lang="en-US" sz="1400" b="1" strike="noStrike" spc="-1" dirty="0">
                <a:solidFill>
                  <a:srgbClr val="C9211E"/>
                </a:solidFill>
                <a:latin typeface="Arial"/>
              </a:rPr>
              <a:t>all stages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of the data cycle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21" name="Line 14">
            <a:extLst>
              <a:ext uri="{FF2B5EF4-FFF2-40B4-BE49-F238E27FC236}">
                <a16:creationId xmlns:a16="http://schemas.microsoft.com/office/drawing/2014/main" id="{939E74AE-DA6A-4CA4-B240-5E9084F2C5F9}"/>
              </a:ext>
            </a:extLst>
          </p:cNvPr>
          <p:cNvCxnSpPr/>
          <p:nvPr/>
        </p:nvCxnSpPr>
        <p:spPr>
          <a:xfrm flipV="1">
            <a:off x="635040" y="1458720"/>
            <a:ext cx="2884320" cy="2782080"/>
          </a:xfrm>
          <a:prstGeom prst="curvedConnector3">
            <a:avLst>
              <a:gd name="adj1" fmla="val -6997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  <p:cxnSp>
        <p:nvCxnSpPr>
          <p:cNvPr id="22" name="Line 15">
            <a:extLst>
              <a:ext uri="{FF2B5EF4-FFF2-40B4-BE49-F238E27FC236}">
                <a16:creationId xmlns:a16="http://schemas.microsoft.com/office/drawing/2014/main" id="{F9D37703-E29B-4E2A-8420-E4CF69C4BDF1}"/>
              </a:ext>
            </a:extLst>
          </p:cNvPr>
          <p:cNvCxnSpPr/>
          <p:nvPr/>
        </p:nvCxnSpPr>
        <p:spPr>
          <a:xfrm flipH="1" flipV="1">
            <a:off x="5876640" y="1485360"/>
            <a:ext cx="3147120" cy="2690640"/>
          </a:xfrm>
          <a:prstGeom prst="curvedConnector3">
            <a:avLst>
              <a:gd name="adj1" fmla="val -2856"/>
            </a:avLst>
          </a:prstGeom>
          <a:ln w="0">
            <a:solidFill>
              <a:srgbClr val="729FCF"/>
            </a:solidFill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2"/>
          <p:cNvSpPr/>
          <p:nvPr/>
        </p:nvSpPr>
        <p:spPr>
          <a:xfrm>
            <a:off x="0" y="1445040"/>
            <a:ext cx="10080625" cy="438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Statistics in the data analysis landscape</a:t>
            </a:r>
            <a:endParaRPr lang="en-US" sz="7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7200" b="0" strike="noStrike" spc="-1" dirty="0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432360" y="58658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 rot="20399400">
            <a:off x="2541600" y="6301800"/>
            <a:ext cx="1944000" cy="216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5"/>
          <p:cNvSpPr/>
          <p:nvPr/>
        </p:nvSpPr>
        <p:spPr>
          <a:xfrm>
            <a:off x="4104000" y="4824000"/>
            <a:ext cx="1008000" cy="1080000"/>
          </a:xfrm>
          <a:custGeom>
            <a:avLst/>
            <a:gdLst/>
            <a:ahLst/>
            <a:cxnLst/>
            <a:rect l="0" t="0" r="r" b="b"/>
            <a:pathLst>
              <a:path w="2802" h="3002">
                <a:moveTo>
                  <a:pt x="1400" y="0"/>
                </a:moveTo>
                <a:lnTo>
                  <a:pt x="2801" y="3001"/>
                </a:lnTo>
                <a:lnTo>
                  <a:pt x="0" y="3001"/>
                </a:lnTo>
                <a:lnTo>
                  <a:pt x="1400" y="0"/>
                </a:lnTo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6"/>
          <p:cNvSpPr/>
          <p:nvPr/>
        </p:nvSpPr>
        <p:spPr>
          <a:xfrm>
            <a:off x="4608000" y="5904000"/>
            <a:ext cx="1296000" cy="720000"/>
          </a:xfrm>
          <a:prstGeom prst="flowChartPunchedTape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TextShape 7"/>
          <p:cNvSpPr txBox="1"/>
          <p:nvPr/>
        </p:nvSpPr>
        <p:spPr>
          <a:xfrm rot="19687200">
            <a:off x="3563640" y="5501520"/>
            <a:ext cx="864000" cy="6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4000" b="1" strike="noStrike" spc="-1">
                <a:solidFill>
                  <a:srgbClr val="333333"/>
                </a:solidFill>
                <a:latin typeface="Arial"/>
              </a:rPr>
              <a:t>A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30" name="TextShape 8"/>
          <p:cNvSpPr txBox="1"/>
          <p:nvPr/>
        </p:nvSpPr>
        <p:spPr>
          <a:xfrm rot="6720000">
            <a:off x="3779640" y="6437880"/>
            <a:ext cx="864000" cy="6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4000" b="1" strike="noStrike" spc="-1">
                <a:solidFill>
                  <a:srgbClr val="333333"/>
                </a:solidFill>
                <a:latin typeface="Arial"/>
              </a:rPr>
              <a:t>C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31" name="TextShape 9"/>
          <p:cNvSpPr txBox="1"/>
          <p:nvPr/>
        </p:nvSpPr>
        <p:spPr>
          <a:xfrm rot="16278600">
            <a:off x="5071680" y="5214600"/>
            <a:ext cx="562320" cy="6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4000" b="1" strike="noStrike" spc="-1">
                <a:solidFill>
                  <a:srgbClr val="333333"/>
                </a:solidFill>
                <a:latin typeface="Arial"/>
              </a:rPr>
              <a:t>B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0" y="2304000"/>
            <a:ext cx="2520000" cy="2520000"/>
          </a:xfrm>
          <a:prstGeom prst="ellipse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800" b="1" strike="noStrike" spc="-1">
                <a:latin typeface="Arial"/>
              </a:rPr>
              <a:t>Thing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"/>
          <p:cNvSpPr/>
          <p:nvPr/>
        </p:nvSpPr>
        <p:spPr>
          <a:xfrm>
            <a:off x="504000" y="576000"/>
            <a:ext cx="9070560" cy="640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The place of statistics in the </a:t>
            </a:r>
          </a:p>
          <a:p>
            <a:pPr algn="ctr">
              <a:lnSpc>
                <a:spcPct val="100000"/>
              </a:lnSpc>
            </a:pPr>
            <a:r>
              <a:rPr lang="en-US" sz="3200" spc="-1" dirty="0">
                <a:latin typeface="Arial"/>
              </a:rPr>
              <a:t>data analysis landscape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432360" y="58658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3205080" y="5599440"/>
            <a:ext cx="5362560" cy="188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36" name="CustomShape 5"/>
          <p:cNvSpPr/>
          <p:nvPr/>
        </p:nvSpPr>
        <p:spPr>
          <a:xfrm>
            <a:off x="4212000" y="6264000"/>
            <a:ext cx="338400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Prepared </a:t>
            </a:r>
            <a:r>
              <a:rPr lang="en-US" sz="1800" b="0" strike="noStrike" spc="-1">
                <a:solidFill>
                  <a:srgbClr val="FF3333"/>
                </a:solidFill>
                <a:latin typeface="Arial"/>
              </a:rPr>
              <a:t>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7" name="CustomShape 6"/>
          <p:cNvSpPr/>
          <p:nvPr/>
        </p:nvSpPr>
        <p:spPr>
          <a:xfrm>
            <a:off x="6040474" y="4333112"/>
            <a:ext cx="3784057" cy="809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3333"/>
                </a:solidFill>
                <a:latin typeface="Arial"/>
                <a:ea typeface="Noto Sans CJK SC Regular"/>
              </a:rPr>
              <a:t>Machine learning: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computationally- based algorithms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, for predictive modelling and exploration</a:t>
            </a:r>
            <a:endParaRPr lang="en-US" sz="1800" b="0" strike="noStrike" spc="-1" dirty="0">
              <a:solidFill>
                <a:srgbClr val="FF3333"/>
              </a:solidFill>
              <a:latin typeface="Arial"/>
            </a:endParaRPr>
          </a:p>
        </p:txBody>
      </p:sp>
      <p:sp>
        <p:nvSpPr>
          <p:cNvPr id="438" name="CustomShape 7"/>
          <p:cNvSpPr/>
          <p:nvPr/>
        </p:nvSpPr>
        <p:spPr>
          <a:xfrm>
            <a:off x="1017728" y="4312040"/>
            <a:ext cx="2906272" cy="8693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FF3333"/>
                </a:solidFill>
                <a:latin typeface="Arial"/>
              </a:rPr>
              <a:t>Statistics: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mathematically-based description of and inquiry into data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39" name="Line 8"/>
          <p:cNvSpPr/>
          <p:nvPr/>
        </p:nvSpPr>
        <p:spPr>
          <a:xfrm>
            <a:off x="648000" y="5688000"/>
            <a:ext cx="8928000" cy="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Line 9"/>
          <p:cNvSpPr/>
          <p:nvPr/>
        </p:nvSpPr>
        <p:spPr>
          <a:xfrm>
            <a:off x="648000" y="4176000"/>
            <a:ext cx="8928000" cy="0"/>
          </a:xfrm>
          <a:prstGeom prst="line">
            <a:avLst/>
          </a:prstGeom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3395714" y="2439720"/>
            <a:ext cx="2808000" cy="100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FF3333"/>
                </a:solidFill>
                <a:latin typeface="Arial"/>
              </a:rPr>
              <a:t>Data science</a:t>
            </a:r>
            <a:r>
              <a:rPr lang="en-US" spc="-1" dirty="0">
                <a:solidFill>
                  <a:srgbClr val="FF0000"/>
                </a:solidFill>
                <a:latin typeface="Arial"/>
              </a:rPr>
              <a:t>: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concepts and theory behind the analysis of data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2" name="Line 11"/>
          <p:cNvSpPr/>
          <p:nvPr/>
        </p:nvSpPr>
        <p:spPr>
          <a:xfrm>
            <a:off x="4799714" y="5220000"/>
            <a:ext cx="0" cy="104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12"/>
          <p:cNvSpPr/>
          <p:nvPr/>
        </p:nvSpPr>
        <p:spPr>
          <a:xfrm>
            <a:off x="4799714" y="3600000"/>
            <a:ext cx="0" cy="100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TextShape 13"/>
          <p:cNvSpPr txBox="1"/>
          <p:nvPr/>
        </p:nvSpPr>
        <p:spPr>
          <a:xfrm>
            <a:off x="4763714" y="367200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underlies</a:t>
            </a:r>
          </a:p>
        </p:txBody>
      </p:sp>
      <p:sp>
        <p:nvSpPr>
          <p:cNvPr id="445" name="TextShape 14"/>
          <p:cNvSpPr txBox="1"/>
          <p:nvPr/>
        </p:nvSpPr>
        <p:spPr>
          <a:xfrm>
            <a:off x="4763714" y="525600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operate 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252000" y="-2268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2"/>
          <p:cNvSpPr/>
          <p:nvPr/>
        </p:nvSpPr>
        <p:spPr>
          <a:xfrm>
            <a:off x="252000" y="2345040"/>
            <a:ext cx="9070560" cy="438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this module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7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7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will learn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7200" b="0" strike="noStrike" spc="-1">
              <a:latin typeface="Arial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180360" y="55418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3708000" y="3636000"/>
            <a:ext cx="1440000" cy="1152000"/>
          </a:xfrm>
          <a:prstGeom prst="verticalScroll">
            <a:avLst>
              <a:gd name="adj" fmla="val 12500"/>
            </a:avLst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CustomShape 2"/>
          <p:cNvSpPr/>
          <p:nvPr/>
        </p:nvSpPr>
        <p:spPr>
          <a:xfrm>
            <a:off x="504000" y="576000"/>
            <a:ext cx="9070560" cy="640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to…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Present the </a:t>
            </a:r>
            <a:r>
              <a:rPr lang="en-US" b="1" dirty="0"/>
              <a:t>question</a:t>
            </a:r>
            <a:r>
              <a:rPr lang="en-US" dirty="0"/>
              <a:t> you are interested in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	in a way that makes sense to conduct a statistical analysis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Inspect and </a:t>
            </a:r>
            <a:r>
              <a:rPr lang="en-US" b="1" dirty="0"/>
              <a:t>prepare</a:t>
            </a:r>
            <a:r>
              <a:rPr lang="en-US" dirty="0"/>
              <a:t> the data you have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	to support a statistical analysis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Describe</a:t>
            </a:r>
            <a:r>
              <a:rPr lang="en-US" dirty="0"/>
              <a:t> the data you have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	in a way that demonstrates the constraints placed on the analysis by the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Conduct a </a:t>
            </a:r>
            <a:r>
              <a:rPr lang="en-US" b="1" dirty="0"/>
              <a:t>statistical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	using appropriate statistical tests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Report </a:t>
            </a:r>
            <a:r>
              <a:rPr lang="en-US" dirty="0"/>
              <a:t>on your statistical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	in a way that makes sense for your consumer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Interpret the outcomes </a:t>
            </a:r>
            <a:r>
              <a:rPr lang="en-US" dirty="0"/>
              <a:t>of your statistical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	drawing appropriate conclusions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Report</a:t>
            </a:r>
            <a:r>
              <a:rPr lang="en-US" dirty="0"/>
              <a:t> on the findings of your statistical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	in a way that makes sense for your consumer</a:t>
            </a: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 charset="2"/>
              <a:buChar char=""/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7"/>
              </a:spcAft>
            </a:pPr>
            <a:endParaRPr lang="en-U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 charset="2"/>
              <a:buChar char=""/>
            </a:pPr>
            <a:endParaRPr lang="en-US" sz="18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18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18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18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3205080" y="5599440"/>
            <a:ext cx="5362560" cy="188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0" y="2304000"/>
            <a:ext cx="2520000" cy="2520000"/>
          </a:xfrm>
          <a:prstGeom prst="ellipse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800" b="1" strike="noStrike" spc="-1">
                <a:latin typeface="Arial"/>
              </a:rPr>
              <a:t>Thing</a:t>
            </a:r>
          </a:p>
        </p:txBody>
      </p:sp>
      <p:sp>
        <p:nvSpPr>
          <p:cNvPr id="101" name="Line 2"/>
          <p:cNvSpPr/>
          <p:nvPr/>
        </p:nvSpPr>
        <p:spPr>
          <a:xfrm flipV="1">
            <a:off x="5904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3"/>
          <p:cNvSpPr/>
          <p:nvPr/>
        </p:nvSpPr>
        <p:spPr>
          <a:xfrm>
            <a:off x="6120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4"/>
          <p:cNvSpPr/>
          <p:nvPr/>
        </p:nvSpPr>
        <p:spPr>
          <a:xfrm>
            <a:off x="5616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extShape 5"/>
          <p:cNvSpPr txBox="1"/>
          <p:nvPr/>
        </p:nvSpPr>
        <p:spPr>
          <a:xfrm>
            <a:off x="7422480" y="2536920"/>
            <a:ext cx="1793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</a:t>
            </a:r>
          </a:p>
        </p:txBody>
      </p:sp>
      <p:sp>
        <p:nvSpPr>
          <p:cNvPr id="105" name="TextShape 6"/>
          <p:cNvSpPr txBox="1"/>
          <p:nvPr/>
        </p:nvSpPr>
        <p:spPr>
          <a:xfrm>
            <a:off x="7422480" y="3472920"/>
            <a:ext cx="1793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</a:t>
            </a:r>
          </a:p>
        </p:txBody>
      </p:sp>
      <p:sp>
        <p:nvSpPr>
          <p:cNvPr id="106" name="TextShape 7"/>
          <p:cNvSpPr txBox="1"/>
          <p:nvPr/>
        </p:nvSpPr>
        <p:spPr>
          <a:xfrm>
            <a:off x="7128000" y="4824000"/>
            <a:ext cx="1793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0" y="2304000"/>
            <a:ext cx="2520000" cy="2520000"/>
          </a:xfrm>
          <a:prstGeom prst="ellipse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800" b="1" strike="noStrike" spc="-1">
                <a:latin typeface="Arial"/>
              </a:rPr>
              <a:t>Thing</a:t>
            </a:r>
          </a:p>
        </p:txBody>
      </p:sp>
      <p:sp>
        <p:nvSpPr>
          <p:cNvPr id="108" name="Line 2"/>
          <p:cNvSpPr/>
          <p:nvPr/>
        </p:nvSpPr>
        <p:spPr>
          <a:xfrm flipV="1">
            <a:off x="5904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Line 3"/>
          <p:cNvSpPr/>
          <p:nvPr/>
        </p:nvSpPr>
        <p:spPr>
          <a:xfrm>
            <a:off x="6120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Line 4"/>
          <p:cNvSpPr/>
          <p:nvPr/>
        </p:nvSpPr>
        <p:spPr>
          <a:xfrm>
            <a:off x="5616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extShape 5"/>
          <p:cNvSpPr txBox="1"/>
          <p:nvPr/>
        </p:nvSpPr>
        <p:spPr>
          <a:xfrm>
            <a:off x="7422480" y="2536920"/>
            <a:ext cx="1793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</a:t>
            </a:r>
          </a:p>
        </p:txBody>
      </p:sp>
      <p:sp>
        <p:nvSpPr>
          <p:cNvPr id="112" name="TextShape 6"/>
          <p:cNvSpPr txBox="1"/>
          <p:nvPr/>
        </p:nvSpPr>
        <p:spPr>
          <a:xfrm>
            <a:off x="7422480" y="3472920"/>
            <a:ext cx="1793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</a:t>
            </a:r>
          </a:p>
        </p:txBody>
      </p:sp>
      <p:sp>
        <p:nvSpPr>
          <p:cNvPr id="113" name="TextShape 7"/>
          <p:cNvSpPr txBox="1"/>
          <p:nvPr/>
        </p:nvSpPr>
        <p:spPr>
          <a:xfrm>
            <a:off x="7128000" y="4824000"/>
            <a:ext cx="1793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</a:t>
            </a:r>
          </a:p>
        </p:txBody>
      </p:sp>
      <p:sp>
        <p:nvSpPr>
          <p:cNvPr id="114" name="Freeform 8"/>
          <p:cNvSpPr/>
          <p:nvPr/>
        </p:nvSpPr>
        <p:spPr>
          <a:xfrm>
            <a:off x="7043040" y="1981800"/>
            <a:ext cx="2384280" cy="3918960"/>
          </a:xfrm>
          <a:custGeom>
            <a:avLst/>
            <a:gdLst/>
            <a:ahLst/>
            <a:cxnLst/>
            <a:rect l="0" t="0" r="r" b="b"/>
            <a:pathLst>
              <a:path w="6623" h="10886">
                <a:moveTo>
                  <a:pt x="3807" y="694"/>
                </a:moveTo>
                <a:cubicBezTo>
                  <a:pt x="2823" y="0"/>
                  <a:pt x="2186" y="584"/>
                  <a:pt x="1498" y="980"/>
                </a:cubicBezTo>
                <a:cubicBezTo>
                  <a:pt x="1181" y="1163"/>
                  <a:pt x="944" y="1456"/>
                  <a:pt x="746" y="1758"/>
                </a:cubicBezTo>
                <a:cubicBezTo>
                  <a:pt x="571" y="2023"/>
                  <a:pt x="473" y="2323"/>
                  <a:pt x="357" y="2614"/>
                </a:cubicBezTo>
                <a:cubicBezTo>
                  <a:pt x="249" y="2884"/>
                  <a:pt x="227" y="3181"/>
                  <a:pt x="201" y="3470"/>
                </a:cubicBezTo>
                <a:cubicBezTo>
                  <a:pt x="169" y="3807"/>
                  <a:pt x="150" y="4142"/>
                  <a:pt x="98" y="4481"/>
                </a:cubicBezTo>
                <a:cubicBezTo>
                  <a:pt x="51" y="4788"/>
                  <a:pt x="136" y="5108"/>
                  <a:pt x="72" y="5415"/>
                </a:cubicBezTo>
                <a:cubicBezTo>
                  <a:pt x="0" y="5759"/>
                  <a:pt x="22" y="6106"/>
                  <a:pt x="20" y="6453"/>
                </a:cubicBezTo>
                <a:cubicBezTo>
                  <a:pt x="18" y="6851"/>
                  <a:pt x="7" y="7257"/>
                  <a:pt x="124" y="7646"/>
                </a:cubicBezTo>
                <a:cubicBezTo>
                  <a:pt x="215" y="7950"/>
                  <a:pt x="273" y="8265"/>
                  <a:pt x="331" y="8580"/>
                </a:cubicBezTo>
                <a:cubicBezTo>
                  <a:pt x="398" y="8953"/>
                  <a:pt x="579" y="9277"/>
                  <a:pt x="772" y="9591"/>
                </a:cubicBezTo>
                <a:cubicBezTo>
                  <a:pt x="998" y="9959"/>
                  <a:pt x="1261" y="10309"/>
                  <a:pt x="1576" y="10603"/>
                </a:cubicBezTo>
                <a:cubicBezTo>
                  <a:pt x="1807" y="10819"/>
                  <a:pt x="2169" y="10885"/>
                  <a:pt x="2484" y="10785"/>
                </a:cubicBezTo>
                <a:cubicBezTo>
                  <a:pt x="2841" y="10672"/>
                  <a:pt x="3200" y="10561"/>
                  <a:pt x="3548" y="10422"/>
                </a:cubicBezTo>
                <a:cubicBezTo>
                  <a:pt x="3907" y="10279"/>
                  <a:pt x="4249" y="10081"/>
                  <a:pt x="4533" y="9825"/>
                </a:cubicBezTo>
                <a:cubicBezTo>
                  <a:pt x="4820" y="9567"/>
                  <a:pt x="5083" y="9290"/>
                  <a:pt x="5286" y="8943"/>
                </a:cubicBezTo>
                <a:cubicBezTo>
                  <a:pt x="5499" y="8578"/>
                  <a:pt x="5609" y="8195"/>
                  <a:pt x="5727" y="7802"/>
                </a:cubicBezTo>
                <a:cubicBezTo>
                  <a:pt x="5859" y="7363"/>
                  <a:pt x="6041" y="6964"/>
                  <a:pt x="6116" y="6505"/>
                </a:cubicBezTo>
                <a:cubicBezTo>
                  <a:pt x="6174" y="6146"/>
                  <a:pt x="6312" y="5802"/>
                  <a:pt x="6349" y="5441"/>
                </a:cubicBezTo>
                <a:cubicBezTo>
                  <a:pt x="6398" y="4959"/>
                  <a:pt x="6622" y="4513"/>
                  <a:pt x="6557" y="4014"/>
                </a:cubicBezTo>
                <a:cubicBezTo>
                  <a:pt x="6511" y="3671"/>
                  <a:pt x="6617" y="3310"/>
                  <a:pt x="6505" y="2977"/>
                </a:cubicBezTo>
                <a:cubicBezTo>
                  <a:pt x="6394" y="2647"/>
                  <a:pt x="6226" y="2330"/>
                  <a:pt x="5986" y="2069"/>
                </a:cubicBezTo>
                <a:cubicBezTo>
                  <a:pt x="5702" y="1760"/>
                  <a:pt x="5320" y="1602"/>
                  <a:pt x="5000" y="1343"/>
                </a:cubicBezTo>
                <a:cubicBezTo>
                  <a:pt x="4752" y="1142"/>
                  <a:pt x="4477" y="980"/>
                  <a:pt x="4196" y="824"/>
                </a:cubicBezTo>
                <a:cubicBezTo>
                  <a:pt x="3924" y="673"/>
                  <a:pt x="3637" y="562"/>
                  <a:pt x="3340" y="487"/>
                </a:cubicBezTo>
                <a:lnTo>
                  <a:pt x="3081" y="487"/>
                </a:lnTo>
                <a:lnTo>
                  <a:pt x="3081" y="461"/>
                </a:lnTo>
              </a:path>
            </a:pathLst>
          </a:custGeom>
          <a:ln w="0">
            <a:solidFill>
              <a:srgbClr val="FF0000"/>
            </a:solidFill>
          </a:ln>
        </p:spPr>
      </p:sp>
      <p:sp>
        <p:nvSpPr>
          <p:cNvPr id="115" name="Line 9"/>
          <p:cNvSpPr/>
          <p:nvPr/>
        </p:nvSpPr>
        <p:spPr>
          <a:xfrm flipV="1">
            <a:off x="8208000" y="1296000"/>
            <a:ext cx="72000" cy="93600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TextShape 10"/>
          <p:cNvSpPr txBox="1"/>
          <p:nvPr/>
        </p:nvSpPr>
        <p:spPr>
          <a:xfrm>
            <a:off x="6624000" y="736920"/>
            <a:ext cx="324000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1" strike="noStrike" spc="-1">
                <a:solidFill>
                  <a:srgbClr val="FF0000"/>
                </a:solidFill>
                <a:latin typeface="Arial"/>
              </a:rPr>
              <a:t>What are these?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0" y="2304000"/>
            <a:ext cx="2520000" cy="2520000"/>
          </a:xfrm>
          <a:prstGeom prst="ellipse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800" b="1" strike="noStrike" spc="-1">
                <a:latin typeface="Arial"/>
              </a:rPr>
              <a:t>Thing</a:t>
            </a:r>
          </a:p>
        </p:txBody>
      </p:sp>
      <p:sp>
        <p:nvSpPr>
          <p:cNvPr id="118" name="Line 2"/>
          <p:cNvSpPr/>
          <p:nvPr/>
        </p:nvSpPr>
        <p:spPr>
          <a:xfrm flipV="1">
            <a:off x="5904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3"/>
          <p:cNvSpPr/>
          <p:nvPr/>
        </p:nvSpPr>
        <p:spPr>
          <a:xfrm>
            <a:off x="6120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Line 4"/>
          <p:cNvSpPr/>
          <p:nvPr/>
        </p:nvSpPr>
        <p:spPr>
          <a:xfrm>
            <a:off x="5616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TextShape 5"/>
          <p:cNvSpPr txBox="1"/>
          <p:nvPr/>
        </p:nvSpPr>
        <p:spPr>
          <a:xfrm>
            <a:off x="7422480" y="2536920"/>
            <a:ext cx="1793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</a:t>
            </a:r>
          </a:p>
        </p:txBody>
      </p:sp>
      <p:sp>
        <p:nvSpPr>
          <p:cNvPr id="122" name="TextShape 6"/>
          <p:cNvSpPr txBox="1"/>
          <p:nvPr/>
        </p:nvSpPr>
        <p:spPr>
          <a:xfrm>
            <a:off x="7422480" y="3472920"/>
            <a:ext cx="1793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</a:t>
            </a:r>
          </a:p>
        </p:txBody>
      </p:sp>
      <p:sp>
        <p:nvSpPr>
          <p:cNvPr id="123" name="TextShape 7"/>
          <p:cNvSpPr txBox="1"/>
          <p:nvPr/>
        </p:nvSpPr>
        <p:spPr>
          <a:xfrm>
            <a:off x="7128000" y="4824000"/>
            <a:ext cx="1793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</a:t>
            </a:r>
          </a:p>
        </p:txBody>
      </p:sp>
      <p:sp>
        <p:nvSpPr>
          <p:cNvPr id="124" name="TextShape 8"/>
          <p:cNvSpPr txBox="1"/>
          <p:nvPr/>
        </p:nvSpPr>
        <p:spPr>
          <a:xfrm>
            <a:off x="7092000" y="180036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465A4"/>
                </a:solidFill>
                <a:latin typeface="Arial"/>
              </a:rPr>
              <a:t>Properties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972000" y="2304000"/>
            <a:ext cx="2520000" cy="2520000"/>
          </a:xfrm>
          <a:prstGeom prst="ellipse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800" b="1" strike="noStrike" spc="-1">
                <a:latin typeface="Arial"/>
              </a:rPr>
              <a:t>Thing</a:t>
            </a:r>
          </a:p>
        </p:txBody>
      </p:sp>
      <p:sp>
        <p:nvSpPr>
          <p:cNvPr id="126" name="Line 2"/>
          <p:cNvSpPr/>
          <p:nvPr/>
        </p:nvSpPr>
        <p:spPr>
          <a:xfrm flipV="1">
            <a:off x="3276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3"/>
          <p:cNvSpPr/>
          <p:nvPr/>
        </p:nvSpPr>
        <p:spPr>
          <a:xfrm>
            <a:off x="3492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4"/>
          <p:cNvSpPr/>
          <p:nvPr/>
        </p:nvSpPr>
        <p:spPr>
          <a:xfrm>
            <a:off x="2988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Shape 5"/>
          <p:cNvSpPr txBox="1"/>
          <p:nvPr/>
        </p:nvSpPr>
        <p:spPr>
          <a:xfrm>
            <a:off x="4794480" y="2536920"/>
            <a:ext cx="456552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 :                  10cm </a:t>
            </a:r>
          </a:p>
        </p:txBody>
      </p:sp>
      <p:sp>
        <p:nvSpPr>
          <p:cNvPr id="130" name="TextShape 6"/>
          <p:cNvSpPr txBox="1"/>
          <p:nvPr/>
        </p:nvSpPr>
        <p:spPr>
          <a:xfrm>
            <a:off x="4794480" y="3472920"/>
            <a:ext cx="4781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 :                 magenta </a:t>
            </a:r>
          </a:p>
        </p:txBody>
      </p:sp>
      <p:sp>
        <p:nvSpPr>
          <p:cNvPr id="131" name="TextShape 7"/>
          <p:cNvSpPr txBox="1"/>
          <p:nvPr/>
        </p:nvSpPr>
        <p:spPr>
          <a:xfrm>
            <a:off x="4500000" y="4824000"/>
            <a:ext cx="514800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 :                    circle</a:t>
            </a:r>
          </a:p>
        </p:txBody>
      </p:sp>
      <p:sp>
        <p:nvSpPr>
          <p:cNvPr id="132" name="TextShape 8"/>
          <p:cNvSpPr txBox="1"/>
          <p:nvPr/>
        </p:nvSpPr>
        <p:spPr>
          <a:xfrm>
            <a:off x="4500000" y="180036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465A4"/>
                </a:solidFill>
                <a:latin typeface="Arial"/>
              </a:rPr>
              <a:t>Properties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72000" y="2304000"/>
            <a:ext cx="2520000" cy="2520000"/>
          </a:xfrm>
          <a:prstGeom prst="ellipse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800" b="1" strike="noStrike" spc="-1">
                <a:latin typeface="Arial"/>
              </a:rPr>
              <a:t>Thing</a:t>
            </a:r>
          </a:p>
        </p:txBody>
      </p:sp>
      <p:sp>
        <p:nvSpPr>
          <p:cNvPr id="134" name="Line 2"/>
          <p:cNvSpPr/>
          <p:nvPr/>
        </p:nvSpPr>
        <p:spPr>
          <a:xfrm flipV="1">
            <a:off x="3276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Line 3"/>
          <p:cNvSpPr/>
          <p:nvPr/>
        </p:nvSpPr>
        <p:spPr>
          <a:xfrm>
            <a:off x="3492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Line 4"/>
          <p:cNvSpPr/>
          <p:nvPr/>
        </p:nvSpPr>
        <p:spPr>
          <a:xfrm>
            <a:off x="2988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TextShape 5"/>
          <p:cNvSpPr txBox="1"/>
          <p:nvPr/>
        </p:nvSpPr>
        <p:spPr>
          <a:xfrm>
            <a:off x="4794480" y="2536920"/>
            <a:ext cx="456552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 :                  10cm </a:t>
            </a:r>
          </a:p>
        </p:txBody>
      </p:sp>
      <p:sp>
        <p:nvSpPr>
          <p:cNvPr id="138" name="TextShape 6"/>
          <p:cNvSpPr txBox="1"/>
          <p:nvPr/>
        </p:nvSpPr>
        <p:spPr>
          <a:xfrm>
            <a:off x="4794480" y="3472920"/>
            <a:ext cx="4781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 :                 magenta </a:t>
            </a:r>
          </a:p>
        </p:txBody>
      </p:sp>
      <p:sp>
        <p:nvSpPr>
          <p:cNvPr id="139" name="TextShape 7"/>
          <p:cNvSpPr txBox="1"/>
          <p:nvPr/>
        </p:nvSpPr>
        <p:spPr>
          <a:xfrm>
            <a:off x="4500000" y="4824000"/>
            <a:ext cx="514800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 :                    circle</a:t>
            </a:r>
          </a:p>
        </p:txBody>
      </p:sp>
      <p:sp>
        <p:nvSpPr>
          <p:cNvPr id="140" name="Freeform 8"/>
          <p:cNvSpPr/>
          <p:nvPr/>
        </p:nvSpPr>
        <p:spPr>
          <a:xfrm>
            <a:off x="7043040" y="1982160"/>
            <a:ext cx="2384280" cy="3918960"/>
          </a:xfrm>
          <a:custGeom>
            <a:avLst/>
            <a:gdLst/>
            <a:ahLst/>
            <a:cxnLst/>
            <a:rect l="0" t="0" r="r" b="b"/>
            <a:pathLst>
              <a:path w="6623" h="10886">
                <a:moveTo>
                  <a:pt x="3807" y="694"/>
                </a:moveTo>
                <a:cubicBezTo>
                  <a:pt x="2823" y="0"/>
                  <a:pt x="2186" y="584"/>
                  <a:pt x="1498" y="980"/>
                </a:cubicBezTo>
                <a:cubicBezTo>
                  <a:pt x="1181" y="1163"/>
                  <a:pt x="944" y="1456"/>
                  <a:pt x="746" y="1758"/>
                </a:cubicBezTo>
                <a:cubicBezTo>
                  <a:pt x="571" y="2023"/>
                  <a:pt x="473" y="2323"/>
                  <a:pt x="357" y="2614"/>
                </a:cubicBezTo>
                <a:cubicBezTo>
                  <a:pt x="249" y="2884"/>
                  <a:pt x="227" y="3181"/>
                  <a:pt x="201" y="3470"/>
                </a:cubicBezTo>
                <a:cubicBezTo>
                  <a:pt x="169" y="3807"/>
                  <a:pt x="150" y="4142"/>
                  <a:pt x="98" y="4481"/>
                </a:cubicBezTo>
                <a:cubicBezTo>
                  <a:pt x="51" y="4788"/>
                  <a:pt x="136" y="5108"/>
                  <a:pt x="72" y="5415"/>
                </a:cubicBezTo>
                <a:cubicBezTo>
                  <a:pt x="0" y="5759"/>
                  <a:pt x="22" y="6106"/>
                  <a:pt x="20" y="6453"/>
                </a:cubicBezTo>
                <a:cubicBezTo>
                  <a:pt x="18" y="6851"/>
                  <a:pt x="7" y="7257"/>
                  <a:pt x="124" y="7646"/>
                </a:cubicBezTo>
                <a:cubicBezTo>
                  <a:pt x="215" y="7950"/>
                  <a:pt x="273" y="8265"/>
                  <a:pt x="331" y="8580"/>
                </a:cubicBezTo>
                <a:cubicBezTo>
                  <a:pt x="398" y="8953"/>
                  <a:pt x="579" y="9277"/>
                  <a:pt x="772" y="9591"/>
                </a:cubicBezTo>
                <a:cubicBezTo>
                  <a:pt x="998" y="9959"/>
                  <a:pt x="1261" y="10309"/>
                  <a:pt x="1576" y="10603"/>
                </a:cubicBezTo>
                <a:cubicBezTo>
                  <a:pt x="1807" y="10819"/>
                  <a:pt x="2169" y="10885"/>
                  <a:pt x="2484" y="10785"/>
                </a:cubicBezTo>
                <a:cubicBezTo>
                  <a:pt x="2841" y="10672"/>
                  <a:pt x="3200" y="10561"/>
                  <a:pt x="3548" y="10422"/>
                </a:cubicBezTo>
                <a:cubicBezTo>
                  <a:pt x="3907" y="10279"/>
                  <a:pt x="4249" y="10081"/>
                  <a:pt x="4533" y="9825"/>
                </a:cubicBezTo>
                <a:cubicBezTo>
                  <a:pt x="4820" y="9567"/>
                  <a:pt x="5083" y="9290"/>
                  <a:pt x="5286" y="8943"/>
                </a:cubicBezTo>
                <a:cubicBezTo>
                  <a:pt x="5499" y="8578"/>
                  <a:pt x="5609" y="8195"/>
                  <a:pt x="5727" y="7802"/>
                </a:cubicBezTo>
                <a:cubicBezTo>
                  <a:pt x="5859" y="7363"/>
                  <a:pt x="6041" y="6964"/>
                  <a:pt x="6116" y="6505"/>
                </a:cubicBezTo>
                <a:cubicBezTo>
                  <a:pt x="6174" y="6146"/>
                  <a:pt x="6312" y="5802"/>
                  <a:pt x="6349" y="5441"/>
                </a:cubicBezTo>
                <a:cubicBezTo>
                  <a:pt x="6398" y="4959"/>
                  <a:pt x="6622" y="4513"/>
                  <a:pt x="6557" y="4014"/>
                </a:cubicBezTo>
                <a:cubicBezTo>
                  <a:pt x="6511" y="3671"/>
                  <a:pt x="6617" y="3310"/>
                  <a:pt x="6505" y="2977"/>
                </a:cubicBezTo>
                <a:cubicBezTo>
                  <a:pt x="6394" y="2647"/>
                  <a:pt x="6226" y="2330"/>
                  <a:pt x="5986" y="2069"/>
                </a:cubicBezTo>
                <a:cubicBezTo>
                  <a:pt x="5702" y="1760"/>
                  <a:pt x="5320" y="1602"/>
                  <a:pt x="5000" y="1343"/>
                </a:cubicBezTo>
                <a:cubicBezTo>
                  <a:pt x="4752" y="1142"/>
                  <a:pt x="4477" y="980"/>
                  <a:pt x="4196" y="824"/>
                </a:cubicBezTo>
                <a:cubicBezTo>
                  <a:pt x="3924" y="673"/>
                  <a:pt x="3637" y="562"/>
                  <a:pt x="3340" y="487"/>
                </a:cubicBezTo>
                <a:lnTo>
                  <a:pt x="3081" y="487"/>
                </a:lnTo>
                <a:lnTo>
                  <a:pt x="3081" y="461"/>
                </a:lnTo>
              </a:path>
            </a:pathLst>
          </a:custGeom>
          <a:ln w="0">
            <a:solidFill>
              <a:srgbClr val="FF0000"/>
            </a:solidFill>
          </a:ln>
        </p:spPr>
      </p:sp>
      <p:sp>
        <p:nvSpPr>
          <p:cNvPr id="141" name="Line 9"/>
          <p:cNvSpPr/>
          <p:nvPr/>
        </p:nvSpPr>
        <p:spPr>
          <a:xfrm flipV="1">
            <a:off x="8208000" y="1296360"/>
            <a:ext cx="72000" cy="93600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TextShape 10"/>
          <p:cNvSpPr txBox="1"/>
          <p:nvPr/>
        </p:nvSpPr>
        <p:spPr>
          <a:xfrm>
            <a:off x="6624000" y="737280"/>
            <a:ext cx="324000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1" strike="noStrike" spc="-1">
                <a:solidFill>
                  <a:srgbClr val="FF0000"/>
                </a:solidFill>
                <a:latin typeface="Arial"/>
              </a:rPr>
              <a:t>What are these?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3" name="TextShape 11"/>
          <p:cNvSpPr txBox="1"/>
          <p:nvPr/>
        </p:nvSpPr>
        <p:spPr>
          <a:xfrm>
            <a:off x="4500000" y="180036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465A4"/>
                </a:solidFill>
                <a:latin typeface="Arial"/>
              </a:rPr>
              <a:t>Properties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72000" y="2304000"/>
            <a:ext cx="2520000" cy="2520000"/>
          </a:xfrm>
          <a:prstGeom prst="ellipse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800" b="1" strike="noStrike" spc="-1">
                <a:latin typeface="Arial"/>
              </a:rPr>
              <a:t>Thing 1</a:t>
            </a:r>
          </a:p>
        </p:txBody>
      </p:sp>
      <p:sp>
        <p:nvSpPr>
          <p:cNvPr id="145" name="Line 2"/>
          <p:cNvSpPr/>
          <p:nvPr/>
        </p:nvSpPr>
        <p:spPr>
          <a:xfrm flipV="1">
            <a:off x="3276000" y="2808000"/>
            <a:ext cx="1440000" cy="7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3"/>
          <p:cNvSpPr/>
          <p:nvPr/>
        </p:nvSpPr>
        <p:spPr>
          <a:xfrm>
            <a:off x="3492000" y="3744000"/>
            <a:ext cx="12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4"/>
          <p:cNvSpPr/>
          <p:nvPr/>
        </p:nvSpPr>
        <p:spPr>
          <a:xfrm>
            <a:off x="2988000" y="4536000"/>
            <a:ext cx="1512000" cy="50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TextShape 5"/>
          <p:cNvSpPr txBox="1"/>
          <p:nvPr/>
        </p:nvSpPr>
        <p:spPr>
          <a:xfrm>
            <a:off x="4794480" y="2536920"/>
            <a:ext cx="456552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width :                  10cm </a:t>
            </a:r>
          </a:p>
        </p:txBody>
      </p:sp>
      <p:sp>
        <p:nvSpPr>
          <p:cNvPr id="149" name="TextShape 6"/>
          <p:cNvSpPr txBox="1"/>
          <p:nvPr/>
        </p:nvSpPr>
        <p:spPr>
          <a:xfrm>
            <a:off x="4794480" y="3472920"/>
            <a:ext cx="478152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colour :                 magenta </a:t>
            </a:r>
          </a:p>
        </p:txBody>
      </p:sp>
      <p:sp>
        <p:nvSpPr>
          <p:cNvPr id="150" name="TextShape 7"/>
          <p:cNvSpPr txBox="1"/>
          <p:nvPr/>
        </p:nvSpPr>
        <p:spPr>
          <a:xfrm>
            <a:off x="4500000" y="4824000"/>
            <a:ext cx="5148000" cy="48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>
                <a:latin typeface="Arial"/>
              </a:rPr>
              <a:t>shape :                    circle</a:t>
            </a:r>
          </a:p>
        </p:txBody>
      </p:sp>
      <p:sp>
        <p:nvSpPr>
          <p:cNvPr id="151" name="TextShape 8"/>
          <p:cNvSpPr txBox="1"/>
          <p:nvPr/>
        </p:nvSpPr>
        <p:spPr>
          <a:xfrm>
            <a:off x="4500000" y="180000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465A4"/>
                </a:solidFill>
                <a:latin typeface="Arial"/>
              </a:rPr>
              <a:t>Properties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2" name="TextShape 9"/>
          <p:cNvSpPr txBox="1"/>
          <p:nvPr/>
        </p:nvSpPr>
        <p:spPr>
          <a:xfrm>
            <a:off x="7668000" y="1800360"/>
            <a:ext cx="2016000" cy="55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FAF46"/>
                </a:solidFill>
                <a:latin typeface="Arial"/>
              </a:rPr>
              <a:t>Values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 xmlns:p15="http://schemas.microsoft.com/office/powerpoint/2012/main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1447</Words>
  <Application>Microsoft Office PowerPoint</Application>
  <PresentationFormat>Custom</PresentationFormat>
  <Paragraphs>333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Symbol</vt:lpstr>
      <vt:lpstr>Wingdings</vt:lpstr>
      <vt:lpstr>Office Theme</vt:lpstr>
      <vt:lpstr>Office Theme</vt:lpstr>
      <vt:lpstr>Probability and Statistical Inference: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Jelena Vasic</cp:lastModifiedBy>
  <cp:revision>68</cp:revision>
  <dcterms:modified xsi:type="dcterms:W3CDTF">2021-09-22T06:49:03Z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2017-01-23T13:29:37Z</dcterms:created>
  <dc:creator/>
  <dc:description/>
  <dc:language>en-IE</dc:language>
  <cp:lastModifiedBy/>
  <dcterms:modified xsi:type="dcterms:W3CDTF">2021-01-28T08:08:31Z</dcterms:modified>
  <cp:revision>176</cp:revision>
  <dc:subject/>
  <dc:title/>
</cp:coreProperties>
</file>