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6858000" cx="9144000"/>
  <p:notesSz cx="6858000" cy="9144000"/>
  <p:embeddedFontLst>
    <p:embeddedFont>
      <p:font typeface="Book Antiqua"/>
      <p:regular r:id="rId74"/>
      <p:bold r:id="rId75"/>
      <p:italic r:id="rId76"/>
      <p:boldItalic r:id="rId77"/>
    </p:embeddedFont>
    <p:embeddedFont>
      <p:font typeface="Century Gothic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2" roundtripDataSignature="AMtx7mhflIDlvutt06/Iak0eNeJxzzt2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9C9244-1316-4035-9854-5A4244D95DE4}">
  <a:tblStyle styleId="{469C9244-1316-4035-9854-5A4244D95D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enturyGothic-italic.fntdata"/><Relationship Id="rId82" Type="http://customschemas.google.com/relationships/presentationmetadata" Target="metadata"/><Relationship Id="rId81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BookAntiqua-bold.fntdata"/><Relationship Id="rId30" Type="http://schemas.openxmlformats.org/officeDocument/2006/relationships/slide" Target="slides/slide24.xml"/><Relationship Id="rId74" Type="http://schemas.openxmlformats.org/officeDocument/2006/relationships/font" Target="fonts/BookAntiqua-regular.fntdata"/><Relationship Id="rId33" Type="http://schemas.openxmlformats.org/officeDocument/2006/relationships/slide" Target="slides/slide27.xml"/><Relationship Id="rId77" Type="http://schemas.openxmlformats.org/officeDocument/2006/relationships/font" Target="fonts/BookAntiqua-boldItalic.fntdata"/><Relationship Id="rId32" Type="http://schemas.openxmlformats.org/officeDocument/2006/relationships/slide" Target="slides/slide26.xml"/><Relationship Id="rId76" Type="http://schemas.openxmlformats.org/officeDocument/2006/relationships/font" Target="fonts/BookAntiqua-italic.fntdata"/><Relationship Id="rId35" Type="http://schemas.openxmlformats.org/officeDocument/2006/relationships/slide" Target="slides/slide29.xml"/><Relationship Id="rId79" Type="http://schemas.openxmlformats.org/officeDocument/2006/relationships/font" Target="fonts/CenturyGothic-bold.fntdata"/><Relationship Id="rId34" Type="http://schemas.openxmlformats.org/officeDocument/2006/relationships/slide" Target="slides/slide28.xml"/><Relationship Id="rId78" Type="http://schemas.openxmlformats.org/officeDocument/2006/relationships/font" Target="fonts/CenturyGothic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3f8ee040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3f8ee0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3f8ee040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3f8ee0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b3f8ee040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b3f8ee0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3f8ee040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3f8ee0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3f8ee040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3f8ee0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3f8ee040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3f8ee0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3f8ee04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3f8ee0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b3f8ee040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b3f8ee0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b3f8ee040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b3f8ee0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3f8ee040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3f8ee04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ad29f93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6ad29f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3f8ee040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3f8ee04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3f8ee040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3f8ee04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b3f8ee040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b3f8ee0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b3f8ee040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b3f8ee04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b3f8ee040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b3f8ee04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b3f8ee040_0_1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b3f8ee04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3f8ee040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3f8ee0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3f8ee040_0_2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b3f8ee04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b3f8ee040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b3f8ee04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b3f8ee040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b3f8ee04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b3f8ee040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b3f8ee04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b3f8ee040_0_2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b3f8ee04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b3f8ee040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b3f8ee04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b3f8ee040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b3f8ee04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3f8ee040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b3f8ee04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b3f8ee040_0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b3f8ee04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b3f8ee040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cb3f8ee04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b3f8ee040_0_2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b3f8ee04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b3f8ee040_0_1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b3f8ee04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3f8ee040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3f8ee04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ad29f939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ad29f93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b3f8ee040_0_2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b3f8ee04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b3f8ee040_0_2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b3f8ee04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b3f8ee040_0_3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b3f8ee04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b3f8ee040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b3f8ee04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b3f8ee040_0_3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b3f8ee04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b3f8ee040_0_3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b3f8ee04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b3f8ee040_0_3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b3f8ee04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b3f8ee040_0_3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b3f8ee04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b3f8ee040_0_3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b3f8ee04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b3f8ee040_0_3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b3f8ee04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6ad29f939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6ad29f93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b3f8ee040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b3f8ee04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b3f8ee040_0_3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b3f8ee04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b3f8ee040_0_3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b3f8ee04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b3f8ee040_0_3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b3f8ee04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7a46a8028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7a46a80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7a46a8028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7a46a80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7a46a8028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7a46a80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7a46a8028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7a46a80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7a46a8028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7a46a80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7a46a8028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7a46a80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ad29f939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ad29f93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b3f8ee040_0_3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b3f8ee04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7a46a8028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7a46a80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7a46a8028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f7a46a80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7a46a8028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7a46a80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b3f8ee040_0_3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b3f8ee04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7a46a8028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7a46a802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7a46a8028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7a46a802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ad29f939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ad29f9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ad29f939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ad29f9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ad29f939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ad29f9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1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1"/>
          <p:cNvSpPr txBox="1"/>
          <p:nvPr>
            <p:ph idx="1" type="subTitle"/>
          </p:nvPr>
        </p:nvSpPr>
        <p:spPr>
          <a:xfrm>
            <a:off x="311700" y="36299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51"/>
          <p:cNvSpPr txBox="1"/>
          <p:nvPr>
            <p:ph idx="12" type="sldNum"/>
          </p:nvPr>
        </p:nvSpPr>
        <p:spPr>
          <a:xfrm>
            <a:off x="84760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/>
          </a:p>
        </p:txBody>
      </p:sp>
      <p:sp>
        <p:nvSpPr>
          <p:cNvPr id="14" name="Google Shape;14;p51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Pearson" showMasterSp="0">
  <p:cSld name="Title and Content_Pear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/>
          <p:nvPr>
            <p:ph type="title"/>
          </p:nvPr>
        </p:nvSpPr>
        <p:spPr>
          <a:xfrm>
            <a:off x="0" y="1"/>
            <a:ext cx="9144000" cy="836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ok Antiqua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3"/>
          <p:cNvSpPr txBox="1"/>
          <p:nvPr>
            <p:ph idx="1" type="body"/>
          </p:nvPr>
        </p:nvSpPr>
        <p:spPr>
          <a:xfrm>
            <a:off x="457200" y="1628800"/>
            <a:ext cx="82296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1" type="ftr"/>
          </p:nvPr>
        </p:nvSpPr>
        <p:spPr>
          <a:xfrm>
            <a:off x="0" y="6597352"/>
            <a:ext cx="9144000" cy="28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500892" y="6504885"/>
            <a:ext cx="6480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63"/>
          <p:cNvSpPr txBox="1"/>
          <p:nvPr/>
        </p:nvSpPr>
        <p:spPr>
          <a:xfrm>
            <a:off x="827585" y="6227885"/>
            <a:ext cx="82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Punch, Enbody “The Practice of Computing Using Python”, ©2013 Pearson Addison-Wesley. All rights reserved</a:t>
            </a:r>
            <a:endParaRPr b="0" i="1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600"/>
          </a:p>
        </p:txBody>
      </p:sp>
      <p:sp>
        <p:nvSpPr>
          <p:cNvPr id="9" name="Google Shape;9;p50"/>
          <p:cNvSpPr/>
          <p:nvPr/>
        </p:nvSpPr>
        <p:spPr>
          <a:xfrm>
            <a:off x="0" y="6542800"/>
            <a:ext cx="9140400" cy="31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311700" y="925567"/>
            <a:ext cx="8520600" cy="23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Working With Data DATA9910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/>
              <a:t>Week 5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11700" y="3803975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Lucas Rizzo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75" y="3749896"/>
            <a:ext cx="3379925" cy="2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>
            <p:ph idx="2" type="subTitle"/>
          </p:nvPr>
        </p:nvSpPr>
        <p:spPr>
          <a:xfrm>
            <a:off x="279775" y="4860867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email: lucas.rizzo@tudublin.ie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3f8ee040_0_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Answer</a:t>
            </a:r>
            <a:endParaRPr/>
          </a:p>
        </p:txBody>
      </p:sp>
      <p:sp>
        <p:nvSpPr>
          <p:cNvPr id="135" name="Google Shape;135;gcb3f8ee040_0_1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gcb3f8ee04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725" y="1263010"/>
            <a:ext cx="4862400" cy="51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3f8ee040_0_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Investigating Outliers</a:t>
            </a:r>
            <a:endParaRPr/>
          </a:p>
        </p:txBody>
      </p:sp>
      <p:sp>
        <p:nvSpPr>
          <p:cNvPr id="142" name="Google Shape;142;gcb3f8ee040_0_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Did you notice the zig-zag patterns in the previous slide? Let's investigate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cb3f8ee040_0_2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4" name="Google Shape;144;gcb3f8ee040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75" y="2444425"/>
            <a:ext cx="67627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3f8ee040_0_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Color Aesthetic to Separate Gender</a:t>
            </a:r>
            <a:endParaRPr/>
          </a:p>
        </p:txBody>
      </p:sp>
      <p:sp>
        <p:nvSpPr>
          <p:cNvPr id="150" name="Google Shape;150;gcb3f8ee040_0_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If we plot the trends for each gender separately we'll get a better overall picture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b3f8ee040_0_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gcb3f8ee04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797" y="2480100"/>
            <a:ext cx="4238375" cy="39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3f8ee040_0_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Manipulating Data: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dplyr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8" name="Google Shape;158;gcb3f8ee040_0_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Let’s try to manipulate data in a different way using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dplyr </a:t>
            </a:r>
            <a:r>
              <a:rPr lang="en-GB"/>
              <a:t>package.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We'll be using a very basic toy dataset to demonstrate data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b3f8ee040_0_3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gcb3f8ee040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13" y="3825863"/>
            <a:ext cx="55340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cb3f8ee040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353" y="3152603"/>
            <a:ext cx="1660150" cy="2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3f8ee040_0_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– Concept</a:t>
            </a:r>
            <a:endParaRPr/>
          </a:p>
        </p:txBody>
      </p:sp>
      <p:sp>
        <p:nvSpPr>
          <p:cNvPr id="167" name="Google Shape;167;gcb3f8ee040_0_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Suppose that we have the following data frame and wish to filter out the rows that have a value ‘blue’ for the colour variable.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cb3f8ee040_0_4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9" name="Google Shape;169;gcb3f8ee040_0_42"/>
          <p:cNvPicPr preferRelativeResize="0"/>
          <p:nvPr/>
        </p:nvPicPr>
        <p:blipFill rotWithShape="1">
          <a:blip r:embed="rId3">
            <a:alphaModFix/>
          </a:blip>
          <a:srcRect b="0" l="-1579" r="1579" t="0"/>
          <a:stretch/>
        </p:blipFill>
        <p:spPr>
          <a:xfrm>
            <a:off x="828675" y="2959550"/>
            <a:ext cx="74866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3f8ee040_0_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</a:t>
            </a:r>
            <a:endParaRPr/>
          </a:p>
        </p:txBody>
      </p:sp>
      <p:sp>
        <p:nvSpPr>
          <p:cNvPr id="175" name="Google Shape;175;gcb3f8ee040_0_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Filtering data allows us to remove rows based on some condition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We've already looked at filtering rows using logical indexing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dplyr </a:t>
            </a:r>
            <a:r>
              <a:rPr lang="en-GB"/>
              <a:t>gives us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filter()</a:t>
            </a:r>
            <a:r>
              <a:rPr lang="en-GB"/>
              <a:t> function as an alternative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filter(df, expr)</a:t>
            </a:r>
            <a:br>
              <a:rPr lang="en-GB">
                <a:latin typeface="Courier"/>
                <a:ea typeface="Courier"/>
                <a:cs typeface="Courier"/>
                <a:sym typeface="Courier"/>
              </a:rPr>
            </a:b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For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cb3f8ee040_0_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gcb3f8ee04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5" y="4981169"/>
            <a:ext cx="7550551" cy="8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3f8ee040_0_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 – Another Example</a:t>
            </a:r>
            <a:endParaRPr/>
          </a:p>
        </p:txBody>
      </p:sp>
      <p:sp>
        <p:nvSpPr>
          <p:cNvPr id="183" name="Google Shape;183;gcb3f8ee040_0_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time we are filtering rows that have 1 or 4 in the value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b3f8ee040_0_54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5" name="Google Shape;185;gcb3f8ee040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50" y="2522875"/>
            <a:ext cx="7444124" cy="35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cb3f8ee040_0_54"/>
          <p:cNvSpPr/>
          <p:nvPr/>
        </p:nvSpPr>
        <p:spPr>
          <a:xfrm>
            <a:off x="2607800" y="5370725"/>
            <a:ext cx="727500" cy="52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gcb3f8ee040_0_54"/>
          <p:cNvCxnSpPr>
            <a:endCxn id="186" idx="4"/>
          </p:cNvCxnSpPr>
          <p:nvPr/>
        </p:nvCxnSpPr>
        <p:spPr>
          <a:xfrm rot="10800000">
            <a:off x="2971550" y="5895425"/>
            <a:ext cx="699300" cy="42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cb3f8ee040_0_54"/>
          <p:cNvSpPr txBox="1"/>
          <p:nvPr/>
        </p:nvSpPr>
        <p:spPr>
          <a:xfrm>
            <a:off x="3663625" y="6127800"/>
            <a:ext cx="44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Useful operator instead of using multiple “or”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3f8ee040_0_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– Filter the babyNames dataset</a:t>
            </a:r>
            <a:endParaRPr/>
          </a:p>
        </p:txBody>
      </p:sp>
      <p:sp>
        <p:nvSpPr>
          <p:cNvPr id="194" name="Google Shape;194;gcb3f8ee040_0_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the filter function to find all of the girls' names from the year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b3f8ee040_0_8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6" name="Google Shape;196;gcb3f8ee040_0_81"/>
          <p:cNvSpPr txBox="1"/>
          <p:nvPr/>
        </p:nvSpPr>
        <p:spPr>
          <a:xfrm>
            <a:off x="1006500" y="3276025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3f8ee040_0_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3 - Answer</a:t>
            </a:r>
            <a:endParaRPr/>
          </a:p>
        </p:txBody>
      </p:sp>
      <p:sp>
        <p:nvSpPr>
          <p:cNvPr id="202" name="Google Shape;202;gcb3f8ee040_0_8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gcb3f8ee04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1585913"/>
            <a:ext cx="5000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3f8ee040_0_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Selecting Data - Concept</a:t>
            </a:r>
            <a:endParaRPr/>
          </a:p>
        </p:txBody>
      </p:sp>
      <p:sp>
        <p:nvSpPr>
          <p:cNvPr id="209" name="Google Shape;209;gcb3f8ee040_0_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Suppose we wish to select the colour column from the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cb3f8ee040_0_9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1" name="Google Shape;211;gcb3f8ee04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1475"/>
            <a:ext cx="5686550" cy="28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cb3f8ee04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400" y="2363025"/>
            <a:ext cx="22288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ad29f939_0_0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75" name="Google Shape;75;gf6ad29f939_0_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76" name="Google Shape;76;gf6ad29f939_0_0"/>
          <p:cNvGraphicFramePr/>
          <p:nvPr/>
        </p:nvGraphicFramePr>
        <p:xfrm>
          <a:off x="412000" y="112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{469C9244-1316-4035-9854-5A4244D95DE4}</a:tableStyleId>
              </a:tblPr>
              <a:tblGrid>
                <a:gridCol w="1781900"/>
                <a:gridCol w="62479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Set up environment and R notebook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Review Python and practice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Importing data with 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4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Interpreting Data (summary statistics, data visualisation)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5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manipulation in R</a:t>
                      </a:r>
                      <a:r>
                        <a:rPr lang="en-GB" sz="1200"/>
                        <a:t>. Numpy and Pandas introduction in Python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6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Review week (work on assignment)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7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visualisation in Python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8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Data processing (regular expressions) </a:t>
                      </a:r>
                      <a:endParaRPr sz="12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Assignment 1 deadline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9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Intro to databases (SQL)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10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Loading and extracting data (SQL)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11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Analytical SQL functions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12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Procedural SQL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Week 13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</a:rPr>
                        <a:t>Working on Assignment</a:t>
                      </a:r>
                      <a:endParaRPr b="1" sz="12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rgbClr val="000000"/>
                          </a:solidFill>
                        </a:rPr>
                        <a:t>Assignment 2 deadline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3f8ee040_0_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Selecting Data – Another Example</a:t>
            </a:r>
            <a:endParaRPr/>
          </a:p>
        </p:txBody>
      </p:sp>
      <p:sp>
        <p:nvSpPr>
          <p:cNvPr id="218" name="Google Shape;218;gcb3f8ee040_0_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Now suppose we want to select all columns except the colour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cb3f8ee040_0_9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gcb3f8ee040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" y="2983788"/>
            <a:ext cx="5928000" cy="22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cb3f8ee040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463" y="2350075"/>
            <a:ext cx="22574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3f8ee040_0_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– Selecting Columns from babyNames</a:t>
            </a:r>
            <a:endParaRPr/>
          </a:p>
        </p:txBody>
      </p:sp>
      <p:sp>
        <p:nvSpPr>
          <p:cNvPr id="227" name="Google Shape;227;gcb3f8ee040_0_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Select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year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name </a:t>
            </a:r>
            <a:r>
              <a:rPr lang="en-GB"/>
              <a:t>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sex </a:t>
            </a:r>
            <a:r>
              <a:rPr lang="en-GB"/>
              <a:t>columns from babyNames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b3f8ee040_0_10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gcb3f8ee040_0_105"/>
          <p:cNvSpPr txBox="1"/>
          <p:nvPr/>
        </p:nvSpPr>
        <p:spPr>
          <a:xfrm>
            <a:off x="641375" y="4035825"/>
            <a:ext cx="46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b3f8ee040_0_1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Hints</a:t>
            </a:r>
            <a:endParaRPr/>
          </a:p>
        </p:txBody>
      </p:sp>
      <p:sp>
        <p:nvSpPr>
          <p:cNvPr id="235" name="Google Shape;235;gcb3f8ee040_0_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Sometimes it's easier to deselect columns you don't want than it is to select the columns you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cb3f8ee040_0_1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gcb3f8ee040_0_111"/>
          <p:cNvSpPr txBox="1"/>
          <p:nvPr/>
        </p:nvSpPr>
        <p:spPr>
          <a:xfrm>
            <a:off x="1480125" y="374965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b3f8ee040_0_1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4 - Answer</a:t>
            </a:r>
            <a:endParaRPr/>
          </a:p>
        </p:txBody>
      </p:sp>
      <p:sp>
        <p:nvSpPr>
          <p:cNvPr id="243" name="Google Shape;243;gcb3f8ee040_0_1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4" name="Google Shape;244;gcb3f8ee040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75" y="1688363"/>
            <a:ext cx="48006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b3f8ee040_0_1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Arranging Data - Concept</a:t>
            </a:r>
            <a:endParaRPr/>
          </a:p>
        </p:txBody>
      </p:sp>
      <p:sp>
        <p:nvSpPr>
          <p:cNvPr id="250" name="Google Shape;250;gcb3f8ee040_0_1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may also wish to arrange the rows of a data frame based on the values of a particular column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cb3f8ee040_0_1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2" name="Google Shape;252;gcb3f8ee040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8598"/>
            <a:ext cx="6062775" cy="2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cb3f8ee040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750" y="2492288"/>
            <a:ext cx="22669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3f8ee040_0_1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Arranging Data – Another Example</a:t>
            </a:r>
            <a:endParaRPr/>
          </a:p>
        </p:txBody>
      </p:sp>
      <p:sp>
        <p:nvSpPr>
          <p:cNvPr id="259" name="Google Shape;259;gcb3f8ee040_0_1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this example we're arranging the rows based on the value column in descending order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cb3f8ee040_0_1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1" name="Google Shape;261;gcb3f8ee040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2943198"/>
            <a:ext cx="6111950" cy="29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cb3f8ee040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363" y="2576613"/>
            <a:ext cx="27717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3f8ee040_0_1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it Out</a:t>
            </a:r>
            <a:endParaRPr/>
          </a:p>
        </p:txBody>
      </p:sp>
      <p:sp>
        <p:nvSpPr>
          <p:cNvPr id="268" name="Google Shape;268;gcb3f8ee040_0_1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if you run the following R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cb3f8ee040_0_1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0" name="Google Shape;270;gcb3f8ee040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925" y="2205096"/>
            <a:ext cx="5312150" cy="6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3f8ee040_0_2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it Out</a:t>
            </a:r>
            <a:endParaRPr/>
          </a:p>
        </p:txBody>
      </p:sp>
      <p:sp>
        <p:nvSpPr>
          <p:cNvPr id="276" name="Google Shape;276;gcb3f8ee040_0_2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if you run the following R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This will sort first by colour (ascending), then by value (descending)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cb3f8ee040_0_230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8" name="Google Shape;278;gcb3f8ee040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925" y="2205096"/>
            <a:ext cx="5312150" cy="6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cb3f8ee040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475" y="3726300"/>
            <a:ext cx="1404750" cy="25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b3f8ee040_0_1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 – Reordering the babyNames dataset</a:t>
            </a:r>
            <a:endParaRPr/>
          </a:p>
        </p:txBody>
      </p:sp>
      <p:sp>
        <p:nvSpPr>
          <p:cNvPr id="285" name="Google Shape;285;gcb3f8ee040_0_1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Reorder the rows of babyNames from highest to lowest based on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prop </a:t>
            </a:r>
            <a:r>
              <a:rPr lang="en-GB"/>
              <a:t>variable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Which name had the highest proportion in a single year?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In what year did your name have the highest proportion?</a:t>
            </a:r>
            <a:endParaRPr/>
          </a:p>
        </p:txBody>
      </p:sp>
      <p:sp>
        <p:nvSpPr>
          <p:cNvPr id="286" name="Google Shape;286;gcb3f8ee040_0_1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gcb3f8ee040_0_141"/>
          <p:cNvSpPr txBox="1"/>
          <p:nvPr/>
        </p:nvSpPr>
        <p:spPr>
          <a:xfrm>
            <a:off x="868325" y="4233175"/>
            <a:ext cx="46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b3f8ee040_0_1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5 - Hints</a:t>
            </a:r>
            <a:endParaRPr/>
          </a:p>
        </p:txBody>
      </p:sp>
      <p:sp>
        <p:nvSpPr>
          <p:cNvPr id="293" name="Google Shape;293;gcb3f8ee040_0_1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find the highest proportion for your own name, you'll first need to filter the dataset. You'll need a temporary variable for this</a:t>
            </a:r>
            <a:endParaRPr/>
          </a:p>
        </p:txBody>
      </p:sp>
      <p:sp>
        <p:nvSpPr>
          <p:cNvPr id="294" name="Google Shape;294;gcb3f8ee040_0_1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Data manipulation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Filter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Arrange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Mutate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Join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Group</a:t>
            </a:r>
            <a:endParaRPr/>
          </a:p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3f8ee040_0_1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5 - Answers</a:t>
            </a:r>
            <a:endParaRPr/>
          </a:p>
        </p:txBody>
      </p:sp>
      <p:sp>
        <p:nvSpPr>
          <p:cNvPr id="300" name="Google Shape;300;gcb3f8ee040_0_1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1" name="Google Shape;301;gcb3f8ee040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089974"/>
            <a:ext cx="6637350" cy="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cb3f8ee040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725" y="3163525"/>
            <a:ext cx="3524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b3f8ee040_0_2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5 - Answers</a:t>
            </a:r>
            <a:endParaRPr/>
          </a:p>
        </p:txBody>
      </p:sp>
      <p:sp>
        <p:nvSpPr>
          <p:cNvPr id="308" name="Google Shape;308;gcb3f8ee040_0_2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9" name="Google Shape;309;gcb3f8ee040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713" y="1538867"/>
            <a:ext cx="57054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cb3f8ee040_0_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776" y="2706250"/>
            <a:ext cx="3447375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3f8ee040_0_1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Mutating Data - Concept</a:t>
            </a:r>
            <a:endParaRPr/>
          </a:p>
        </p:txBody>
      </p:sp>
      <p:sp>
        <p:nvSpPr>
          <p:cNvPr id="316" name="Google Shape;316;gcb3f8ee040_0_1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Suppose that we wish to change the contents of a dataframe (mutate it) e.g. add a new column by performing a mathematical operation on existing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b3f8ee040_0_1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8" name="Google Shape;318;gcb3f8ee040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88" y="3152075"/>
            <a:ext cx="67913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b3f8ee040_0_1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Mutating Data – Another Example</a:t>
            </a:r>
            <a:endParaRPr/>
          </a:p>
        </p:txBody>
      </p:sp>
      <p:sp>
        <p:nvSpPr>
          <p:cNvPr id="324" name="Google Shape;324;gcb3f8ee040_0_16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5" name="Google Shape;325;gcb3f8ee040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0" y="1600738"/>
            <a:ext cx="81153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b3f8ee040_0_1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Mutating Data – Try it Out</a:t>
            </a:r>
            <a:endParaRPr/>
          </a:p>
        </p:txBody>
      </p:sp>
      <p:sp>
        <p:nvSpPr>
          <p:cNvPr id="331" name="Google Shape;331;gcb3f8ee040_0_1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if you run this R code?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cb3f8ee040_0_17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3" name="Google Shape;333;gcb3f8ee040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316924"/>
            <a:ext cx="5416166" cy="5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b3f8ee040_0_2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Mutating Data – Try it Out</a:t>
            </a:r>
            <a:endParaRPr/>
          </a:p>
        </p:txBody>
      </p:sp>
      <p:sp>
        <p:nvSpPr>
          <p:cNvPr id="339" name="Google Shape;339;gcb3f8ee040_0_2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if you run this R code?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cb3f8ee040_0_26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1" name="Google Shape;341;gcb3f8ee040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316924"/>
            <a:ext cx="5416166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cb3f8ee040_0_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227" y="3139400"/>
            <a:ext cx="2081600" cy="30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cb3f8ee040_0_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75" y="3198600"/>
            <a:ext cx="5373400" cy="31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b3f8ee040_0_1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Mutating Data – Try it Out</a:t>
            </a:r>
            <a:endParaRPr/>
          </a:p>
        </p:txBody>
      </p:sp>
      <p:sp>
        <p:nvSpPr>
          <p:cNvPr id="349" name="Google Shape;349;gcb3f8ee040_0_1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if you run this R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cb3f8ee040_0_17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1" name="Google Shape;351;gcb3f8ee040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175" y="2237950"/>
            <a:ext cx="6643650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b3f8ee040_0_2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Mutating Data – Try it Out</a:t>
            </a:r>
            <a:endParaRPr/>
          </a:p>
        </p:txBody>
      </p:sp>
      <p:sp>
        <p:nvSpPr>
          <p:cNvPr id="357" name="Google Shape;357;gcb3f8ee040_0_2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happens if you run this R code?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cb3f8ee040_0_27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9" name="Google Shape;359;gcb3f8ee040_0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175" y="2237950"/>
            <a:ext cx="664365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cb3f8ee040_0_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800" y="3224877"/>
            <a:ext cx="2450388" cy="30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b3f8ee040_0_1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Summarising Data - Concept</a:t>
            </a:r>
            <a:endParaRPr/>
          </a:p>
        </p:txBody>
      </p:sp>
      <p:sp>
        <p:nvSpPr>
          <p:cNvPr id="366" name="Google Shape;366;gcb3f8ee040_0_1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Recall the summary statistics we introduced last week, we may wish to apply these to columns of values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result in this case is a new data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cb3f8ee040_0_18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8" name="Google Shape;368;gcb3f8ee040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2953013"/>
            <a:ext cx="63817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b3f8ee040_0_2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Summarising Data - Concept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cb3f8ee040_0_2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More than one summary statistic may be calculated at a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cb3f8ee040_0_28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6" name="Google Shape;376;gcb3f8ee040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472325"/>
            <a:ext cx="7219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ad29f939_0_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Baby Names Dataset</a:t>
            </a:r>
            <a:endParaRPr/>
          </a:p>
        </p:txBody>
      </p:sp>
      <p:sp>
        <p:nvSpPr>
          <p:cNvPr id="89" name="Google Shape;89;gf6ad29f939_0_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Example dataset to practice data manipulation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At a Glance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Top 1000 Male and Female names in the US, from 1880 to 2008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258,000 records (1000 x 2 x 129)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Five Variables year, name, soundex, sex, prop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2200"/>
              <a:t>s</a:t>
            </a:r>
            <a:r>
              <a:rPr lang="en-GB" sz="2200"/>
              <a:t>oundex:  code that describes the sound of the name. Names that sound similar will have the same soundex code.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 sz="2200"/>
              <a:t>prop: proportion of people of a certain sex with a name born in that year compared to the total births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6ad29f939_0_6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b3f8ee040_0_2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6 - Summarising Data</a:t>
            </a:r>
            <a:endParaRPr/>
          </a:p>
        </p:txBody>
      </p:sp>
      <p:sp>
        <p:nvSpPr>
          <p:cNvPr id="382" name="Google Shape;382;gcb3f8ee040_0_2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Add a new column to babyNames that converts prop to a percentage. How do you do that?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Create a summary that displays the min and max prop for your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cb3f8ee040_0_29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4" name="Google Shape;384;gcb3f8ee040_0_293"/>
          <p:cNvSpPr txBox="1"/>
          <p:nvPr/>
        </p:nvSpPr>
        <p:spPr>
          <a:xfrm>
            <a:off x="838725" y="4420675"/>
            <a:ext cx="546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b3f8ee040_0_29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6 - Answer</a:t>
            </a:r>
            <a:endParaRPr/>
          </a:p>
        </p:txBody>
      </p:sp>
      <p:sp>
        <p:nvSpPr>
          <p:cNvPr id="390" name="Google Shape;390;gcb3f8ee040_0_29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1" name="Google Shape;391;gcb3f8ee040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75" y="2146952"/>
            <a:ext cx="6265450" cy="2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b3f8ee040_0_3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Datasets with dplyr</a:t>
            </a:r>
            <a:endParaRPr/>
          </a:p>
        </p:txBody>
      </p:sp>
      <p:sp>
        <p:nvSpPr>
          <p:cNvPr id="397" name="Google Shape;397;gcb3f8ee040_0_3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Why might prop be a bad way to compare names across different years?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number of babies born each year is different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can create a births dataset: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The number of boys and girls born each year between 1880 – 2008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260 records (2 x 130)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Three variables year, sex, 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cb3f8ee040_0_30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b3f8ee040_0_3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Joining Datasets with dplyr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cb3f8ee040_0_3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How would you join these datasets? Describe a strategy (pseudo-code)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/>
          </a:p>
        </p:txBody>
      </p:sp>
      <p:sp>
        <p:nvSpPr>
          <p:cNvPr id="405" name="Google Shape;405;gcb3f8ee040_0_3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6" name="Google Shape;406;gcb3f8ee040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652175"/>
            <a:ext cx="83629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b3f8ee040_0_3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Toy Example</a:t>
            </a:r>
            <a:endParaRPr/>
          </a:p>
        </p:txBody>
      </p:sp>
      <p:sp>
        <p:nvSpPr>
          <p:cNvPr id="412" name="Google Shape;412;gcb3f8ee040_0_3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We will use this example dataset to explore the different ways to join dataframes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cb3f8ee040_0_3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4" name="Google Shape;414;gcb3f8ee040_0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973775"/>
            <a:ext cx="64770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b3f8ee040_0_3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Toy Example</a:t>
            </a:r>
            <a:endParaRPr/>
          </a:p>
        </p:txBody>
      </p:sp>
      <p:sp>
        <p:nvSpPr>
          <p:cNvPr id="420" name="Google Shape;420;gcb3f8ee040_0_3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code below will create these dataframes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cb3f8ee040_0_3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2" name="Google Shape;422;gcb3f8ee040_0_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2689925"/>
            <a:ext cx="7781925" cy="24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b3f8ee040_0_3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Join</a:t>
            </a:r>
            <a:endParaRPr/>
          </a:p>
        </p:txBody>
      </p:sp>
      <p:sp>
        <p:nvSpPr>
          <p:cNvPr id="428" name="Google Shape;428;gcb3f8ee040_0_3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9" name="Google Shape;429;gcb3f8ee040_0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75" y="1678488"/>
            <a:ext cx="68389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3f8ee040_0_3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</a:t>
            </a:r>
            <a:endParaRPr/>
          </a:p>
        </p:txBody>
      </p:sp>
      <p:sp>
        <p:nvSpPr>
          <p:cNvPr id="435" name="Google Shape;435;gcb3f8ee040_0_3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6" name="Google Shape;436;gcb3f8ee040_0_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26092"/>
            <a:ext cx="72199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b3f8ee040_0_3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Semi-Join</a:t>
            </a:r>
            <a:endParaRPr/>
          </a:p>
        </p:txBody>
      </p:sp>
      <p:sp>
        <p:nvSpPr>
          <p:cNvPr id="442" name="Google Shape;442;gcb3f8ee040_0_3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3" name="Google Shape;443;gcb3f8ee040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627067"/>
            <a:ext cx="67627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3f8ee040_0_3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Anti-Join</a:t>
            </a:r>
            <a:endParaRPr/>
          </a:p>
        </p:txBody>
      </p:sp>
      <p:sp>
        <p:nvSpPr>
          <p:cNvPr id="449" name="Google Shape;449;gcb3f8ee040_0_3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0" name="Google Shape;450;gcb3f8ee040_0_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568167"/>
            <a:ext cx="75628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ad29f939_0_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– Import the Data</a:t>
            </a:r>
            <a:endParaRPr/>
          </a:p>
        </p:txBody>
      </p:sp>
      <p:sp>
        <p:nvSpPr>
          <p:cNvPr id="96" name="Google Shape;96;gf6ad29f939_0_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Import the files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bnames.csv.bz2 </a:t>
            </a:r>
            <a:r>
              <a:rPr lang="en-GB"/>
              <a:t>and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births.csv</a:t>
            </a:r>
            <a:r>
              <a:rPr lang="en-GB"/>
              <a:t> from babyData.zip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6ad29f939_0_6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gf6ad29f939_0_69"/>
          <p:cNvSpPr txBox="1"/>
          <p:nvPr/>
        </p:nvSpPr>
        <p:spPr>
          <a:xfrm>
            <a:off x="740075" y="3976625"/>
            <a:ext cx="46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b3f8ee040_0_3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7 – Joining babyNames</a:t>
            </a:r>
            <a:endParaRPr/>
          </a:p>
        </p:txBody>
      </p:sp>
      <p:sp>
        <p:nvSpPr>
          <p:cNvPr id="456" name="Google Shape;456;gcb3f8ee040_0_35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Combine babyNames with births. So far, we've looked at joining on one column, only, but it's possible to join on 2.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Create a new column that shows the total number of babies born each year for each name.</a:t>
            </a:r>
            <a:endParaRPr/>
          </a:p>
        </p:txBody>
      </p:sp>
      <p:sp>
        <p:nvSpPr>
          <p:cNvPr id="457" name="Google Shape;457;gcb3f8ee040_0_35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gcb3f8ee040_0_353"/>
          <p:cNvSpPr txBox="1"/>
          <p:nvPr/>
        </p:nvSpPr>
        <p:spPr>
          <a:xfrm>
            <a:off x="838725" y="4420675"/>
            <a:ext cx="546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b3f8ee040_0_3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7 - Hints</a:t>
            </a:r>
            <a:endParaRPr/>
          </a:p>
        </p:txBody>
      </p:sp>
      <p:sp>
        <p:nvSpPr>
          <p:cNvPr id="464" name="Google Shape;464;gcb3f8ee040_0_3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Think about how to convert the proportion of babies born with a given name (and the total number of babies born) to find the actual number of babies born with a given 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Does it make sense to have 1.5 babies born with a particular name?</a:t>
            </a:r>
            <a:endParaRPr/>
          </a:p>
        </p:txBody>
      </p:sp>
      <p:sp>
        <p:nvSpPr>
          <p:cNvPr id="465" name="Google Shape;465;gcb3f8ee040_0_35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6" name="Google Shape;466;gcb3f8ee040_0_359"/>
          <p:cNvSpPr txBox="1"/>
          <p:nvPr/>
        </p:nvSpPr>
        <p:spPr>
          <a:xfrm>
            <a:off x="838725" y="4420675"/>
            <a:ext cx="546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Answers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b3f8ee040_0_3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7 - Answer</a:t>
            </a:r>
            <a:endParaRPr/>
          </a:p>
        </p:txBody>
      </p:sp>
      <p:sp>
        <p:nvSpPr>
          <p:cNvPr id="472" name="Google Shape;472;gcb3f8ee040_0_36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3" name="Google Shape;473;gcb3f8ee040_0_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75" y="1533517"/>
            <a:ext cx="64674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b3f8ee040_0_3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8 – Grouping by Hand (in theory!)</a:t>
            </a:r>
            <a:endParaRPr/>
          </a:p>
        </p:txBody>
      </p:sp>
      <p:sp>
        <p:nvSpPr>
          <p:cNvPr id="479" name="Google Shape;479;gcb3f8ee040_0_3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Calculate the total number of babies born (across all years) for a single name e.g. your 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Devise a strategy for calculating the total for every name (pseudo-code, though bonus points if you implement it!)</a:t>
            </a:r>
            <a:endParaRPr/>
          </a:p>
        </p:txBody>
      </p:sp>
      <p:sp>
        <p:nvSpPr>
          <p:cNvPr id="480" name="Google Shape;480;gcb3f8ee040_0_37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1" name="Google Shape;481;gcb3f8ee040_0_371"/>
          <p:cNvSpPr txBox="1"/>
          <p:nvPr/>
        </p:nvSpPr>
        <p:spPr>
          <a:xfrm>
            <a:off x="838725" y="4420675"/>
            <a:ext cx="546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7a46a8028_0_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8 - Tips</a:t>
            </a:r>
            <a:endParaRPr/>
          </a:p>
        </p:txBody>
      </p:sp>
      <p:sp>
        <p:nvSpPr>
          <p:cNvPr id="487" name="Google Shape;487;gf7a46a8028_0_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calculate totals for a single name you'll need to filter your dataset first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Can you generalise your method in part 1 to work for each name in the dataset?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You don't need to implement part 2, just have an idea of how you would do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f7a46a8028_0_1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9" name="Google Shape;489;gf7a46a8028_0_17"/>
          <p:cNvSpPr txBox="1"/>
          <p:nvPr/>
        </p:nvSpPr>
        <p:spPr>
          <a:xfrm>
            <a:off x="838725" y="4420675"/>
            <a:ext cx="546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</a:t>
            </a: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7a46a8028_0_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8 - Answer</a:t>
            </a:r>
            <a:endParaRPr/>
          </a:p>
        </p:txBody>
      </p:sp>
      <p:sp>
        <p:nvSpPr>
          <p:cNvPr id="495" name="Google Shape;495;gf7a46a8028_0_2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6" name="Google Shape;496;gf7a46a802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13" y="1720574"/>
            <a:ext cx="6566970" cy="44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7a46a8028_0_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</a:t>
            </a:r>
            <a:endParaRPr/>
          </a:p>
        </p:txBody>
      </p:sp>
      <p:sp>
        <p:nvSpPr>
          <p:cNvPr id="502" name="Google Shape;502;gf7a46a8028_0_29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3" name="Google Shape;503;gf7a46a802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375" y="1696813"/>
            <a:ext cx="64770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7a46a8028_0_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</a:t>
            </a:r>
            <a:endParaRPr/>
          </a:p>
        </p:txBody>
      </p:sp>
      <p:sp>
        <p:nvSpPr>
          <p:cNvPr id="509" name="Google Shape;509;gf7a46a8028_0_3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10" name="Google Shape;510;gf7a46a8028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509267"/>
            <a:ext cx="63627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7a46a8028_0_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</a:t>
            </a:r>
            <a:endParaRPr/>
          </a:p>
        </p:txBody>
      </p:sp>
      <p:sp>
        <p:nvSpPr>
          <p:cNvPr id="516" name="Google Shape;516;gf7a46a8028_0_4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17" name="Google Shape;517;gf7a46a8028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738888"/>
            <a:ext cx="63436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7a46a8028_0_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</a:t>
            </a:r>
            <a:endParaRPr/>
          </a:p>
        </p:txBody>
      </p:sp>
      <p:sp>
        <p:nvSpPr>
          <p:cNvPr id="523" name="Google Shape;523;gf7a46a8028_0_4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4" name="Google Shape;524;gf7a46a802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685967"/>
            <a:ext cx="65532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ad29f939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Tips</a:t>
            </a:r>
            <a:endParaRPr/>
          </a:p>
        </p:txBody>
      </p:sp>
      <p:sp>
        <p:nvSpPr>
          <p:cNvPr id="104" name="Google Shape;104;gf6ad29f939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First you'll need to unzip the files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read.csv</a:t>
            </a:r>
            <a:r>
              <a:rPr lang="en-GB"/>
              <a:t> can handle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bz2 </a:t>
            </a:r>
            <a:r>
              <a:rPr lang="en-GB"/>
              <a:t>compressed files automatically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6ad29f939_0_7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gf6ad29f939_0_75"/>
          <p:cNvSpPr txBox="1"/>
          <p:nvPr/>
        </p:nvSpPr>
        <p:spPr>
          <a:xfrm>
            <a:off x="414450" y="3799000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b3f8ee040_0_3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Splitting</a:t>
            </a:r>
            <a:endParaRPr/>
          </a:p>
        </p:txBody>
      </p:sp>
      <p:sp>
        <p:nvSpPr>
          <p:cNvPr id="530" name="Google Shape;530;gcb3f8ee040_0_3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first step is to group the rows of the data frame by 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result of this operation is simply the addition of groups to the metadata of the dataframe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Grouping </a:t>
            </a:r>
            <a:r>
              <a:rPr i="1" lang="en-GB" u="sng"/>
              <a:t>doesn't </a:t>
            </a:r>
            <a:r>
              <a:rPr lang="en-GB"/>
              <a:t>change how the data looks (apart from listing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it's grouped) and how it acts with the other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dplyr </a:t>
            </a:r>
            <a:r>
              <a:rPr lang="en-GB"/>
              <a:t>verbs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cb3f8ee040_0_37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2" name="Google Shape;532;gcb3f8ee040_0_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00" y="3740263"/>
            <a:ext cx="46482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7a46a8028_0_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and Combine</a:t>
            </a:r>
            <a:endParaRPr/>
          </a:p>
        </p:txBody>
      </p:sp>
      <p:sp>
        <p:nvSpPr>
          <p:cNvPr id="538" name="Google Shape;538;gf7a46a8028_0_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The second step applies a function to each group individually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f7a46a8028_0_66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0" name="Google Shape;540;gf7a46a8028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614388"/>
            <a:ext cx="4229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7a46a8028_0_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and Combine</a:t>
            </a:r>
            <a:endParaRPr/>
          </a:p>
        </p:txBody>
      </p:sp>
      <p:sp>
        <p:nvSpPr>
          <p:cNvPr id="546" name="Google Shape;546;gf7a46a8028_0_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Other candidate summary functions include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min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median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max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quantile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sd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var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iqr</a:t>
            </a:r>
            <a:r>
              <a:rPr lang="en-GB"/>
              <a:t>,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mad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th </a:t>
            </a:r>
            <a:r>
              <a:rPr lang="en-GB"/>
              <a:t>(Extract the first, last or nth value from a vector)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/>
              <a:t>(gives the current group size, i.e.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summarise(namesBirths, n())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n_distinct </a:t>
            </a:r>
            <a:r>
              <a:rPr lang="en-GB"/>
              <a:t>(count the number of unique values in a set of vectors)</a:t>
            </a:r>
            <a:endParaRPr/>
          </a:p>
        </p:txBody>
      </p:sp>
      <p:sp>
        <p:nvSpPr>
          <p:cNvPr id="547" name="Google Shape;547;gf7a46a8028_0_72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7a46a8028_0_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Grouping Criteria</a:t>
            </a:r>
            <a:endParaRPr/>
          </a:p>
        </p:txBody>
      </p:sp>
      <p:sp>
        <p:nvSpPr>
          <p:cNvPr id="553" name="Google Shape;553;gf7a46a8028_0_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Groups may also be formed using more than one variable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f7a46a8028_0_7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5" name="Google Shape;555;gf7a46a8028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824738"/>
            <a:ext cx="73342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cb3f8ee040_0_3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Grouping Criteria</a:t>
            </a:r>
            <a:endParaRPr/>
          </a:p>
        </p:txBody>
      </p:sp>
      <p:sp>
        <p:nvSpPr>
          <p:cNvPr id="561" name="Google Shape;561;gcb3f8ee040_0_3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Summarising removes one level of grouping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cb3f8ee040_0_38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3" name="Google Shape;563;gcb3f8ee040_0_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98" y="2221573"/>
            <a:ext cx="5511300" cy="22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cb3f8ee040_0_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723" y="3945575"/>
            <a:ext cx="4611825" cy="23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7a46a8028_0_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Ungrouping Data</a:t>
            </a:r>
            <a:endParaRPr/>
          </a:p>
        </p:txBody>
      </p:sp>
      <p:sp>
        <p:nvSpPr>
          <p:cNvPr id="570" name="Google Shape;570;gf7a46a8028_0_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When they are no longer required, it is best practice to remove grouping metadata with the ungroup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f7a46a8028_0_105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2" name="Google Shape;572;gf7a46a8028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50" y="3243850"/>
            <a:ext cx="6661884" cy="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7a46a8028_0_1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78" name="Google Shape;578;gf7a46a8028_0_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Filter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Arrange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Mutate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Summarise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Join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Group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f7a46a8028_0_11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388100" y="637525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585" name="Google Shape;585;p48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ad29f939_0_8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Task 1 -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6ad29f939_0_81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gf6ad29f939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822975"/>
            <a:ext cx="71628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ad29f939_0_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– Explore your Name</a:t>
            </a:r>
            <a:endParaRPr/>
          </a:p>
        </p:txBody>
      </p:sp>
      <p:sp>
        <p:nvSpPr>
          <p:cNvPr id="119" name="Google Shape;119;gf6ad29f939_0_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logical subsetting to extract your name from the dataset (or a name of your choice if yours isn't in it)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Plot the trend over time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What geom should you use?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Do you need any extra aesthetics?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6ad29f939_0_87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gf6ad29f939_0_87"/>
          <p:cNvSpPr txBox="1"/>
          <p:nvPr/>
        </p:nvSpPr>
        <p:spPr>
          <a:xfrm>
            <a:off x="858475" y="4440400"/>
            <a:ext cx="461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Tips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ad29f939_0_9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Tips</a:t>
            </a:r>
            <a:endParaRPr/>
          </a:p>
        </p:txBody>
      </p:sp>
      <p:sp>
        <p:nvSpPr>
          <p:cNvPr id="127" name="Google Shape;127;gf6ad29f939_0_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Don't forget to load the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ggplot2 </a:t>
            </a:r>
            <a:r>
              <a:rPr lang="en-GB"/>
              <a:t>library!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Check back over last week's work for a guide on how to do this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Examine the dataset for any strange or unexpected values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See if you can find these values in the dataset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Could aesthetics be used to make the cause of these values more clear?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6ad29f939_0_93"/>
          <p:cNvSpPr txBox="1"/>
          <p:nvPr>
            <p:ph idx="12" type="sldNum"/>
          </p:nvPr>
        </p:nvSpPr>
        <p:spPr>
          <a:xfrm>
            <a:off x="8552258" y="6091822"/>
            <a:ext cx="5832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gf6ad29f939_0_93"/>
          <p:cNvSpPr txBox="1"/>
          <p:nvPr/>
        </p:nvSpPr>
        <p:spPr>
          <a:xfrm>
            <a:off x="858500" y="4558825"/>
            <a:ext cx="551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urier"/>
                <a:ea typeface="Courier"/>
                <a:cs typeface="Courier"/>
                <a:sym typeface="Courier"/>
              </a:rPr>
              <a:t>Answer in the next slide...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8EA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