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Book Antiqua"/>
      <p:regular r:id="rId41"/>
      <p:bold r:id="rId42"/>
      <p:italic r:id="rId43"/>
      <p:boldItalic r:id="rId44"/>
    </p:embeddedFon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D72016-3015-4351-ACB8-DA62AD02644C}">
  <a:tblStyle styleId="{3FD72016-3015-4351-ACB8-DA62AD0264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BookAntiqua-bold.fntdata"/><Relationship Id="rId41" Type="http://schemas.openxmlformats.org/officeDocument/2006/relationships/font" Target="fonts/BookAntiqua-regular.fntdata"/><Relationship Id="rId22" Type="http://schemas.openxmlformats.org/officeDocument/2006/relationships/slide" Target="slides/slide16.xml"/><Relationship Id="rId44" Type="http://schemas.openxmlformats.org/officeDocument/2006/relationships/font" Target="fonts/BookAntiqua-boldItalic.fntdata"/><Relationship Id="rId21" Type="http://schemas.openxmlformats.org/officeDocument/2006/relationships/slide" Target="slides/slide15.xml"/><Relationship Id="rId43" Type="http://schemas.openxmlformats.org/officeDocument/2006/relationships/font" Target="fonts/BookAntiqua-italic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.fntdata"/><Relationship Id="rId23" Type="http://schemas.openxmlformats.org/officeDocument/2006/relationships/slide" Target="slides/slide17.xml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CenturyGothic-boldItalic.fntdata"/><Relationship Id="rId25" Type="http://schemas.openxmlformats.org/officeDocument/2006/relationships/slide" Target="slides/slide19.xml"/><Relationship Id="rId47" Type="http://schemas.openxmlformats.org/officeDocument/2006/relationships/font" Target="fonts/CenturyGothic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78c7aa60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78c7aa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78c7aa60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78c7aa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78c7aa60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78c7aa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78c7aa6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78c7aa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78c7aa60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78c7aa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78c7aa60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78c7aa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78c7aa60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78c7aa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78c7aa60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78c7aa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78c7aa60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78c7aa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78c7aa60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78c7aa6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ad29f93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6ad29f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978c7aa60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978c7aa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78c7aa60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78c7aa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78c7aa60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78c7aa6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78c7aa60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78c7aa6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978c7aa60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978c7aa6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67640a912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67640a9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7640a912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67640a9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7640a912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7640a9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7640a912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7640a9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b779c888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b779c8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b779c888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b779c8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b779c888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b779c88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a46a8028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f7a46a80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7640a912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7640a9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78c7aa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78c7a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78c7aa6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78c7aa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78c7aa6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78c7aa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78c7aa6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78c7aa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78c7aa6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78c7aa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78c7aa60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78c7aa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1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tplotlib.org/stable/api/_as_gen/matplotlib.pyplot.plot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atplotlib.org/stable/gallery/style_sheets/style_sheets_referenc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hyperlink" Target="https://matplotlib.org/stable/gallery/index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pp.datacamp.com/learn/courses/introduction-to-data-visualization-with-seaborn" TargetMode="External"/><Relationship Id="rId4" Type="http://schemas.openxmlformats.org/officeDocument/2006/relationships/hyperlink" Target="https://app.datacamp.com/learn/courses/intermediate-data-visualization-with-seabor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plotlib.org/stable/tutorials/introductory/usage.html#sphx-glr-tutorials-introductory-usage-py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matplotlib.org/stable/api/_as_gen/matplotlib.pyplot.subplots.html#matplotlib.pyplot.subplots" TargetMode="External"/><Relationship Id="rId10" Type="http://schemas.openxmlformats.org/officeDocument/2006/relationships/hyperlink" Target="https://matplotlib.org/stable/api/_as_gen/matplotlib.pyplot.subplots.html#matplotlib.pyplot.subplots" TargetMode="External"/><Relationship Id="rId13" Type="http://schemas.openxmlformats.org/officeDocument/2006/relationships/hyperlink" Target="https://matplotlib.org/stable/api/_as_gen/matplotlib.pyplot.subplots.html#matplotlib.pyplot.subplots" TargetMode="External"/><Relationship Id="rId12" Type="http://schemas.openxmlformats.org/officeDocument/2006/relationships/hyperlink" Target="https://matplotlib.org/stable/api/_as_gen/matplotlib.pyplot.subplots.html#matplotlib.pyplot.subplo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plotlib.org/stable/api/figure_api.html#matplotlib.figure.Figure" TargetMode="External"/><Relationship Id="rId4" Type="http://schemas.openxmlformats.org/officeDocument/2006/relationships/hyperlink" Target="https://matplotlib.org/stable/api/figure_api.html#matplotlib.figure.Figure" TargetMode="External"/><Relationship Id="rId9" Type="http://schemas.openxmlformats.org/officeDocument/2006/relationships/hyperlink" Target="https://matplotlib.org/stable/api/figure_api.html#matplotlib.figure.Figure" TargetMode="External"/><Relationship Id="rId5" Type="http://schemas.openxmlformats.org/officeDocument/2006/relationships/hyperlink" Target="https://matplotlib.org/stable/api/_as_gen/matplotlib.pyplot.subplots.html#matplotlib.pyplot.subplots" TargetMode="External"/><Relationship Id="rId6" Type="http://schemas.openxmlformats.org/officeDocument/2006/relationships/hyperlink" Target="https://matplotlib.org/stable/api/_as_gen/matplotlib.pyplot.subplots.html#matplotlib.pyplot.subplots" TargetMode="External"/><Relationship Id="rId7" Type="http://schemas.openxmlformats.org/officeDocument/2006/relationships/hyperlink" Target="https://matplotlib.org/stable/api/_as_gen/matplotlib.pyplot.subplots.html#matplotlib.pyplot.subplots" TargetMode="External"/><Relationship Id="rId8" Type="http://schemas.openxmlformats.org/officeDocument/2006/relationships/hyperlink" Target="https://matplotlib.org/stable/api/_as_gen/matplotlib.pyplot.subplots.html#matplotlib.pyplot.subplo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7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plot() function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can create a basic plot using 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plot()</a:t>
            </a:r>
            <a:r>
              <a:rPr lang="en-GB" sz="2000"/>
              <a:t>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plot()</a:t>
            </a:r>
            <a:r>
              <a:rPr lang="en-GB" sz="2000"/>
              <a:t> function returns a line graph by default, but has lots of parameters which can be configured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Matplotlib also provides convenience functions such as 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scatter()</a:t>
            </a:r>
            <a:r>
              <a:rPr lang="en-GB" sz="2000"/>
              <a:t> which set some sensible defaults for different types of plots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13" y="4032075"/>
            <a:ext cx="32480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349" y="3585099"/>
            <a:ext cx="3929300" cy="2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 Using the format string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Have a look at the documentation for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plot()</a:t>
            </a:r>
            <a:r>
              <a:rPr lang="en-GB"/>
              <a:t> (link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/>
              <a:t> and in the Jupyter notebook)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fmt </a:t>
            </a:r>
            <a:r>
              <a:rPr lang="en-GB"/>
              <a:t>(format) parameter to create a plot with magenta downward-facing triangles as markers all connected by a dashed 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168775" y="44649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1: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5" y="1486552"/>
            <a:ext cx="5109424" cy="43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Overlaying Plots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536625"/>
            <a:ext cx="42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Matplotlib lets us build our plot up one line of code at a time</a:t>
            </a:r>
            <a:endParaRPr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Each call 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plot() </a:t>
            </a:r>
            <a:r>
              <a:rPr lang="en-GB"/>
              <a:t>before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plt.show()</a:t>
            </a:r>
            <a:r>
              <a:rPr lang="en-GB"/>
              <a:t> adds a visualisation to the current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Axes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When we're done we can call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plt.show()</a:t>
            </a:r>
            <a:r>
              <a:rPr lang="en-GB"/>
              <a:t> to show the current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Axes </a:t>
            </a:r>
            <a:r>
              <a:rPr lang="en-GB"/>
              <a:t>and make sure all future calls 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plot()</a:t>
            </a:r>
            <a:r>
              <a:rPr lang="en-GB"/>
              <a:t> are added to a new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Axes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48" y="2149375"/>
            <a:ext cx="3955925" cy="25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2: Overlaying Plots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Create 20 numbers evenly spaced between 0 and 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the function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y=x</a:t>
            </a:r>
            <a:r>
              <a:rPr lang="en-GB"/>
              <a:t> using blue stars connected by a solid line (i.e. if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x=1</a:t>
            </a:r>
            <a:r>
              <a:rPr lang="en-GB"/>
              <a:t> then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y=1</a:t>
            </a:r>
            <a:r>
              <a:rPr lang="en-GB"/>
              <a:t>; if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x=2</a:t>
            </a:r>
            <a:r>
              <a:rPr lang="en-GB"/>
              <a:t> then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y=2</a:t>
            </a:r>
            <a:r>
              <a:rPr lang="en-GB"/>
              <a:t> etc.)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the function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y=x**2</a:t>
            </a:r>
            <a:r>
              <a:rPr lang="en-GB"/>
              <a:t> using yellow upward facing triangles connected by a dashed 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the function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y=x**3</a:t>
            </a:r>
            <a:r>
              <a:rPr lang="en-GB"/>
              <a:t> using green pentagrams connected by a dotted 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Ensure all of the above series are plotted on the same Axes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1008900" y="5306375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2: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1416717"/>
            <a:ext cx="46005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Different Chart Types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GB"/>
              <a:t> we have geoms referring to the different plot types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Matplotlib doesn't really have an equivalent word (chart type?)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looked at all the major chart types in Week 4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jupyter notebook to explore how to create each of these chart types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Scatter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Histograms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Boxplots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Subplots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536625"/>
            <a:ext cx="3937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GB"/>
              <a:t> we looked at faceting i.e. creating small multiples of plots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was very useful for looking at how distributions changed  according to a categorical variable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Matplotlib uses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subplot()</a:t>
            </a:r>
            <a:r>
              <a:rPr lang="en-GB"/>
              <a:t> function to achieve the same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50" y="1900675"/>
            <a:ext cx="4279300" cy="30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Subplot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Matplotlib supports grid-like subplots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plt.subplot(&lt;num rows&gt;, &lt;num cols&gt;, &lt;index&gt;)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index refers to the index of the plot you want to work on next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indices start at 1 in the top left and move left-to-right top-to-bottom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Sometimes people use the ridiculous syntax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plt.subplot(231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GB"/>
              <a:t>, meaning 2 rows, 3 columns with current index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Subplot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478200"/>
            <a:ext cx="5297089" cy="4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764" y="2376467"/>
            <a:ext cx="3230411" cy="210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12000" y="112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{3FD72016-3015-4351-ACB8-DA62AD02644C}</a:tableStyleId>
              </a:tblPr>
              <a:tblGrid>
                <a:gridCol w="1781900"/>
                <a:gridCol w="62479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Set up environment and R notebook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Python and practice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Importing data with 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4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Interpreting Data (summary statistics, data visualisation)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5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Data manipulation in R. Numpy and Pandas introduction in Python.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6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Review</a:t>
                      </a:r>
                      <a:r>
                        <a:rPr lang="en-GB" sz="1200"/>
                        <a:t> week (work on assignment)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7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visualisation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processing (regular expressions)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Intro to databases (SQL)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Assignment 1 deadline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Loading and extracting data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Analytical SQL functions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Procedural SQL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Working on Assignment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000000"/>
                          </a:solidFill>
                        </a:rPr>
                        <a:t>Assignment 2 deadline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3: Using Subplot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jupyter notebook gives you an array of 4 sets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/>
              <a:t> values and an array of 4 sets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lang="en-GB"/>
              <a:t> values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each pair of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x,y</a:t>
            </a:r>
            <a:r>
              <a:rPr lang="en-GB"/>
              <a:t> values in a 2 x 2 grid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colors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green</a:t>
            </a:r>
            <a:r>
              <a:rPr lang="en-GB"/>
              <a:t>, </a:t>
            </a:r>
            <a:r>
              <a:rPr lang="en-GB">
                <a:solidFill>
                  <a:srgbClr val="4A86E8"/>
                </a:solidFill>
              </a:rPr>
              <a:t>blue </a:t>
            </a:r>
            <a:r>
              <a:rPr lang="en-GB"/>
              <a:t>and </a:t>
            </a:r>
            <a:r>
              <a:rPr lang="en-GB">
                <a:solidFill>
                  <a:srgbClr val="F1C232"/>
                </a:solidFill>
              </a:rPr>
              <a:t>yellow </a:t>
            </a:r>
            <a:r>
              <a:rPr lang="en-GB"/>
              <a:t>for each plot respectively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Advanced: Do this using a for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1168775" y="44649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3: Tips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Think which type of graph will give you the x,y points.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Check how to change the points’ colors.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Once you are able to plot one try to use subplot.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Once you manage to use subplot identify the parameters that need to be placed in a loop.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168775" y="44649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3: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" y="1483325"/>
            <a:ext cx="5570199" cy="40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975" y="1122326"/>
            <a:ext cx="2396275" cy="47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Elements to Plots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Good plots have lots of signposting, x axis, y axis,  title etc.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Adding these elements is easy with matplotlib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Work through the Jupyter notebook to practice adding elements to your plots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Labels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Legends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Axis Calibration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with Matplotlib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want to pass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Pandas </a:t>
            </a:r>
            <a:r>
              <a:rPr lang="en-GB"/>
              <a:t>columns into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 </a:t>
            </a:r>
            <a:r>
              <a:rPr lang="en-GB"/>
              <a:t>we first need to convert them 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.values</a:t>
            </a:r>
            <a:r>
              <a:rPr lang="en-GB"/>
              <a:t> property of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Pandas </a:t>
            </a:r>
            <a:r>
              <a:rPr lang="en-GB"/>
              <a:t>column returns that column as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25" y="3429000"/>
            <a:ext cx="4038675" cy="2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Tight Integration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536625"/>
            <a:ext cx="4181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easier (but less powerful) way is to use the plotting functions built into pandas datasets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These functions are convenience functions which use the underlying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 </a:t>
            </a:r>
            <a:r>
              <a:rPr lang="en-GB"/>
              <a:t>functions to do their job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Quicker and easier to write, but less easy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25" y="1880475"/>
            <a:ext cx="4263050" cy="3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4: Colour By Column Value with Pandas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GB"/>
              <a:t> parameter to the pandas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plot.scatter</a:t>
            </a:r>
            <a:r>
              <a:rPr lang="en-GB"/>
              <a:t> function lets us use a column to change the colour of markers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Unlike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GB"/>
              <a:t>, whatever column we choose must contain valid colour names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data manipulation techniques we learned last week to create a colour column on the pandas dataframe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this column to ensure that the following colour scheme is used (based on the species column)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setosa is </a:t>
            </a:r>
            <a:r>
              <a:rPr lang="en-GB">
                <a:solidFill>
                  <a:srgbClr val="38761D"/>
                </a:solidFill>
              </a:rPr>
              <a:t>green</a:t>
            </a:r>
            <a:endParaRPr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versicolor is </a:t>
            </a:r>
            <a:r>
              <a:rPr lang="en-GB">
                <a:solidFill>
                  <a:srgbClr val="990000"/>
                </a:solidFill>
              </a:rPr>
              <a:t>red</a:t>
            </a:r>
            <a:endParaRPr>
              <a:solidFill>
                <a:srgbClr val="99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virginica is </a:t>
            </a:r>
            <a:r>
              <a:rPr lang="en-GB">
                <a:solidFill>
                  <a:srgbClr val="0B5394"/>
                </a:solidFill>
              </a:rPr>
              <a:t>blue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3524900" y="50287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4: Tips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.loc </a:t>
            </a:r>
            <a:r>
              <a:rPr lang="en-GB"/>
              <a:t>for </a:t>
            </a:r>
            <a:r>
              <a:rPr lang="en-GB"/>
              <a:t>selecting data and creating a new colour column.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2102825" y="29058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4: Answer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" y="1669174"/>
            <a:ext cx="7766425" cy="37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a style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Matplotlib allows for easy customisation using styles.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You can see a style sheet reference in the documentation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 quick guidelines: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Dark backgrounds are usually less visible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Colorblind-friendly styles: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seaborn-colorblind </a:t>
            </a:r>
            <a:r>
              <a:rPr lang="en-GB"/>
              <a:t>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tableau-colorblind10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If you want to print your graphs you can 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grayscale </a:t>
            </a:r>
            <a:r>
              <a:rPr lang="en-GB"/>
              <a:t>style.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Try these styles in your notebook!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Introduction to Python </a:t>
            </a:r>
            <a:r>
              <a:rPr lang="en-GB"/>
              <a:t>data viz package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Plotting</a:t>
            </a:r>
            <a:r>
              <a:rPr lang="en-GB"/>
              <a:t> concepts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Overlaying plots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Aesthetics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Different chart types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Grid plots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Saving to external files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easily save graphs to external files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fig.savefig</a:t>
            </a:r>
            <a:r>
              <a:rPr lang="en-GB"/>
              <a:t> method.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manipulate the quality, dpi and size of the figures.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Try the examples in the notebook and check the files saved in the current working directory.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examples!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536625"/>
            <a:ext cx="3651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you want to check other visualisations with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 </a:t>
            </a:r>
            <a:r>
              <a:rPr lang="en-GB"/>
              <a:t>check their gallery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 is never a problem to start from some of the examples =)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925" y="1068550"/>
            <a:ext cx="4360849" cy="41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3155525" y="5334950"/>
            <a:ext cx="585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https://matplotlib.org/stable/gallery/index.html</a:t>
            </a:r>
            <a:r>
              <a:rPr lang="en-GB" sz="22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and </a:t>
            </a:r>
            <a:r>
              <a:rPr lang="en-GB"/>
              <a:t>further</a:t>
            </a:r>
            <a:r>
              <a:rPr lang="en-GB"/>
              <a:t> reading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Python has some powerful visualisation tools provided by the </a:t>
            </a:r>
            <a:r>
              <a:rPr lang="en-GB" sz="2270">
                <a:latin typeface="Courier"/>
                <a:ea typeface="Courier"/>
                <a:cs typeface="Courier"/>
                <a:sym typeface="Courier"/>
              </a:rPr>
              <a:t>matplotlib </a:t>
            </a:r>
            <a:r>
              <a:rPr lang="en-GB" sz="2270"/>
              <a:t>package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Good for quick and dirty visualisations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Probably not as good as R in terms of ease-of-use or quality-of-output (though the </a:t>
            </a:r>
            <a:r>
              <a:rPr lang="en-GB" sz="2270">
                <a:latin typeface="Courier"/>
                <a:ea typeface="Courier"/>
                <a:cs typeface="Courier"/>
                <a:sym typeface="Courier"/>
              </a:rPr>
              <a:t>Seaborn </a:t>
            </a:r>
            <a:r>
              <a:rPr lang="en-GB" sz="2270"/>
              <a:t>package slightly improves graph appearance)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Good to know both, which one you use is a matter of personal preference. 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A Seaborn introduction can be found in datacamp</a:t>
            </a:r>
            <a:endParaRPr sz="2270"/>
          </a:p>
          <a:p>
            <a:pPr indent="-3727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○"/>
            </a:pPr>
            <a:r>
              <a:rPr lang="en-GB" sz="2270" u="sng">
                <a:solidFill>
                  <a:schemeClr val="hlink"/>
                </a:solidFill>
                <a:hlinkClick r:id="rId3"/>
              </a:rPr>
              <a:t>https://app.datacamp.com/learn/courses/introduction-to-data-visualization-with-seaborn</a:t>
            </a:r>
            <a:endParaRPr sz="2270"/>
          </a:p>
          <a:p>
            <a:pPr indent="-3727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○"/>
            </a:pPr>
            <a:r>
              <a:rPr lang="en-GB" sz="2270" u="sng">
                <a:solidFill>
                  <a:schemeClr val="hlink"/>
                </a:solidFill>
                <a:hlinkClick r:id="rId4"/>
              </a:rPr>
              <a:t>https://app.datacamp.com/learn/courses/intermediate-data-visualization-with-seaborn</a:t>
            </a:r>
            <a:r>
              <a:rPr lang="en-GB" sz="2270"/>
              <a:t> </a:t>
            </a:r>
            <a:endParaRPr sz="22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2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70"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No lab this week. Time to work on assignment.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 in Python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 is renowned for its data visualisation capabilities (ggplot2)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Python's main data viz package is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Seaborn </a:t>
            </a:r>
            <a:r>
              <a:rPr lang="en-GB"/>
              <a:t>package is another well knows </a:t>
            </a:r>
            <a:r>
              <a:rPr lang="en-GB"/>
              <a:t>Python data viz package. It</a:t>
            </a:r>
            <a:r>
              <a:rPr lang="en-GB"/>
              <a:t> is a wrapper around matplotlib that makes graphs look a little nicer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Visualisation: R vs Python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780600"/>
            <a:ext cx="8582225" cy="35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Matplotlib Components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25"/>
            <a:ext cx="371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Matplotlib's architecture is based 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Figures (Essentially a blank page)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Axes (a graph; not to be confused with axis)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Artists (The individual elements on a graph)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125" y="1072925"/>
            <a:ext cx="4759424" cy="47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Concepts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36625"/>
            <a:ext cx="8520600" cy="4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Figure</a:t>
            </a:r>
            <a:r>
              <a:rPr lang="en-GB"/>
              <a:t>: the whole figure. The figure keeps track of all the child Axes, a smattering of 'special' artists (titles, figure legends, etc).</a:t>
            </a:r>
            <a:endParaRPr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Axes</a:t>
            </a:r>
            <a:r>
              <a:rPr lang="en-GB"/>
              <a:t>: This is what you think of as 'a plot', it is the region of the image with the data space.</a:t>
            </a:r>
            <a:endParaRPr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Artist:</a:t>
            </a:r>
            <a:r>
              <a:rPr lang="en-GB"/>
              <a:t> </a:t>
            </a:r>
            <a:r>
              <a:rPr lang="en-GB"/>
              <a:t>Basically, everything you can see on the figure is an artist (even the Figure, Axes, and Axis objects).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https://matplotlib.org/stable/tutorials/introductory/usage.html#sphx-glr-tutorials-introductory-usage-py</a:t>
            </a:r>
            <a:r>
              <a:rPr lang="en-GB"/>
              <a:t> 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900" y="3434275"/>
            <a:ext cx="5041750" cy="20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creating</a:t>
            </a:r>
            <a:r>
              <a:rPr lang="en-GB"/>
              <a:t> figures using pyplot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702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E84B5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0702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E84B5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702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E84B5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0702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700">
                <a:solidFill>
                  <a:srgbClr val="0E84B5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b="1" sz="1700">
              <a:solidFill>
                <a:srgbClr val="0E84B5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fig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figure()  </a:t>
            </a:r>
            <a:r>
              <a:rPr i="1" lang="en-GB" sz="1700">
                <a:solidFill>
                  <a:srgbClr val="40809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an empty figure with no Axes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fig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 ax 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plt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/>
              </a:rPr>
              <a:t>subplots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  </a:t>
            </a:r>
            <a:r>
              <a:rPr i="1" lang="en-GB" sz="1700">
                <a:solidFill>
                  <a:srgbClr val="40809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 figure with a single Axes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9"/>
              </a:rPr>
              <a:t>fig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 axs 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1"/>
              </a:rPr>
              <a:t>plt</a:t>
            </a:r>
            <a:r>
              <a:rPr lang="en-GB" sz="1700">
                <a:solidFill>
                  <a:srgbClr val="666666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-GB" sz="17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3"/>
              </a:rPr>
              <a:t>subplots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700">
                <a:solidFill>
                  <a:srgbClr val="20805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700">
                <a:solidFill>
                  <a:srgbClr val="20805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-GB" sz="1700">
                <a:solidFill>
                  <a:srgbClr val="40809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 figure with a 2x2 grid of Axes</a:t>
            </a:r>
            <a:endParaRPr i="1" sz="1700">
              <a:solidFill>
                <a:srgbClr val="40809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27000" rtl="0" algn="l">
              <a:lnSpc>
                <a:spcPct val="120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E84B5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Matplotlib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Install matplotlib from the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	&gt; pip install matplotlib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Import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matplotlib.pyplot</a:t>
            </a:r>
            <a:r>
              <a:rPr lang="en-GB"/>
              <a:t> in your Python code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Import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numpy </a:t>
            </a:r>
            <a:r>
              <a:rPr lang="en-GB"/>
              <a:t>in your Python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4093150"/>
            <a:ext cx="4377300" cy="11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