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y="6858000" cx="9144000"/>
  <p:notesSz cx="6858000" cy="9144000"/>
  <p:embeddedFontLst>
    <p:embeddedFont>
      <p:font typeface="Book Antiqua"/>
      <p:regular r:id="rId70"/>
      <p:bold r:id="rId71"/>
      <p:italic r:id="rId72"/>
      <p:boldItalic r:id="rId73"/>
    </p:embeddedFont>
    <p:embeddedFont>
      <p:font typeface="Century Gothic"/>
      <p:regular r:id="rId74"/>
      <p:bold r:id="rId75"/>
      <p:italic r:id="rId76"/>
      <p:boldItalic r:id="rId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2EA479-8C49-4366-B4B8-7B3C4798DF3C}">
  <a:tblStyle styleId="{9C2EA479-8C49-4366-B4B8-7B3C4798DF3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BookAntiqua-boldItalic.fntdata"/><Relationship Id="rId72" Type="http://schemas.openxmlformats.org/officeDocument/2006/relationships/font" Target="fonts/BookAntiqua-italic.fntdata"/><Relationship Id="rId31" Type="http://schemas.openxmlformats.org/officeDocument/2006/relationships/slide" Target="slides/slide25.xml"/><Relationship Id="rId75" Type="http://schemas.openxmlformats.org/officeDocument/2006/relationships/font" Target="fonts/CenturyGothic-bold.fntdata"/><Relationship Id="rId30" Type="http://schemas.openxmlformats.org/officeDocument/2006/relationships/slide" Target="slides/slide24.xml"/><Relationship Id="rId74" Type="http://schemas.openxmlformats.org/officeDocument/2006/relationships/font" Target="fonts/CenturyGothic-regular.fntdata"/><Relationship Id="rId33" Type="http://schemas.openxmlformats.org/officeDocument/2006/relationships/slide" Target="slides/slide27.xml"/><Relationship Id="rId77" Type="http://schemas.openxmlformats.org/officeDocument/2006/relationships/font" Target="fonts/CenturyGothic-boldItalic.fntdata"/><Relationship Id="rId32" Type="http://schemas.openxmlformats.org/officeDocument/2006/relationships/slide" Target="slides/slide26.xml"/><Relationship Id="rId76" Type="http://schemas.openxmlformats.org/officeDocument/2006/relationships/font" Target="fonts/CenturyGothic-italic.fntdata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BookAntiqua-bold.fntdata"/><Relationship Id="rId70" Type="http://schemas.openxmlformats.org/officeDocument/2006/relationships/font" Target="fonts/BookAntiqua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cb44cb6a3_1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cb44cb6a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cb44cb6a3_1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cb44cb6a3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cb44cb6a3_1_1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cb44cb6a3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cb44cb6a3_1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cb44cb6a3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cb44cb6a3_1_1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cb44cb6a3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cb44cb6a3_1_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cb44cb6a3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cb44cb6a3_1_1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cb44cb6a3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cb44cb6a3_1_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cb44cb6a3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cb44cb6a3_1_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cb44cb6a3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cb44cb6a3_1_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cb44cb6a3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6ad29f939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f6ad29f9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cb44cb6a3_1_1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cb44cb6a3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cb44cb6a3_1_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cb44cb6a3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cb44cb6a3_1_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fcb44cb6a3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cb44cb6a3_1_18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cb44cb6a3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cb44cb6a3_1_1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fcb44cb6a3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fcb44cb6a3_1_2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fcb44cb6a3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cb44cb6a3_1_20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fcb44cb6a3_1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cb44cb6a3_1_2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fcb44cb6a3_1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cb44cb6a3_1_2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fcb44cb6a3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cb44cb6a3_1_2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cb44cb6a3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cb44cb6a3_1_30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fcb44cb6a3_1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fcb44cb6a3_1_2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fcb44cb6a3_1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cb44cb6a3_1_2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fcb44cb6a3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fcb44cb6a3_1_2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fcb44cb6a3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fcb44cb6a3_1_2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fcb44cb6a3_1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fcb44cb6a3_1_2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fcb44cb6a3_1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cb44cb6a3_1_2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cb44cb6a3_1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fcb44cb6a3_1_2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fcb44cb6a3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fcb44cb6a3_1_2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fcb44cb6a3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fcb44cb6a3_1_2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fcb44cb6a3_1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cb44cb6a3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cb44cb6a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fcb44cb6a3_1_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fcb44cb6a3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fcb44cb6a3_1_40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fcb44cb6a3_1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b44cb6a3_1_4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b44cb6a3_1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fcb44cb6a3_1_4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fcb44cb6a3_1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fcb44cb6a3_1_4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fcb44cb6a3_1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fcb44cb6a3_1_4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fcb44cb6a3_1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fcb44cb6a3_1_4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fcb44cb6a3_1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fcb44cb6a3_1_4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fcb44cb6a3_1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fcb44cb6a3_1_50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fcb44cb6a3_1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fcb44cb6a3_1_5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fcb44cb6a3_1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cb44cb6a3_1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cb44cb6a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fcb44cb6a3_1_4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fcb44cb6a3_1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cb44cb6a3_1_4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fcb44cb6a3_1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fcb44cb6a3_1_4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fcb44cb6a3_1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fcb44cb6a3_1_4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fcb44cb6a3_1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cb44cb6a3_1_4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cb44cb6a3_1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fcb44cb6a3_1_5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fcb44cb6a3_1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fcb44cb6a3_1_5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fcb44cb6a3_1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fcb44cb6a3_1_5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fcb44cb6a3_1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fcb44cb6a3_1_5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fcb44cb6a3_1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fcb44cb6a3_1_59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fcb44cb6a3_1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cb44cb6a3_1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cb44cb6a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fcb44cb6a3_1_5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fcb44cb6a3_1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f7a46a8028_0_1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gf7a46a802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fcb44cb6a3_1_5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fcb44cb6a3_1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cb44cb6a3_1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cb44cb6a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cb44cb6a3_1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cb44cb6a3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cb44cb6a3_1_1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cb44cb6a3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925567"/>
            <a:ext cx="8520600" cy="230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629900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60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2000"/>
          </a:p>
        </p:txBody>
      </p:sp>
      <p:sp>
        <p:nvSpPr>
          <p:cNvPr id="14" name="Google Shape;14;p2"/>
          <p:cNvSpPr txBox="1"/>
          <p:nvPr>
            <p:ph idx="2" type="subTitle"/>
          </p:nvPr>
        </p:nvSpPr>
        <p:spPr>
          <a:xfrm>
            <a:off x="279775" y="4860867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_Pearson" showMasterSp="0">
  <p:cSld name="Title and Content_Pears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0" y="1"/>
            <a:ext cx="9144000" cy="836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ook Antiqua"/>
              <a:buNone/>
              <a:defRPr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628800"/>
            <a:ext cx="8229600" cy="44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0" y="6597352"/>
            <a:ext cx="9144000" cy="28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500892" y="6504885"/>
            <a:ext cx="648000" cy="38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827585" y="6227885"/>
            <a:ext cx="828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Punch, Enbody “The Practice of Computing Using Python”, ©2013 Pearson Addison-Wesley. All rights reserved</a:t>
            </a:r>
            <a:endParaRPr b="0" i="1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2600"/>
          </a:p>
        </p:txBody>
      </p:sp>
      <p:sp>
        <p:nvSpPr>
          <p:cNvPr id="9" name="Google Shape;9;p1"/>
          <p:cNvSpPr/>
          <p:nvPr/>
        </p:nvSpPr>
        <p:spPr>
          <a:xfrm>
            <a:off x="0" y="6542800"/>
            <a:ext cx="9140400" cy="315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asciitable.com" TargetMode="External"/><Relationship Id="rId4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docs.python.org/3/howto/regex.html#compilation-flags" TargetMode="External"/><Relationship Id="rId4" Type="http://schemas.openxmlformats.org/officeDocument/2006/relationships/image" Target="../media/image3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businessinsider.com/the-20-best-paid-ceos-of-the-ftse-100-2017-8?r=US&amp;IR=T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9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egex101.com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925567"/>
            <a:ext cx="8520600" cy="230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-GB"/>
              <a:t>Working With Data DATA9910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-GB"/>
              <a:t>Week 8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3803975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Lucas Rizzo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2375" y="3749896"/>
            <a:ext cx="3379925" cy="212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2" type="subTitle"/>
          </p:nvPr>
        </p:nvSpPr>
        <p:spPr>
          <a:xfrm>
            <a:off x="279775" y="4860867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/>
              <a:t>email: lucas.rizzo@tudublin.ie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88" y="681600"/>
            <a:ext cx="8717226" cy="462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How can we write a regex that will match each of the following words?</a:t>
            </a:r>
            <a:endParaRPr/>
          </a:p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900" y="2776288"/>
            <a:ext cx="384810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How can we write a regex that will match each of the following words?</a:t>
            </a:r>
            <a:endParaRPr/>
          </a:p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900" y="2776288"/>
            <a:ext cx="384810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/>
        </p:nvSpPr>
        <p:spPr>
          <a:xfrm>
            <a:off x="5377000" y="3429000"/>
            <a:ext cx="2591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Some letter followed by </a:t>
            </a:r>
            <a:r>
              <a:rPr lang="en-GB" sz="22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an</a:t>
            </a:r>
            <a:endParaRPr sz="2200">
              <a:solidFill>
                <a:srgbClr val="0B5394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Dot Character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Within a regular expression the character </a:t>
            </a:r>
            <a:r>
              <a:rPr b="1" lang="en-GB">
                <a:solidFill>
                  <a:srgbClr val="0B5394"/>
                </a:solidFill>
              </a:rPr>
              <a:t>.</a:t>
            </a:r>
            <a:r>
              <a:rPr lang="en-GB">
                <a:solidFill>
                  <a:srgbClr val="0B5394"/>
                </a:solidFill>
              </a:rPr>
              <a:t> </a:t>
            </a:r>
            <a:r>
              <a:rPr lang="en-GB"/>
              <a:t>(dot) means "match any single character"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Dot Character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Within a regular expression the character</a:t>
            </a:r>
            <a:r>
              <a:rPr lang="en-GB">
                <a:solidFill>
                  <a:srgbClr val="0B5394"/>
                </a:solidFill>
              </a:rPr>
              <a:t> </a:t>
            </a:r>
            <a:r>
              <a:rPr b="1" lang="en-GB">
                <a:solidFill>
                  <a:srgbClr val="0B5394"/>
                </a:solidFill>
              </a:rPr>
              <a:t>.</a:t>
            </a:r>
            <a:r>
              <a:rPr lang="en-GB"/>
              <a:t> (dot) means "match any single character"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8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38" y="2818951"/>
            <a:ext cx="8762723" cy="296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The Dot Character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If </a:t>
            </a:r>
            <a:r>
              <a:rPr b="1" lang="en-GB">
                <a:solidFill>
                  <a:srgbClr val="0B5394"/>
                </a:solidFill>
              </a:rPr>
              <a:t>.</a:t>
            </a:r>
            <a:r>
              <a:rPr lang="en-GB"/>
              <a:t> means "match anything" how do we match an actual full stop?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9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Dot Character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If </a:t>
            </a:r>
            <a:r>
              <a:rPr b="1" lang="en-GB"/>
              <a:t>.</a:t>
            </a:r>
            <a:r>
              <a:rPr lang="en-GB"/>
              <a:t> means "match anything" how do we match an actual full stop?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urier"/>
              <a:buChar char="●"/>
            </a:pPr>
            <a:r>
              <a:rPr b="1"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\.</a:t>
            </a:r>
            <a:endParaRPr b="1">
              <a:solidFill>
                <a:srgbClr val="0B5394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0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00" y="2987226"/>
            <a:ext cx="8762799" cy="29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2 - Using the dot 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How can we write a regex that will match each of the following words?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1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950" y="2650088"/>
            <a:ext cx="384810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/>
          <p:cNvSpPr txBox="1"/>
          <p:nvPr/>
        </p:nvSpPr>
        <p:spPr>
          <a:xfrm>
            <a:off x="863100" y="5514375"/>
            <a:ext cx="551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Answer in the next slide...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Task 2 - Answer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2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50" y="2292488"/>
            <a:ext cx="8397901" cy="28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How do we match only the words in green?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450" y="2297298"/>
            <a:ext cx="3220100" cy="37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3647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Schedule</a:t>
            </a:r>
            <a:endParaRPr/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412000" y="1128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{9C2EA479-8C49-4366-B4B8-7B3C4798DF3C}</a:tableStyleId>
              </a:tblPr>
              <a:tblGrid>
                <a:gridCol w="1781900"/>
                <a:gridCol w="6247900"/>
              </a:tblGrid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1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Set up environment and R notebook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2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Review Python and practice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3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Importing data with R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41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4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Interpreting Data (summary statistics, data visualisation)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5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</a:rPr>
                        <a:t>Data manipulation in R. Numpy and Pandas introduction in Python.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6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Review week (work on assignment)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7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Data visualisation in Python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8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Data processing (regular expressions) 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9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Intro to databases (SQL)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Assignment 1 deadline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10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Loading and extracting data (SQL)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11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Analytical SQL functions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12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Procedural SQL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13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000000"/>
                          </a:solidFill>
                        </a:rPr>
                        <a:t>Working on Assignment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200" u="none" cap="none" strike="noStrike">
                          <a:solidFill>
                            <a:srgbClr val="000000"/>
                          </a:solidFill>
                        </a:rPr>
                        <a:t>Assignment 2 deadline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How do we match only the words in green?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4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450" y="2297298"/>
            <a:ext cx="3220100" cy="379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4"/>
          <p:cNvSpPr txBox="1"/>
          <p:nvPr/>
        </p:nvSpPr>
        <p:spPr>
          <a:xfrm>
            <a:off x="5377000" y="3429000"/>
            <a:ext cx="2591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Only </a:t>
            </a:r>
            <a:r>
              <a:rPr lang="en-GB" sz="22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c</a:t>
            </a:r>
            <a:r>
              <a:rPr lang="en-GB" sz="2200"/>
              <a:t>, </a:t>
            </a:r>
            <a:r>
              <a:rPr lang="en-GB" sz="22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m </a:t>
            </a:r>
            <a:r>
              <a:rPr lang="en-GB" sz="2200"/>
              <a:t>and </a:t>
            </a:r>
            <a:r>
              <a:rPr lang="en-GB" sz="22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f</a:t>
            </a:r>
            <a:r>
              <a:rPr lang="en-GB" sz="2200"/>
              <a:t> </a:t>
            </a:r>
            <a:r>
              <a:rPr lang="en-GB" sz="2200"/>
              <a:t>followed by </a:t>
            </a:r>
            <a:r>
              <a:rPr lang="en-GB" sz="22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an</a:t>
            </a:r>
            <a:endParaRPr sz="2200">
              <a:solidFill>
                <a:srgbClr val="0B5394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Matching Specific Characters</a:t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If we want to allow multiple options for a match we can specify them inside square brackets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 expression </a:t>
            </a: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[abc]</a:t>
            </a:r>
            <a:r>
              <a:rPr lang="en-GB"/>
              <a:t> will match a single </a:t>
            </a: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-GB"/>
              <a:t>, </a:t>
            </a: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b</a:t>
            </a:r>
            <a:r>
              <a:rPr lang="en-GB"/>
              <a:t> or </a:t>
            </a: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c</a:t>
            </a:r>
            <a:r>
              <a:rPr lang="en-GB"/>
              <a:t> character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5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75" y="3021275"/>
            <a:ext cx="8591450" cy="296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3 - Matching Specific Characters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How can we write a regex that will match only the words in green?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6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32" name="Google Shape;2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975" y="2517048"/>
            <a:ext cx="3220100" cy="379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6"/>
          <p:cNvSpPr txBox="1"/>
          <p:nvPr/>
        </p:nvSpPr>
        <p:spPr>
          <a:xfrm>
            <a:off x="5488200" y="3680900"/>
            <a:ext cx="3344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Answer in the next slide...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3 - Answer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239" name="Google Shape;239;p37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40" name="Google Shape;2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9267"/>
            <a:ext cx="8839203" cy="3955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Negative Patterns</a:t>
            </a:r>
            <a:endParaRPr/>
          </a:p>
        </p:txBody>
      </p:sp>
      <p:sp>
        <p:nvSpPr>
          <p:cNvPr id="246" name="Google Shape;246;p3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Sometimes it's more useful to specify what we don't want to match rather than what we do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Regular expressions allow us to do this using a negative matching syntax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Negative matching uses square brackets and starts with the hat </a:t>
            </a: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^</a:t>
            </a:r>
            <a:r>
              <a:rPr lang="en-GB"/>
              <a:t> character.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[^abc]</a:t>
            </a:r>
            <a:r>
              <a:rPr lang="en-GB"/>
              <a:t> will match any single </a:t>
            </a:r>
            <a:r>
              <a:rPr lang="en-GB"/>
              <a:t>character</a:t>
            </a:r>
            <a:r>
              <a:rPr lang="en-GB"/>
              <a:t> except for </a:t>
            </a: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-GB"/>
              <a:t>, </a:t>
            </a: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b</a:t>
            </a:r>
            <a:r>
              <a:rPr lang="en-GB"/>
              <a:t> or </a:t>
            </a: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c</a:t>
            </a:r>
            <a:endParaRPr>
              <a:solidFill>
                <a:srgbClr val="0B5394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8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</a:t>
            </a:r>
            <a:endParaRPr/>
          </a:p>
        </p:txBody>
      </p:sp>
      <p:sp>
        <p:nvSpPr>
          <p:cNvPr id="253" name="Google Shape;253;p3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Using negative matching, how do we match only the words in green?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9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55" name="Google Shape;25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750" y="2583322"/>
            <a:ext cx="3012500" cy="33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</a:t>
            </a:r>
            <a:endParaRPr/>
          </a:p>
        </p:txBody>
      </p:sp>
      <p:sp>
        <p:nvSpPr>
          <p:cNvPr id="261" name="Google Shape;261;p4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How do we match any word beginning with a capital letter?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0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3" name="Google Shape;2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948" y="2389200"/>
            <a:ext cx="3956100" cy="37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Character Ranges</a:t>
            </a:r>
            <a:endParaRPr/>
          </a:p>
        </p:txBody>
      </p:sp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311700" y="1536625"/>
            <a:ext cx="3735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Every character in a string is represented using an ASCII code</a:t>
            </a:r>
            <a:endParaRPr/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Capital </a:t>
            </a: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-GB"/>
              <a:t> has a code of </a:t>
            </a: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65</a:t>
            </a:r>
            <a:r>
              <a:rPr lang="en-GB"/>
              <a:t>, capital </a:t>
            </a: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B</a:t>
            </a:r>
            <a:r>
              <a:rPr lang="en-GB"/>
              <a:t> has a code of </a:t>
            </a: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66</a:t>
            </a:r>
            <a:r>
              <a:rPr lang="en-GB">
                <a:solidFill>
                  <a:srgbClr val="0B5394"/>
                </a:solidFill>
              </a:rPr>
              <a:t> </a:t>
            </a:r>
            <a:r>
              <a:rPr lang="en-GB"/>
              <a:t>etc.</a:t>
            </a:r>
            <a:endParaRPr/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Lower-case </a:t>
            </a: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-GB"/>
              <a:t> has a code of </a:t>
            </a: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97</a:t>
            </a:r>
            <a:r>
              <a:rPr lang="en-GB"/>
              <a:t>, lower </a:t>
            </a: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z</a:t>
            </a:r>
            <a:r>
              <a:rPr lang="en-GB"/>
              <a:t> has a code of </a:t>
            </a: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122</a:t>
            </a:r>
            <a:endParaRPr>
              <a:solidFill>
                <a:srgbClr val="0B5394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The full range of codes can be found online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http://www.asciitable.com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1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71" name="Google Shape;27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8950" y="1733425"/>
            <a:ext cx="4684376" cy="320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Character Ranges</a:t>
            </a:r>
            <a:endParaRPr/>
          </a:p>
        </p:txBody>
      </p:sp>
      <p:sp>
        <p:nvSpPr>
          <p:cNvPr id="277" name="Google Shape;277;p4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473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Because each character has an underlying numeric code, we can use ranges to specify characters inside square brackets</a:t>
            </a:r>
            <a:endParaRPr/>
          </a:p>
          <a:p>
            <a:pPr indent="-3473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A-Z]</a:t>
            </a:r>
            <a:r>
              <a:rPr lang="en-GB"/>
              <a:t> will match any character with a code between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65</a:t>
            </a:r>
            <a:r>
              <a:rPr lang="en-GB"/>
              <a:t> (</a:t>
            </a: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-GB"/>
              <a:t>) and </a:t>
            </a: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90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GB"/>
              <a:t>(</a:t>
            </a: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Z</a:t>
            </a:r>
            <a:r>
              <a:rPr lang="en-GB"/>
              <a:t>)</a:t>
            </a:r>
            <a:endParaRPr/>
          </a:p>
          <a:p>
            <a:pPr indent="-3473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[a-z]</a:t>
            </a:r>
            <a:r>
              <a:rPr lang="en-GB"/>
              <a:t> will match any character with a code between </a:t>
            </a: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97</a:t>
            </a:r>
            <a:r>
              <a:rPr lang="en-GB">
                <a:solidFill>
                  <a:srgbClr val="0B5394"/>
                </a:solidFill>
              </a:rPr>
              <a:t> </a:t>
            </a:r>
            <a:r>
              <a:rPr lang="en-GB"/>
              <a:t>(</a:t>
            </a: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-GB"/>
              <a:t>) and </a:t>
            </a: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122 </a:t>
            </a:r>
            <a:r>
              <a:rPr lang="en-GB"/>
              <a:t>(</a:t>
            </a: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z</a:t>
            </a:r>
            <a:r>
              <a:rPr lang="en-GB"/>
              <a:t>)</a:t>
            </a:r>
            <a:endParaRPr/>
          </a:p>
          <a:p>
            <a:pPr indent="-3473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[A-Za-z0-9]</a:t>
            </a:r>
            <a:r>
              <a:rPr lang="en-GB"/>
              <a:t> will match any </a:t>
            </a:r>
            <a:r>
              <a:rPr lang="en-GB"/>
              <a:t>uppercase</a:t>
            </a:r>
            <a:r>
              <a:rPr lang="en-GB"/>
              <a:t> or </a:t>
            </a:r>
            <a:r>
              <a:rPr lang="en-GB"/>
              <a:t>lowercase</a:t>
            </a:r>
            <a:r>
              <a:rPr lang="en-GB"/>
              <a:t> letter or number</a:t>
            </a:r>
            <a:endParaRPr/>
          </a:p>
          <a:p>
            <a:pPr indent="-3473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-</a:t>
            </a:r>
            <a:r>
              <a:rPr lang="en-GB"/>
              <a:t> symbol is a special character when used inside square brackets</a:t>
            </a:r>
            <a:endParaRPr/>
          </a:p>
          <a:p>
            <a:pPr indent="-3473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If we want to match a </a:t>
            </a:r>
            <a:r>
              <a:rPr lang="en-GB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-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GB"/>
              <a:t>character, it needs to be the first symbol inside the brackets</a:t>
            </a:r>
            <a:endParaRPr/>
          </a:p>
          <a:p>
            <a:pPr indent="-34464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5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[-A-Za-z]</a:t>
            </a:r>
            <a:r>
              <a:rPr lang="en-GB" sz="215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GB" sz="2150"/>
              <a:t>matches any letter or a </a:t>
            </a:r>
            <a:r>
              <a:rPr lang="en-GB" sz="215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-</a:t>
            </a:r>
            <a:r>
              <a:rPr lang="en-GB" sz="2150"/>
              <a:t> character</a:t>
            </a:r>
            <a:endParaRPr sz="2150"/>
          </a:p>
        </p:txBody>
      </p:sp>
      <p:sp>
        <p:nvSpPr>
          <p:cNvPr id="278" name="Google Shape;278;p42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4 - Character Ranges </a:t>
            </a:r>
            <a:endParaRPr/>
          </a:p>
        </p:txBody>
      </p:sp>
      <p:sp>
        <p:nvSpPr>
          <p:cNvPr id="284" name="Google Shape;284;p4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How can we write a regex that will match only the words in green?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86" name="Google Shape;2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050" y="2516300"/>
            <a:ext cx="4154400" cy="38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3"/>
          <p:cNvSpPr txBox="1"/>
          <p:nvPr/>
        </p:nvSpPr>
        <p:spPr>
          <a:xfrm>
            <a:off x="6169775" y="3487375"/>
            <a:ext cx="2850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Answer in the next slide...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Regular expressions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Identifying patterns in text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Capturing groups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Examples in Python and R</a:t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4 - Character Ranges </a:t>
            </a:r>
            <a:endParaRPr/>
          </a:p>
        </p:txBody>
      </p:sp>
      <p:sp>
        <p:nvSpPr>
          <p:cNvPr id="293" name="Google Shape;293;p44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94" name="Google Shape;29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13179"/>
            <a:ext cx="8839199" cy="3031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Metacharacters</a:t>
            </a:r>
            <a:endParaRPr/>
          </a:p>
        </p:txBody>
      </p:sp>
      <p:sp>
        <p:nvSpPr>
          <p:cNvPr id="300" name="Google Shape;300;p4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We've seen how we can use character ranges to match different types of characters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These involve a lot of keystrokes, so RegEx allow us to use metacharacters (or shortcuts) for different types of ranges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\d</a:t>
            </a:r>
            <a:r>
              <a:rPr lang="en-GB"/>
              <a:t> matches any numeric digit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\D</a:t>
            </a:r>
            <a:r>
              <a:rPr lang="en-GB"/>
              <a:t> matches any non-digit character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\s</a:t>
            </a:r>
            <a:r>
              <a:rPr lang="en-GB"/>
              <a:t> matches any whitespace character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\S</a:t>
            </a:r>
            <a:r>
              <a:rPr lang="en-GB"/>
              <a:t> matches any non-whitespace character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\w</a:t>
            </a:r>
            <a:r>
              <a:rPr lang="en-GB"/>
              <a:t> matches any alphanumeric character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5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</a:t>
            </a:r>
            <a:endParaRPr/>
          </a:p>
        </p:txBody>
      </p:sp>
      <p:sp>
        <p:nvSpPr>
          <p:cNvPr id="307" name="Google Shape;307;p4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How do we match any word with more than one character?</a:t>
            </a:r>
            <a:endParaRPr/>
          </a:p>
        </p:txBody>
      </p:sp>
      <p:sp>
        <p:nvSpPr>
          <p:cNvPr id="308" name="Google Shape;308;p46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09" name="Google Shape;30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512" y="3033024"/>
            <a:ext cx="4912975" cy="22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Repetition</a:t>
            </a:r>
            <a:endParaRPr/>
          </a:p>
        </p:txBody>
      </p:sp>
      <p:sp>
        <p:nvSpPr>
          <p:cNvPr id="315" name="Google Shape;315;p4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Say we wanted to match 3 digits, we could do this using </a:t>
            </a: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\d\d\d</a:t>
            </a:r>
            <a:endParaRPr>
              <a:solidFill>
                <a:srgbClr val="0B5394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However, RegEx gives us an easier way to do this, using curly brace notation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urier"/>
              <a:buChar char="●"/>
            </a:pP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[&lt;match&gt;]{&lt;repetitions&gt;}</a:t>
            </a:r>
            <a:endParaRPr>
              <a:solidFill>
                <a:srgbClr val="0B5394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[&lt;match&gt;]{&lt;min repetitions&gt;, &lt;max repetitions&gt;}</a:t>
            </a:r>
            <a:endParaRPr>
              <a:solidFill>
                <a:srgbClr val="0B5394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We can use this to match 3 z's using </a:t>
            </a: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z{3}</a:t>
            </a:r>
            <a:r>
              <a:rPr lang="en-GB"/>
              <a:t> or between 2 and 5 digits </a:t>
            </a: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[\d]{2,5}</a:t>
            </a:r>
            <a:endParaRPr>
              <a:solidFill>
                <a:srgbClr val="0B5394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7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5 - Repetition</a:t>
            </a:r>
            <a:endParaRPr/>
          </a:p>
        </p:txBody>
      </p:sp>
      <p:sp>
        <p:nvSpPr>
          <p:cNvPr id="322" name="Google Shape;322;p4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Write a regular expression which will match between 3 and 5 consecutive vowels (not the whole word, just the vowel cluster)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8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4" name="Google Shape;324;p48"/>
          <p:cNvSpPr txBox="1"/>
          <p:nvPr/>
        </p:nvSpPr>
        <p:spPr>
          <a:xfrm>
            <a:off x="6169775" y="3487375"/>
            <a:ext cx="2850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Answer in the next slide...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325" name="Google Shape;32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798" y="2734148"/>
            <a:ext cx="4148875" cy="31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Task 5 - Answer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9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32" name="Google Shape;33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75" y="2019525"/>
            <a:ext cx="8484923" cy="294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Kleene Star and Kleene Plus</a:t>
            </a:r>
            <a:endParaRPr/>
          </a:p>
        </p:txBody>
      </p:sp>
      <p:sp>
        <p:nvSpPr>
          <p:cNvPr id="338" name="Google Shape;338;p5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Named after Stephen Kole Kleene (the inventor of Regex)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A </a:t>
            </a: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*</a:t>
            </a:r>
            <a:r>
              <a:rPr lang="en-GB"/>
              <a:t> after a character matches zero or more of that character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A </a:t>
            </a: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lang="en-GB"/>
              <a:t> after a character matches one or more of that character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0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40" name="Google Shape;34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313" y="3506400"/>
            <a:ext cx="4943475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50"/>
          <p:cNvSpPr txBox="1"/>
          <p:nvPr/>
        </p:nvSpPr>
        <p:spPr>
          <a:xfrm>
            <a:off x="5721075" y="3617400"/>
            <a:ext cx="20952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[a]+</a:t>
            </a:r>
            <a:endParaRPr sz="4000">
              <a:solidFill>
                <a:srgbClr val="0B5394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[b]+</a:t>
            </a:r>
            <a:endParaRPr sz="4000">
              <a:solidFill>
                <a:srgbClr val="0B5394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[c]+</a:t>
            </a:r>
            <a:endParaRPr sz="4000">
              <a:solidFill>
                <a:srgbClr val="0B5394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6 - Repetition </a:t>
            </a:r>
            <a:endParaRPr/>
          </a:p>
        </p:txBody>
      </p:sp>
      <p:sp>
        <p:nvSpPr>
          <p:cNvPr id="347" name="Google Shape;347;p5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Write a regular expression which will match any word containing between 3 and 5 consecutive vowels (the </a:t>
            </a:r>
            <a:r>
              <a:rPr lang="en-GB" u="sng"/>
              <a:t>whole word</a:t>
            </a:r>
            <a:r>
              <a:rPr lang="en-GB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1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49" name="Google Shape;34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898" y="2994573"/>
            <a:ext cx="4148875" cy="319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51"/>
          <p:cNvSpPr txBox="1"/>
          <p:nvPr/>
        </p:nvSpPr>
        <p:spPr>
          <a:xfrm>
            <a:off x="6169775" y="3487375"/>
            <a:ext cx="2850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Answer in the next slide...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Task 6 - Answer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2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57" name="Google Shape;35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700" y="1993750"/>
            <a:ext cx="8726048" cy="298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Optionality</a:t>
            </a:r>
            <a:endParaRPr/>
          </a:p>
        </p:txBody>
      </p:sp>
      <p:sp>
        <p:nvSpPr>
          <p:cNvPr id="363" name="Google Shape;363;p5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 </a:t>
            </a: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?</a:t>
            </a:r>
            <a:r>
              <a:rPr lang="en-GB"/>
              <a:t> operator matches zero or one of the preceding character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Similar to the </a:t>
            </a: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*</a:t>
            </a:r>
            <a:r>
              <a:rPr lang="en-GB"/>
              <a:t> character but doesn't allow repetition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Can also be used with square brackets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5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65" name="Google Shape;36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75" y="3141075"/>
            <a:ext cx="4142976" cy="295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3"/>
          <p:cNvSpPr txBox="1"/>
          <p:nvPr/>
        </p:nvSpPr>
        <p:spPr>
          <a:xfrm>
            <a:off x="4863700" y="3963325"/>
            <a:ext cx="408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[\d]+ files? found</a:t>
            </a:r>
            <a:endParaRPr sz="2800">
              <a:solidFill>
                <a:srgbClr val="0B5394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367" name="Google Shape;367;p53"/>
          <p:cNvCxnSpPr/>
          <p:nvPr/>
        </p:nvCxnSpPr>
        <p:spPr>
          <a:xfrm rot="10800000">
            <a:off x="6176275" y="4484925"/>
            <a:ext cx="437700" cy="129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53"/>
          <p:cNvCxnSpPr/>
          <p:nvPr/>
        </p:nvCxnSpPr>
        <p:spPr>
          <a:xfrm flipH="1" rot="10800000">
            <a:off x="7489100" y="4493475"/>
            <a:ext cx="126300" cy="13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" name="Google Shape;369;p53"/>
          <p:cNvSpPr txBox="1"/>
          <p:nvPr/>
        </p:nvSpPr>
        <p:spPr>
          <a:xfrm>
            <a:off x="6277400" y="5755675"/>
            <a:ext cx="2056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Note the spaces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Regular Expressions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159300" y="1536625"/>
            <a:ext cx="3752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Regular Expressions are tools for advanced pattern matching in text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Useful for: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File searches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Find and replace in text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Extracting data from free-text sources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350" y="1257292"/>
            <a:ext cx="4850699" cy="4193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 Boundaries</a:t>
            </a:r>
            <a:endParaRPr/>
          </a:p>
        </p:txBody>
      </p:sp>
      <p:sp>
        <p:nvSpPr>
          <p:cNvPr id="375" name="Google Shape;375;p5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Sometimes it's useful to match the beginning and ending of a line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 </a:t>
            </a: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^ </a:t>
            </a:r>
            <a:r>
              <a:rPr lang="en-GB"/>
              <a:t>character (when not in square brackets) denotes the start of a line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 </a:t>
            </a: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$</a:t>
            </a:r>
            <a:r>
              <a:rPr lang="en-GB"/>
              <a:t> character denotes the end of a 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54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77" name="Google Shape;37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513" y="4837324"/>
            <a:ext cx="8094974" cy="15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4"/>
          <p:cNvSpPr txBox="1"/>
          <p:nvPr/>
        </p:nvSpPr>
        <p:spPr>
          <a:xfrm>
            <a:off x="2633800" y="4134925"/>
            <a:ext cx="495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^Mission:.*successful$</a:t>
            </a:r>
            <a:endParaRPr sz="2800">
              <a:solidFill>
                <a:srgbClr val="0B5394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Capturing Groups</a:t>
            </a:r>
            <a:endParaRPr/>
          </a:p>
        </p:txBody>
      </p:sp>
      <p:sp>
        <p:nvSpPr>
          <p:cNvPr id="384" name="Google Shape;384;p5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So far we've only talked about matching strings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Often we want to do something with the text we matched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For example, we may want to extract the image dimensions and extensions from the filenames in the example below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hasselhoff_</a:t>
            </a:r>
            <a:r>
              <a:rPr lang="en-GB" sz="26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1640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GB" sz="2600">
                <a:solidFill>
                  <a:srgbClr val="990000"/>
                </a:solidFill>
                <a:latin typeface="Courier"/>
                <a:ea typeface="Courier"/>
                <a:cs typeface="Courier"/>
                <a:sym typeface="Courier"/>
              </a:rPr>
              <a:t>890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GB" sz="2600">
                <a:solidFill>
                  <a:srgbClr val="BF9000"/>
                </a:solidFill>
                <a:latin typeface="Courier"/>
                <a:ea typeface="Courier"/>
                <a:cs typeface="Courier"/>
                <a:sym typeface="Courier"/>
              </a:rPr>
              <a:t>png</a:t>
            </a:r>
            <a:endParaRPr sz="2600">
              <a:solidFill>
                <a:srgbClr val="BF9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lolcat_</a:t>
            </a:r>
            <a:r>
              <a:rPr lang="en-GB" sz="26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1720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GB" sz="2600">
                <a:solidFill>
                  <a:srgbClr val="990000"/>
                </a:solidFill>
                <a:latin typeface="Courier"/>
                <a:ea typeface="Courier"/>
                <a:cs typeface="Courier"/>
                <a:sym typeface="Courier"/>
              </a:rPr>
              <a:t>580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GB" sz="2600">
                <a:solidFill>
                  <a:srgbClr val="BF9000"/>
                </a:solidFill>
                <a:latin typeface="Courier"/>
                <a:ea typeface="Courier"/>
                <a:cs typeface="Courier"/>
                <a:sym typeface="Courier"/>
              </a:rPr>
              <a:t>jpg</a:t>
            </a:r>
            <a:endParaRPr sz="2600">
              <a:solidFill>
                <a:srgbClr val="BF9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[^_]*_</a:t>
            </a:r>
            <a:r>
              <a:rPr lang="en-GB" sz="26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(\d+)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GB" sz="2600">
                <a:solidFill>
                  <a:srgbClr val="990000"/>
                </a:solidFill>
                <a:latin typeface="Courier"/>
                <a:ea typeface="Courier"/>
                <a:cs typeface="Courier"/>
                <a:sym typeface="Courier"/>
              </a:rPr>
              <a:t>(\d+)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\.</a:t>
            </a:r>
            <a:r>
              <a:rPr lang="en-GB" sz="2600">
                <a:solidFill>
                  <a:srgbClr val="BF9000"/>
                </a:solidFill>
                <a:latin typeface="Courier"/>
                <a:ea typeface="Courier"/>
                <a:cs typeface="Courier"/>
                <a:sym typeface="Courier"/>
              </a:rPr>
              <a:t>([a-zA-Z]{3})</a:t>
            </a:r>
            <a:endParaRPr sz="2600">
              <a:solidFill>
                <a:srgbClr val="BF9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5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Capturing Groups</a:t>
            </a:r>
            <a:endParaRPr/>
          </a:p>
        </p:txBody>
      </p:sp>
      <p:sp>
        <p:nvSpPr>
          <p:cNvPr id="391" name="Google Shape;391;p5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So far we've only talked about matching strings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Often we want to do something with the text we matched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For example, we may want to extract the image dimensions and extensions from the filenames in the example below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hasselhoff_</a:t>
            </a:r>
            <a:r>
              <a:rPr lang="en-GB" sz="26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1640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GB" sz="2600">
                <a:solidFill>
                  <a:srgbClr val="990000"/>
                </a:solidFill>
                <a:latin typeface="Courier"/>
                <a:ea typeface="Courier"/>
                <a:cs typeface="Courier"/>
                <a:sym typeface="Courier"/>
              </a:rPr>
              <a:t>890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GB" sz="2600">
                <a:solidFill>
                  <a:srgbClr val="BF9000"/>
                </a:solidFill>
                <a:latin typeface="Courier"/>
                <a:ea typeface="Courier"/>
                <a:cs typeface="Courier"/>
                <a:sym typeface="Courier"/>
              </a:rPr>
              <a:t>png</a:t>
            </a:r>
            <a:endParaRPr sz="2600">
              <a:solidFill>
                <a:srgbClr val="BF9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lolcat_</a:t>
            </a:r>
            <a:r>
              <a:rPr lang="en-GB" sz="26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1720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GB" sz="2600">
                <a:solidFill>
                  <a:srgbClr val="990000"/>
                </a:solidFill>
                <a:latin typeface="Courier"/>
                <a:ea typeface="Courier"/>
                <a:cs typeface="Courier"/>
                <a:sym typeface="Courier"/>
              </a:rPr>
              <a:t>580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GB" sz="2600">
                <a:solidFill>
                  <a:srgbClr val="BF9000"/>
                </a:solidFill>
                <a:latin typeface="Courier"/>
                <a:ea typeface="Courier"/>
                <a:cs typeface="Courier"/>
                <a:sym typeface="Courier"/>
              </a:rPr>
              <a:t>jpg</a:t>
            </a:r>
            <a:endParaRPr sz="2600">
              <a:solidFill>
                <a:srgbClr val="BF9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[^_]*_</a:t>
            </a:r>
            <a:r>
              <a:rPr lang="en-GB" sz="26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(\d+)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GB" sz="2600">
                <a:solidFill>
                  <a:srgbClr val="990000"/>
                </a:solidFill>
                <a:latin typeface="Courier"/>
                <a:ea typeface="Courier"/>
                <a:cs typeface="Courier"/>
                <a:sym typeface="Courier"/>
              </a:rPr>
              <a:t>(\d+)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\.</a:t>
            </a:r>
            <a:r>
              <a:rPr lang="en-GB" sz="2600">
                <a:solidFill>
                  <a:srgbClr val="BF9000"/>
                </a:solidFill>
                <a:latin typeface="Courier"/>
                <a:ea typeface="Courier"/>
                <a:cs typeface="Courier"/>
                <a:sym typeface="Courier"/>
              </a:rPr>
              <a:t>([a-zA-Z]{3})</a:t>
            </a:r>
            <a:endParaRPr sz="2600">
              <a:solidFill>
                <a:srgbClr val="BF9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6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3" name="Google Shape;393;p56"/>
          <p:cNvSpPr/>
          <p:nvPr/>
        </p:nvSpPr>
        <p:spPr>
          <a:xfrm>
            <a:off x="395500" y="4569225"/>
            <a:ext cx="1001400" cy="715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4" name="Google Shape;394;p56"/>
          <p:cNvCxnSpPr>
            <a:endCxn id="393" idx="4"/>
          </p:cNvCxnSpPr>
          <p:nvPr/>
        </p:nvCxnSpPr>
        <p:spPr>
          <a:xfrm rot="10800000">
            <a:off x="896200" y="5284425"/>
            <a:ext cx="887700" cy="79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" name="Google Shape;395;p56"/>
          <p:cNvSpPr txBox="1"/>
          <p:nvPr/>
        </p:nvSpPr>
        <p:spPr>
          <a:xfrm>
            <a:off x="1910150" y="5679950"/>
            <a:ext cx="350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Anything except </a:t>
            </a:r>
            <a:r>
              <a:rPr lang="en-GB" sz="18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_ </a:t>
            </a:r>
            <a:r>
              <a:rPr lang="en-GB" sz="1800"/>
              <a:t>repeated 0 or more times</a:t>
            </a:r>
            <a:endParaRPr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Capturing Groups</a:t>
            </a:r>
            <a:endParaRPr/>
          </a:p>
        </p:txBody>
      </p:sp>
      <p:sp>
        <p:nvSpPr>
          <p:cNvPr id="401" name="Google Shape;401;p5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So far we've only talked about matching strings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Often we want to do something with the text we matched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For example, we may want to extract the image dimensions and extensions from the filenames in the example below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hasselhoff_</a:t>
            </a:r>
            <a:r>
              <a:rPr lang="en-GB" sz="26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1640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GB" sz="2600">
                <a:solidFill>
                  <a:srgbClr val="990000"/>
                </a:solidFill>
                <a:latin typeface="Courier"/>
                <a:ea typeface="Courier"/>
                <a:cs typeface="Courier"/>
                <a:sym typeface="Courier"/>
              </a:rPr>
              <a:t>890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GB" sz="2600">
                <a:solidFill>
                  <a:srgbClr val="BF9000"/>
                </a:solidFill>
                <a:latin typeface="Courier"/>
                <a:ea typeface="Courier"/>
                <a:cs typeface="Courier"/>
                <a:sym typeface="Courier"/>
              </a:rPr>
              <a:t>png</a:t>
            </a:r>
            <a:endParaRPr sz="2600">
              <a:solidFill>
                <a:srgbClr val="BF9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lolcat_</a:t>
            </a:r>
            <a:r>
              <a:rPr lang="en-GB" sz="26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1720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GB" sz="2600">
                <a:solidFill>
                  <a:srgbClr val="990000"/>
                </a:solidFill>
                <a:latin typeface="Courier"/>
                <a:ea typeface="Courier"/>
                <a:cs typeface="Courier"/>
                <a:sym typeface="Courier"/>
              </a:rPr>
              <a:t>580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GB" sz="2600">
                <a:solidFill>
                  <a:srgbClr val="BF9000"/>
                </a:solidFill>
                <a:latin typeface="Courier"/>
                <a:ea typeface="Courier"/>
                <a:cs typeface="Courier"/>
                <a:sym typeface="Courier"/>
              </a:rPr>
              <a:t>jpg</a:t>
            </a:r>
            <a:endParaRPr sz="2600">
              <a:solidFill>
                <a:srgbClr val="BF9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[^_]*_</a:t>
            </a:r>
            <a:r>
              <a:rPr lang="en-GB" sz="26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(\d+)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GB" sz="2600">
                <a:solidFill>
                  <a:srgbClr val="990000"/>
                </a:solidFill>
                <a:latin typeface="Courier"/>
                <a:ea typeface="Courier"/>
                <a:cs typeface="Courier"/>
                <a:sym typeface="Courier"/>
              </a:rPr>
              <a:t>(\d+)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\.</a:t>
            </a:r>
            <a:r>
              <a:rPr lang="en-GB" sz="2600">
                <a:solidFill>
                  <a:srgbClr val="BF9000"/>
                </a:solidFill>
                <a:latin typeface="Courier"/>
                <a:ea typeface="Courier"/>
                <a:cs typeface="Courier"/>
                <a:sym typeface="Courier"/>
              </a:rPr>
              <a:t>([a-zA-Z]{3})</a:t>
            </a:r>
            <a:endParaRPr sz="2600">
              <a:solidFill>
                <a:srgbClr val="BF9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57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3" name="Google Shape;403;p57"/>
          <p:cNvSpPr/>
          <p:nvPr/>
        </p:nvSpPr>
        <p:spPr>
          <a:xfrm>
            <a:off x="1245375" y="4922625"/>
            <a:ext cx="462900" cy="390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4" name="Google Shape;404;p57"/>
          <p:cNvCxnSpPr>
            <a:endCxn id="403" idx="4"/>
          </p:cNvCxnSpPr>
          <p:nvPr/>
        </p:nvCxnSpPr>
        <p:spPr>
          <a:xfrm rot="10800000">
            <a:off x="1476825" y="5312625"/>
            <a:ext cx="887700" cy="79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57"/>
          <p:cNvSpPr txBox="1"/>
          <p:nvPr/>
        </p:nvSpPr>
        <p:spPr>
          <a:xfrm>
            <a:off x="2499175" y="5764075"/>
            <a:ext cx="1918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A dash </a:t>
            </a:r>
            <a:r>
              <a:rPr lang="en-GB" sz="21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_</a:t>
            </a:r>
            <a:endParaRPr sz="2100">
              <a:solidFill>
                <a:srgbClr val="0B5394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Capturing Groups</a:t>
            </a:r>
            <a:endParaRPr/>
          </a:p>
        </p:txBody>
      </p:sp>
      <p:sp>
        <p:nvSpPr>
          <p:cNvPr id="411" name="Google Shape;411;p5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So far we've only talked about matching strings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Often we want to do something with the text we matched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For example, we may want to extract the image dimensions and extensions from the filenames in the example below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hasselhoff_</a:t>
            </a:r>
            <a:r>
              <a:rPr lang="en-GB" sz="26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1640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GB" sz="2600">
                <a:solidFill>
                  <a:srgbClr val="990000"/>
                </a:solidFill>
                <a:latin typeface="Courier"/>
                <a:ea typeface="Courier"/>
                <a:cs typeface="Courier"/>
                <a:sym typeface="Courier"/>
              </a:rPr>
              <a:t>890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GB" sz="2600">
                <a:solidFill>
                  <a:srgbClr val="BF9000"/>
                </a:solidFill>
                <a:latin typeface="Courier"/>
                <a:ea typeface="Courier"/>
                <a:cs typeface="Courier"/>
                <a:sym typeface="Courier"/>
              </a:rPr>
              <a:t>png</a:t>
            </a:r>
            <a:endParaRPr sz="2600">
              <a:solidFill>
                <a:srgbClr val="BF9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lolcat_</a:t>
            </a:r>
            <a:r>
              <a:rPr lang="en-GB" sz="26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1720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GB" sz="2600">
                <a:solidFill>
                  <a:srgbClr val="990000"/>
                </a:solidFill>
                <a:latin typeface="Courier"/>
                <a:ea typeface="Courier"/>
                <a:cs typeface="Courier"/>
                <a:sym typeface="Courier"/>
              </a:rPr>
              <a:t>580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GB" sz="2600">
                <a:solidFill>
                  <a:srgbClr val="BF9000"/>
                </a:solidFill>
                <a:latin typeface="Courier"/>
                <a:ea typeface="Courier"/>
                <a:cs typeface="Courier"/>
                <a:sym typeface="Courier"/>
              </a:rPr>
              <a:t>jpg</a:t>
            </a:r>
            <a:endParaRPr sz="2600">
              <a:solidFill>
                <a:srgbClr val="BF9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[^_]*_</a:t>
            </a:r>
            <a:r>
              <a:rPr lang="en-GB" sz="26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(\d+)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GB" sz="2600">
                <a:solidFill>
                  <a:srgbClr val="990000"/>
                </a:solidFill>
                <a:latin typeface="Courier"/>
                <a:ea typeface="Courier"/>
                <a:cs typeface="Courier"/>
                <a:sym typeface="Courier"/>
              </a:rPr>
              <a:t>(\d+)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\.</a:t>
            </a:r>
            <a:r>
              <a:rPr lang="en-GB" sz="2600">
                <a:solidFill>
                  <a:srgbClr val="BF9000"/>
                </a:solidFill>
                <a:latin typeface="Courier"/>
                <a:ea typeface="Courier"/>
                <a:cs typeface="Courier"/>
                <a:sym typeface="Courier"/>
              </a:rPr>
              <a:t>([a-zA-Z]{3})</a:t>
            </a:r>
            <a:endParaRPr sz="2600">
              <a:solidFill>
                <a:srgbClr val="BF9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58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3" name="Google Shape;413;p58"/>
          <p:cNvSpPr/>
          <p:nvPr/>
        </p:nvSpPr>
        <p:spPr>
          <a:xfrm>
            <a:off x="1607200" y="4636525"/>
            <a:ext cx="925500" cy="609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4" name="Google Shape;414;p58"/>
          <p:cNvCxnSpPr>
            <a:endCxn id="413" idx="4"/>
          </p:cNvCxnSpPr>
          <p:nvPr/>
        </p:nvCxnSpPr>
        <p:spPr>
          <a:xfrm rot="10800000">
            <a:off x="2069950" y="5246425"/>
            <a:ext cx="991200" cy="922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58"/>
          <p:cNvSpPr txBox="1"/>
          <p:nvPr/>
        </p:nvSpPr>
        <p:spPr>
          <a:xfrm>
            <a:off x="3041021" y="5767175"/>
            <a:ext cx="383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Our first group, indicating the width of the image</a:t>
            </a:r>
            <a:endParaRPr sz="2100">
              <a:solidFill>
                <a:srgbClr val="0B5394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Capturing Groups</a:t>
            </a:r>
            <a:endParaRPr/>
          </a:p>
        </p:txBody>
      </p:sp>
      <p:sp>
        <p:nvSpPr>
          <p:cNvPr id="421" name="Google Shape;421;p5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So far we've only talked about matching strings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Often we want to do something with the text we matched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For example, we may want to extract the image dimensions and extensions from the filenames in the example below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hasselhoff_</a:t>
            </a:r>
            <a:r>
              <a:rPr lang="en-GB" sz="26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1640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GB" sz="2600">
                <a:solidFill>
                  <a:srgbClr val="990000"/>
                </a:solidFill>
                <a:latin typeface="Courier"/>
                <a:ea typeface="Courier"/>
                <a:cs typeface="Courier"/>
                <a:sym typeface="Courier"/>
              </a:rPr>
              <a:t>890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GB" sz="2600">
                <a:solidFill>
                  <a:srgbClr val="BF9000"/>
                </a:solidFill>
                <a:latin typeface="Courier"/>
                <a:ea typeface="Courier"/>
                <a:cs typeface="Courier"/>
                <a:sym typeface="Courier"/>
              </a:rPr>
              <a:t>png</a:t>
            </a:r>
            <a:endParaRPr sz="2600">
              <a:solidFill>
                <a:srgbClr val="BF9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lolcat_</a:t>
            </a:r>
            <a:r>
              <a:rPr lang="en-GB" sz="26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1720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GB" sz="2600">
                <a:solidFill>
                  <a:srgbClr val="990000"/>
                </a:solidFill>
                <a:latin typeface="Courier"/>
                <a:ea typeface="Courier"/>
                <a:cs typeface="Courier"/>
                <a:sym typeface="Courier"/>
              </a:rPr>
              <a:t>580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GB" sz="2600">
                <a:solidFill>
                  <a:srgbClr val="BF9000"/>
                </a:solidFill>
                <a:latin typeface="Courier"/>
                <a:ea typeface="Courier"/>
                <a:cs typeface="Courier"/>
                <a:sym typeface="Courier"/>
              </a:rPr>
              <a:t>jpg</a:t>
            </a:r>
            <a:endParaRPr sz="2600">
              <a:solidFill>
                <a:srgbClr val="BF9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[^_]*_</a:t>
            </a:r>
            <a:r>
              <a:rPr lang="en-GB" sz="26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(\d+)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GB" sz="2600">
                <a:solidFill>
                  <a:srgbClr val="990000"/>
                </a:solidFill>
                <a:latin typeface="Courier"/>
                <a:ea typeface="Courier"/>
                <a:cs typeface="Courier"/>
                <a:sym typeface="Courier"/>
              </a:rPr>
              <a:t>(\d+)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\.</a:t>
            </a:r>
            <a:r>
              <a:rPr lang="en-GB" sz="2600">
                <a:solidFill>
                  <a:srgbClr val="BF9000"/>
                </a:solidFill>
                <a:latin typeface="Courier"/>
                <a:ea typeface="Courier"/>
                <a:cs typeface="Courier"/>
                <a:sym typeface="Courier"/>
              </a:rPr>
              <a:t>([a-zA-Z]{3})</a:t>
            </a:r>
            <a:endParaRPr sz="2600">
              <a:solidFill>
                <a:srgbClr val="BF9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59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3" name="Google Shape;423;p59"/>
          <p:cNvSpPr/>
          <p:nvPr/>
        </p:nvSpPr>
        <p:spPr>
          <a:xfrm>
            <a:off x="2494975" y="4721725"/>
            <a:ext cx="340800" cy="436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4" name="Google Shape;424;p59"/>
          <p:cNvCxnSpPr>
            <a:endCxn id="423" idx="4"/>
          </p:cNvCxnSpPr>
          <p:nvPr/>
        </p:nvCxnSpPr>
        <p:spPr>
          <a:xfrm rot="10800000">
            <a:off x="2665375" y="5158225"/>
            <a:ext cx="991200" cy="922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5" name="Google Shape;425;p59"/>
          <p:cNvSpPr txBox="1"/>
          <p:nvPr/>
        </p:nvSpPr>
        <p:spPr>
          <a:xfrm>
            <a:off x="3789946" y="5741925"/>
            <a:ext cx="3833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An </a:t>
            </a:r>
            <a:r>
              <a:rPr lang="en-GB" sz="2100">
                <a:latin typeface="Courier"/>
                <a:ea typeface="Courier"/>
                <a:cs typeface="Courier"/>
                <a:sym typeface="Courier"/>
              </a:rPr>
              <a:t>x</a:t>
            </a:r>
            <a:endParaRPr sz="2100">
              <a:solidFill>
                <a:srgbClr val="0B5394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Capturing Groups</a:t>
            </a:r>
            <a:endParaRPr/>
          </a:p>
        </p:txBody>
      </p:sp>
      <p:sp>
        <p:nvSpPr>
          <p:cNvPr id="431" name="Google Shape;431;p6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So far we've only talked about matching strings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Often we want to do something with the text we matched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For example, we may want to extract the image dimensions and extensions from the filenames in the example below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hasselhoff_</a:t>
            </a:r>
            <a:r>
              <a:rPr lang="en-GB" sz="26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1640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GB" sz="2600">
                <a:solidFill>
                  <a:srgbClr val="990000"/>
                </a:solidFill>
                <a:latin typeface="Courier"/>
                <a:ea typeface="Courier"/>
                <a:cs typeface="Courier"/>
                <a:sym typeface="Courier"/>
              </a:rPr>
              <a:t>890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GB" sz="2600">
                <a:solidFill>
                  <a:srgbClr val="BF9000"/>
                </a:solidFill>
                <a:latin typeface="Courier"/>
                <a:ea typeface="Courier"/>
                <a:cs typeface="Courier"/>
                <a:sym typeface="Courier"/>
              </a:rPr>
              <a:t>png</a:t>
            </a:r>
            <a:endParaRPr sz="2600">
              <a:solidFill>
                <a:srgbClr val="BF9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lolcat_</a:t>
            </a:r>
            <a:r>
              <a:rPr lang="en-GB" sz="26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1720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GB" sz="2600">
                <a:solidFill>
                  <a:srgbClr val="990000"/>
                </a:solidFill>
                <a:latin typeface="Courier"/>
                <a:ea typeface="Courier"/>
                <a:cs typeface="Courier"/>
                <a:sym typeface="Courier"/>
              </a:rPr>
              <a:t>580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GB" sz="2600">
                <a:solidFill>
                  <a:srgbClr val="BF9000"/>
                </a:solidFill>
                <a:latin typeface="Courier"/>
                <a:ea typeface="Courier"/>
                <a:cs typeface="Courier"/>
                <a:sym typeface="Courier"/>
              </a:rPr>
              <a:t>jpg</a:t>
            </a:r>
            <a:endParaRPr sz="2600">
              <a:solidFill>
                <a:srgbClr val="BF9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[^_]*_</a:t>
            </a:r>
            <a:r>
              <a:rPr lang="en-GB" sz="26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(\d+)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GB" sz="2600">
                <a:solidFill>
                  <a:srgbClr val="990000"/>
                </a:solidFill>
                <a:latin typeface="Courier"/>
                <a:ea typeface="Courier"/>
                <a:cs typeface="Courier"/>
                <a:sym typeface="Courier"/>
              </a:rPr>
              <a:t>(\d+)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\.</a:t>
            </a:r>
            <a:r>
              <a:rPr lang="en-GB" sz="2600">
                <a:solidFill>
                  <a:srgbClr val="BF9000"/>
                </a:solidFill>
                <a:latin typeface="Courier"/>
                <a:ea typeface="Courier"/>
                <a:cs typeface="Courier"/>
                <a:sym typeface="Courier"/>
              </a:rPr>
              <a:t>([a-zA-Z]{3})</a:t>
            </a:r>
            <a:endParaRPr sz="2600">
              <a:solidFill>
                <a:srgbClr val="BF9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60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3" name="Google Shape;433;p60"/>
          <p:cNvSpPr/>
          <p:nvPr/>
        </p:nvSpPr>
        <p:spPr>
          <a:xfrm>
            <a:off x="2844175" y="4636525"/>
            <a:ext cx="925500" cy="609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4" name="Google Shape;434;p60"/>
          <p:cNvCxnSpPr>
            <a:endCxn id="433" idx="4"/>
          </p:cNvCxnSpPr>
          <p:nvPr/>
        </p:nvCxnSpPr>
        <p:spPr>
          <a:xfrm rot="10800000">
            <a:off x="3306925" y="5246425"/>
            <a:ext cx="991200" cy="922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5" name="Google Shape;435;p60"/>
          <p:cNvSpPr txBox="1"/>
          <p:nvPr/>
        </p:nvSpPr>
        <p:spPr>
          <a:xfrm>
            <a:off x="4353721" y="5708275"/>
            <a:ext cx="383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Our second group, indicating the length of the image</a:t>
            </a:r>
            <a:endParaRPr sz="2100">
              <a:solidFill>
                <a:srgbClr val="0B5394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Capturing Groups</a:t>
            </a:r>
            <a:endParaRPr/>
          </a:p>
        </p:txBody>
      </p:sp>
      <p:sp>
        <p:nvSpPr>
          <p:cNvPr id="441" name="Google Shape;441;p6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So far we've only talked about matching strings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Often we want to do something with the text we matched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For example, we may want to extract the image dimensions and extensions from the filenames in the example below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hasselhoff_</a:t>
            </a:r>
            <a:r>
              <a:rPr lang="en-GB" sz="26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1640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GB" sz="2600">
                <a:solidFill>
                  <a:srgbClr val="990000"/>
                </a:solidFill>
                <a:latin typeface="Courier"/>
                <a:ea typeface="Courier"/>
                <a:cs typeface="Courier"/>
                <a:sym typeface="Courier"/>
              </a:rPr>
              <a:t>890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GB" sz="2600">
                <a:solidFill>
                  <a:srgbClr val="BF9000"/>
                </a:solidFill>
                <a:latin typeface="Courier"/>
                <a:ea typeface="Courier"/>
                <a:cs typeface="Courier"/>
                <a:sym typeface="Courier"/>
              </a:rPr>
              <a:t>png</a:t>
            </a:r>
            <a:endParaRPr sz="2600">
              <a:solidFill>
                <a:srgbClr val="BF9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lolcat_</a:t>
            </a:r>
            <a:r>
              <a:rPr lang="en-GB" sz="26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1720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GB" sz="2600">
                <a:solidFill>
                  <a:srgbClr val="990000"/>
                </a:solidFill>
                <a:latin typeface="Courier"/>
                <a:ea typeface="Courier"/>
                <a:cs typeface="Courier"/>
                <a:sym typeface="Courier"/>
              </a:rPr>
              <a:t>580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GB" sz="2600">
                <a:solidFill>
                  <a:srgbClr val="BF9000"/>
                </a:solidFill>
                <a:latin typeface="Courier"/>
                <a:ea typeface="Courier"/>
                <a:cs typeface="Courier"/>
                <a:sym typeface="Courier"/>
              </a:rPr>
              <a:t>jpg</a:t>
            </a:r>
            <a:endParaRPr sz="2600">
              <a:solidFill>
                <a:srgbClr val="BF9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[^_]*_</a:t>
            </a:r>
            <a:r>
              <a:rPr lang="en-GB" sz="26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(\d+)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GB" sz="2600">
                <a:solidFill>
                  <a:srgbClr val="990000"/>
                </a:solidFill>
                <a:latin typeface="Courier"/>
                <a:ea typeface="Courier"/>
                <a:cs typeface="Courier"/>
                <a:sym typeface="Courier"/>
              </a:rPr>
              <a:t>(\d+)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\.</a:t>
            </a:r>
            <a:r>
              <a:rPr lang="en-GB" sz="2600">
                <a:solidFill>
                  <a:srgbClr val="BF9000"/>
                </a:solidFill>
                <a:latin typeface="Courier"/>
                <a:ea typeface="Courier"/>
                <a:cs typeface="Courier"/>
                <a:sym typeface="Courier"/>
              </a:rPr>
              <a:t>([a-zA-Z]{3})</a:t>
            </a:r>
            <a:endParaRPr sz="2600">
              <a:solidFill>
                <a:srgbClr val="BF9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61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3" name="Google Shape;443;p61"/>
          <p:cNvSpPr/>
          <p:nvPr/>
        </p:nvSpPr>
        <p:spPr>
          <a:xfrm>
            <a:off x="3694075" y="4636525"/>
            <a:ext cx="521700" cy="524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4" name="Google Shape;444;p61"/>
          <p:cNvCxnSpPr>
            <a:endCxn id="443" idx="4"/>
          </p:cNvCxnSpPr>
          <p:nvPr/>
        </p:nvCxnSpPr>
        <p:spPr>
          <a:xfrm rot="10800000">
            <a:off x="3954925" y="5161225"/>
            <a:ext cx="991200" cy="922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5" name="Google Shape;445;p61"/>
          <p:cNvSpPr txBox="1"/>
          <p:nvPr/>
        </p:nvSpPr>
        <p:spPr>
          <a:xfrm>
            <a:off x="4925921" y="5708275"/>
            <a:ext cx="383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A dot </a:t>
            </a:r>
            <a:r>
              <a:rPr lang="en-GB" sz="21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GB" sz="2100"/>
              <a:t> (dots need to be escaped)</a:t>
            </a:r>
            <a:endParaRPr sz="2100">
              <a:solidFill>
                <a:srgbClr val="0B5394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Capturing Groups</a:t>
            </a:r>
            <a:endParaRPr/>
          </a:p>
        </p:txBody>
      </p:sp>
      <p:sp>
        <p:nvSpPr>
          <p:cNvPr id="451" name="Google Shape;451;p6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So far we've only talked about matching strings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Often we want to do something with the text we matched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For example, we may want to extract the image dimensions and extensions from the filenames in the example below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hasselhoff_</a:t>
            </a:r>
            <a:r>
              <a:rPr lang="en-GB" sz="26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1640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GB" sz="2600">
                <a:solidFill>
                  <a:srgbClr val="990000"/>
                </a:solidFill>
                <a:latin typeface="Courier"/>
                <a:ea typeface="Courier"/>
                <a:cs typeface="Courier"/>
                <a:sym typeface="Courier"/>
              </a:rPr>
              <a:t>890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GB" sz="2600">
                <a:solidFill>
                  <a:srgbClr val="BF9000"/>
                </a:solidFill>
                <a:latin typeface="Courier"/>
                <a:ea typeface="Courier"/>
                <a:cs typeface="Courier"/>
                <a:sym typeface="Courier"/>
              </a:rPr>
              <a:t>png</a:t>
            </a:r>
            <a:endParaRPr sz="2600">
              <a:solidFill>
                <a:srgbClr val="BF9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lolcat_</a:t>
            </a:r>
            <a:r>
              <a:rPr lang="en-GB" sz="26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1720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GB" sz="2600">
                <a:solidFill>
                  <a:srgbClr val="990000"/>
                </a:solidFill>
                <a:latin typeface="Courier"/>
                <a:ea typeface="Courier"/>
                <a:cs typeface="Courier"/>
                <a:sym typeface="Courier"/>
              </a:rPr>
              <a:t>580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GB" sz="2600">
                <a:solidFill>
                  <a:srgbClr val="BF9000"/>
                </a:solidFill>
                <a:latin typeface="Courier"/>
                <a:ea typeface="Courier"/>
                <a:cs typeface="Courier"/>
                <a:sym typeface="Courier"/>
              </a:rPr>
              <a:t>jpg</a:t>
            </a:r>
            <a:endParaRPr sz="2600">
              <a:solidFill>
                <a:srgbClr val="BF9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[^_]*_</a:t>
            </a:r>
            <a:r>
              <a:rPr lang="en-GB" sz="2600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(\d+)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GB" sz="2600">
                <a:solidFill>
                  <a:srgbClr val="990000"/>
                </a:solidFill>
                <a:latin typeface="Courier"/>
                <a:ea typeface="Courier"/>
                <a:cs typeface="Courier"/>
                <a:sym typeface="Courier"/>
              </a:rPr>
              <a:t>(\d+)</a:t>
            </a:r>
            <a:r>
              <a:rPr lang="en-GB" sz="2600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\.</a:t>
            </a:r>
            <a:r>
              <a:rPr lang="en-GB" sz="2600">
                <a:solidFill>
                  <a:srgbClr val="BF9000"/>
                </a:solidFill>
                <a:latin typeface="Courier"/>
                <a:ea typeface="Courier"/>
                <a:cs typeface="Courier"/>
                <a:sym typeface="Courier"/>
              </a:rPr>
              <a:t>([a-zA-Z]{3})</a:t>
            </a:r>
            <a:endParaRPr sz="2600">
              <a:solidFill>
                <a:srgbClr val="BF9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62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3" name="Google Shape;453;p62"/>
          <p:cNvSpPr/>
          <p:nvPr/>
        </p:nvSpPr>
        <p:spPr>
          <a:xfrm>
            <a:off x="4140050" y="4577600"/>
            <a:ext cx="2642100" cy="715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4" name="Google Shape;454;p62"/>
          <p:cNvCxnSpPr>
            <a:endCxn id="453" idx="4"/>
          </p:cNvCxnSpPr>
          <p:nvPr/>
        </p:nvCxnSpPr>
        <p:spPr>
          <a:xfrm flipH="1" rot="10800000">
            <a:off x="4838600" y="5292800"/>
            <a:ext cx="622500" cy="57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5" name="Google Shape;455;p62"/>
          <p:cNvSpPr txBox="1"/>
          <p:nvPr/>
        </p:nvSpPr>
        <p:spPr>
          <a:xfrm>
            <a:off x="1114971" y="5590475"/>
            <a:ext cx="383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The third group. Three letters, upper or lower case.</a:t>
            </a:r>
            <a:endParaRPr sz="2100">
              <a:solidFill>
                <a:srgbClr val="0B5394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Capturing Groups</a:t>
            </a:r>
            <a:endParaRPr/>
          </a:p>
        </p:txBody>
      </p:sp>
      <p:sp>
        <p:nvSpPr>
          <p:cNvPr id="461" name="Google Shape;461;p6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62" name="Google Shape;46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75" y="1551375"/>
            <a:ext cx="8556848" cy="365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3"/>
          <p:cNvSpPr txBox="1"/>
          <p:nvPr>
            <p:ph idx="1" type="body"/>
          </p:nvPr>
        </p:nvSpPr>
        <p:spPr>
          <a:xfrm>
            <a:off x="293575" y="5514030"/>
            <a:ext cx="85206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More on how to use groups in the next slides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to Use Regular Expressions?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536625"/>
            <a:ext cx="81282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Extracting data from text-based sources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Text must follow regular patterns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RegEx is about identifying and exploiting patterns in the 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RegEx in Python</a:t>
            </a:r>
            <a:endParaRPr/>
          </a:p>
        </p:txBody>
      </p:sp>
      <p:sp>
        <p:nvSpPr>
          <p:cNvPr id="469" name="Google Shape;469;p6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Regular expressions are available through Python's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re</a:t>
            </a:r>
            <a:r>
              <a:rPr lang="en-GB"/>
              <a:t> module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First we build our pattern up as a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pattern = </a:t>
            </a:r>
            <a:r>
              <a:rPr lang="en-GB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"(\d+) \w \w [aeiou]$"</a:t>
            </a:r>
            <a:endParaRPr>
              <a:solidFill>
                <a:srgbClr val="38761D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Then we create a regular expression from the pattern using re.compile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regex = re.compile(pattern)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64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Python Regexes</a:t>
            </a:r>
            <a:endParaRPr/>
          </a:p>
        </p:txBody>
      </p:sp>
      <p:sp>
        <p:nvSpPr>
          <p:cNvPr id="476" name="Google Shape;476;p6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Once we have our regular expression object we can use it to search text.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Python gives us 3 methods to search text using a regex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ourier"/>
              <a:buChar char="○"/>
            </a:pP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re.match()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ourier"/>
              <a:buChar char="○"/>
            </a:pP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re.search()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ourier"/>
              <a:buChar char="○"/>
            </a:pP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re.findall()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65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match() function</a:t>
            </a:r>
            <a:endParaRPr/>
          </a:p>
        </p:txBody>
      </p:sp>
      <p:sp>
        <p:nvSpPr>
          <p:cNvPr id="483" name="Google Shape;483;p6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match()</a:t>
            </a:r>
            <a:r>
              <a:rPr lang="en-GB"/>
              <a:t> function will check if the regex matches the text but will only look at the beginning of the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B5394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66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85" name="Google Shape;48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75" y="2995075"/>
            <a:ext cx="74390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search() function</a:t>
            </a:r>
            <a:endParaRPr/>
          </a:p>
        </p:txBody>
      </p:sp>
      <p:sp>
        <p:nvSpPr>
          <p:cNvPr id="491" name="Google Shape;491;p6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search()</a:t>
            </a:r>
            <a:r>
              <a:rPr lang="en-GB"/>
              <a:t> function will search right through the string, returning the first match it finds (None otherwise)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67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93" name="Google Shape;49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2925811"/>
            <a:ext cx="7878601" cy="17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findall() function</a:t>
            </a:r>
            <a:endParaRPr/>
          </a:p>
        </p:txBody>
      </p:sp>
      <p:sp>
        <p:nvSpPr>
          <p:cNvPr id="499" name="Google Shape;499;p6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f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indall()</a:t>
            </a:r>
            <a:r>
              <a:rPr lang="en-GB"/>
              <a:t> is similar to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search()</a:t>
            </a:r>
            <a:r>
              <a:rPr lang="en-GB"/>
              <a:t> but it will return every match within the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68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01" name="Google Shape;50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63" y="2833150"/>
            <a:ext cx="842962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Compilation Flags</a:t>
            </a:r>
            <a:endParaRPr/>
          </a:p>
        </p:txBody>
      </p:sp>
      <p:sp>
        <p:nvSpPr>
          <p:cNvPr id="507" name="Google Shape;507;p6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We can control the behaviour of the Regex when we compile it using flags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https://docs.python.org/3/howto/regex.html#compilation-flags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IGNORECASE </a:t>
            </a:r>
            <a:r>
              <a:rPr lang="en-GB"/>
              <a:t>flag matches both upper and lower case letters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MULTILINE </a:t>
            </a:r>
            <a:r>
              <a:rPr lang="en-GB"/>
              <a:t>flag enables the </a:t>
            </a: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^</a:t>
            </a:r>
            <a:r>
              <a:rPr lang="en-GB"/>
              <a:t> and </a:t>
            </a:r>
            <a:r>
              <a:rPr lang="en-GB">
                <a:solidFill>
                  <a:srgbClr val="0B5394"/>
                </a:solidFill>
                <a:latin typeface="Courier"/>
                <a:ea typeface="Courier"/>
                <a:cs typeface="Courier"/>
                <a:sym typeface="Courier"/>
              </a:rPr>
              <a:t>$</a:t>
            </a:r>
            <a:r>
              <a:rPr lang="en-GB"/>
              <a:t> symbols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69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09" name="Google Shape;509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75" y="4771413"/>
            <a:ext cx="812482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groups() function</a:t>
            </a:r>
            <a:endParaRPr/>
          </a:p>
        </p:txBody>
      </p:sp>
      <p:sp>
        <p:nvSpPr>
          <p:cNvPr id="515" name="Google Shape;515;p7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When we get a match object back we can check for our capturing groups using the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 groups()</a:t>
            </a:r>
            <a:r>
              <a:rPr lang="en-GB"/>
              <a:t> function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Matches are returned as a tuple so we can assign to multiple variables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We can also return a group by index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70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17" name="Google Shape;51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925" y="4088113"/>
            <a:ext cx="565785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RegEx in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7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Also in R we can use certain functions to replace patterns in a string or to extract them.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 package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stringr </a:t>
            </a:r>
            <a:r>
              <a:rPr lang="en-GB"/>
              <a:t>offers some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71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5" name="Google Shape;52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00" y="2893875"/>
            <a:ext cx="4266874" cy="3355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175" y="2988150"/>
            <a:ext cx="4266875" cy="340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RegEx in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72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33" name="Google Shape;53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00" y="1585175"/>
            <a:ext cx="4744169" cy="45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7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RegEx in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7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 offers </a:t>
            </a:r>
            <a:r>
              <a:rPr lang="en-GB"/>
              <a:t>a number of pre-built classes that you can use inside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[]</a:t>
            </a:r>
            <a:r>
              <a:rPr lang="en-GB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[:punct:]</a:t>
            </a:r>
            <a:r>
              <a:rPr lang="en-GB"/>
              <a:t>: punctuation.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[:alpha:]</a:t>
            </a:r>
            <a:r>
              <a:rPr lang="en-GB"/>
              <a:t>: letters.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[:lower:]</a:t>
            </a:r>
            <a:r>
              <a:rPr lang="en-GB"/>
              <a:t>: lowercase letters.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[:upper:]</a:t>
            </a:r>
            <a:r>
              <a:rPr lang="en-GB"/>
              <a:t>: upper class letters.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[:digit:]</a:t>
            </a:r>
            <a:r>
              <a:rPr lang="en-GB"/>
              <a:t>: digits.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[:xdigit:]</a:t>
            </a:r>
            <a:r>
              <a:rPr lang="en-GB"/>
              <a:t>: hex digits.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[:alnum:]</a:t>
            </a:r>
            <a:r>
              <a:rPr lang="en-GB"/>
              <a:t>: letters and numbers.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[:cntrl:]</a:t>
            </a:r>
            <a:r>
              <a:rPr lang="en-GB"/>
              <a:t>: control characters.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[:graph:]</a:t>
            </a:r>
            <a:r>
              <a:rPr lang="en-GB"/>
              <a:t>: letters, numbers, and punctuation.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[:print:]</a:t>
            </a:r>
            <a:r>
              <a:rPr lang="en-GB"/>
              <a:t>: letters, numbers, punctuation, and whitespace.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[:space:]</a:t>
            </a:r>
            <a:r>
              <a:rPr lang="en-GB"/>
              <a:t>: space characters (basically equivalent to \s).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[:blank:]</a:t>
            </a:r>
            <a:r>
              <a:rPr lang="en-GB"/>
              <a:t>: space and tab.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7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 – Identifying Patterns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Go to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https://www.businessinsider.com/the-20-best-paid-ceos-of-the-ftse-100-2017-8?r=US&amp;IR=T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What information can we extract from this list?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In words, identify the pattern that each entry follows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1813950" y="4075450"/>
            <a:ext cx="551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Answer in the next slide...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RegEx in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74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47" name="Google Shape;54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50" y="1683773"/>
            <a:ext cx="7337649" cy="41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Summary </a:t>
            </a:r>
            <a:endParaRPr/>
          </a:p>
        </p:txBody>
      </p:sp>
      <p:sp>
        <p:nvSpPr>
          <p:cNvPr id="553" name="Google Shape;553;p7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27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70"/>
              <a:buChar char="●"/>
            </a:pPr>
            <a:r>
              <a:rPr lang="en-GB" sz="2270"/>
              <a:t>Regular expressions and when to use them</a:t>
            </a:r>
            <a:endParaRPr sz="2270"/>
          </a:p>
          <a:p>
            <a:pPr indent="-3727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70"/>
              <a:buChar char="●"/>
            </a:pPr>
            <a:r>
              <a:rPr lang="en-GB" sz="2270"/>
              <a:t>Identifying patterns</a:t>
            </a:r>
            <a:endParaRPr sz="2270"/>
          </a:p>
          <a:p>
            <a:pPr indent="-3727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70"/>
              <a:buChar char="●"/>
            </a:pPr>
            <a:r>
              <a:rPr lang="en-GB" sz="2270"/>
              <a:t>Capturing groups</a:t>
            </a:r>
            <a:endParaRPr sz="2270"/>
          </a:p>
          <a:p>
            <a:pPr indent="-3727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70"/>
              <a:buChar char="●"/>
            </a:pPr>
            <a:r>
              <a:rPr lang="en-GB" sz="2270"/>
              <a:t>Examples in Python and R</a:t>
            </a:r>
            <a:endParaRPr sz="2270"/>
          </a:p>
        </p:txBody>
      </p:sp>
      <p:sp>
        <p:nvSpPr>
          <p:cNvPr id="554" name="Google Shape;554;p75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</a:t>
            </a:r>
            <a:endParaRPr/>
          </a:p>
        </p:txBody>
      </p:sp>
      <p:sp>
        <p:nvSpPr>
          <p:cNvPr id="560" name="Google Shape;560;p7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Step-by-step walkthrough in your Jupyter Notebook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76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7"/>
          <p:cNvSpPr txBox="1"/>
          <p:nvPr>
            <p:ph type="title"/>
          </p:nvPr>
        </p:nvSpPr>
        <p:spPr>
          <a:xfrm>
            <a:off x="1388100" y="637525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Questions?</a:t>
            </a:r>
            <a:endParaRPr/>
          </a:p>
        </p:txBody>
      </p:sp>
      <p:sp>
        <p:nvSpPr>
          <p:cNvPr id="567" name="Google Shape;567;p77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1 - Answer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20 highest-paid FTSE 100 CEOs and their salaries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Each entry follows a pattern like that:</a:t>
            </a:r>
            <a:endParaRPr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/>
              <a:t>Number </a:t>
            </a:r>
            <a:endParaRPr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/>
              <a:t>Dot (.)</a:t>
            </a:r>
            <a:endParaRPr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/>
              <a:t>Name </a:t>
            </a:r>
            <a:endParaRPr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/>
              <a:t>Comma (,) </a:t>
            </a:r>
            <a:endParaRPr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/>
              <a:t>Company</a:t>
            </a:r>
            <a:endParaRPr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/>
              <a:t>Dash (-) </a:t>
            </a:r>
            <a:endParaRPr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/>
              <a:t>Value in million pounds</a:t>
            </a:r>
            <a:endParaRPr/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250" y="5360683"/>
            <a:ext cx="5473080" cy="461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175" y="5899233"/>
            <a:ext cx="4491266" cy="461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Regular Expressions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Regular expressions can be fiddly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Having an easy place to test it will help us develop our own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It's always good to test out your regular expressions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https://regex101.com</a:t>
            </a:r>
            <a:r>
              <a:rPr lang="en-GB"/>
              <a:t> is a free online tool to allow you to do this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474518"/>
            <a:ext cx="8520602" cy="2617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Matching Individual Characters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It's simple to match individual characters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Regex allows us to search for a substring simply by inputting it directly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This is similar to the basic find/replace functionality in a text-editor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8EA4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