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6858000" cx="9144000"/>
  <p:notesSz cx="6858000" cy="9144000"/>
  <p:embeddedFontLst>
    <p:embeddedFont>
      <p:font typeface="Book Antiqua"/>
      <p:regular r:id="rId63"/>
      <p:bold r:id="rId64"/>
      <p:italic r:id="rId65"/>
      <p:boldItalic r:id="rId66"/>
    </p:embeddedFont>
    <p:embeddedFont>
      <p:font typeface="Roboto Mono"/>
      <p:regular r:id="rId67"/>
      <p:bold r:id="rId68"/>
      <p:italic r:id="rId69"/>
      <p:boldItalic r:id="rId70"/>
    </p:embeddedFont>
    <p:embeddedFont>
      <p:font typeface="Century Gothic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529E0F-A169-4633-AF62-C930F657DE11}">
  <a:tblStyle styleId="{47529E0F-A169-4633-AF62-C930F657DE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CDAB283-84B9-499D-B604-376E89F8FC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CenturyGothic-italic.fntdata"/><Relationship Id="rId72" Type="http://schemas.openxmlformats.org/officeDocument/2006/relationships/font" Target="fonts/CenturyGothic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CenturyGothic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CenturyGothic-regular.fntdata"/><Relationship Id="rId70" Type="http://schemas.openxmlformats.org/officeDocument/2006/relationships/font" Target="fonts/RobotoMon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BookAntiqua-bold.fntdata"/><Relationship Id="rId63" Type="http://schemas.openxmlformats.org/officeDocument/2006/relationships/font" Target="fonts/BookAntiqua-regular.fntdata"/><Relationship Id="rId22" Type="http://schemas.openxmlformats.org/officeDocument/2006/relationships/slide" Target="slides/slide16.xml"/><Relationship Id="rId66" Type="http://schemas.openxmlformats.org/officeDocument/2006/relationships/font" Target="fonts/BookAntiqua-boldItalic.fntdata"/><Relationship Id="rId21" Type="http://schemas.openxmlformats.org/officeDocument/2006/relationships/slide" Target="slides/slide15.xml"/><Relationship Id="rId65" Type="http://schemas.openxmlformats.org/officeDocument/2006/relationships/font" Target="fonts/BookAntiqua-italic.fntdata"/><Relationship Id="rId24" Type="http://schemas.openxmlformats.org/officeDocument/2006/relationships/slide" Target="slides/slide18.xml"/><Relationship Id="rId68" Type="http://schemas.openxmlformats.org/officeDocument/2006/relationships/font" Target="fonts/RobotoMono-bold.fntdata"/><Relationship Id="rId23" Type="http://schemas.openxmlformats.org/officeDocument/2006/relationships/slide" Target="slides/slide17.xml"/><Relationship Id="rId67" Type="http://schemas.openxmlformats.org/officeDocument/2006/relationships/font" Target="fonts/RobotoMono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0f67100f_1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20f67100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0f67100f_2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0f67100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7929006db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7929006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929006d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7929006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88dc329d8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88dc329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8dc329d8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88dc329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929006db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929006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7929006d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7929006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929006db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7929006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929006db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929006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ad29f93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6ad29f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88dc329d8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88dc329d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8dc329d8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88dc329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88dc329d8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88dc329d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88dc329d8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88dc329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88dc329d8_0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88dc329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88dc329d8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88dc329d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88dc329d8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88dc329d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8dc329d8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8dc329d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5015df0467dc32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5015df0467dc3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5015df0467dc32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5015df0467dc3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5015df0467dc32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5015df0467dc3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5015df0467dc32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5015df0467dc3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5015df0467dc32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5015df0467dc3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88dc329d8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88dc329d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5015df0467dc32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5015df0467dc3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5015df0467dc32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5015df0467dc3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5015df0467dc32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5015df0467dc3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7929006db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7929006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5015df0467dc32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5015df0467dc3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5015df0467dc32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5015df0467dc3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88dc329d8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88dc329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5015df0467dc32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5015df0467dc3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5015df0467dc32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5015df0467dc3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5015df0467dc32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55015df0467dc3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5015df0467dc32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5015df0467dc3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5015df0467dc32_1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5015df0467dc3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5015df0467dc32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5015df0467dc3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5015df0467dc32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5015df0467dc3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5015df0467dc32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5015df0467dc3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5015df0467dc32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5015df0467dc3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5015df0467dc32_1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55015df0467dc3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929006d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92900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5015df0467dc32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5015df0467dc3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5015df0467dc32_2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5015df0467dc3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5015df0467dc32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5015df0467dc3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5015df0467dc32_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5015df0467dc3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5015df0467dc32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5015df0467dc3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cb44cb6a3_1_5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cb44cb6a3_1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929006db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7929006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5015df0467dc32_2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5015df0467dc3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5015df0467dc32_2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5015df0467dc3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0f67100f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20f6710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62990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60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Pearson" showMasterSp="0">
  <p:cSld name="Title and Content_Pear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0" y="1"/>
            <a:ext cx="9144000" cy="836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ok Antiqua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628800"/>
            <a:ext cx="82296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0" y="6597352"/>
            <a:ext cx="9144000" cy="28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00892" y="6504885"/>
            <a:ext cx="648000" cy="3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27585" y="6227885"/>
            <a:ext cx="82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Punch, Enbody “The Practice of Computing Using Python”, ©2013 Pearson Addison-Wesley. All rights reserved</a:t>
            </a:r>
            <a:endParaRPr b="0" i="1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600"/>
          </a:p>
        </p:txBody>
      </p:sp>
      <p:sp>
        <p:nvSpPr>
          <p:cNvPr id="9" name="Google Shape;9;p1"/>
          <p:cNvSpPr/>
          <p:nvPr/>
        </p:nvSpPr>
        <p:spPr>
          <a:xfrm>
            <a:off x="0" y="6542800"/>
            <a:ext cx="9140400" cy="31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codeproject.com/Articles/33052/Visual-Representation-of-SQL-Joins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ivesql.orac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datacamp.com/courses/intro-to-sql-for-data-scienc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atabasestar.com/entity-relationship-diagra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Working With Data DATA9910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Week 9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803975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Lucas Rizzo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75" y="3749896"/>
            <a:ext cx="3379925" cy="21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email: lucas.rizzo@tudublin.ie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Flavours of SQL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SQL is actually a family of closely related languages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01650" y="2500200"/>
            <a:ext cx="4377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Oracle SQL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Students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dob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FETCH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ONLY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0" name="Google Shape;140;p24"/>
          <p:cNvSpPr txBox="1"/>
          <p:nvPr/>
        </p:nvSpPr>
        <p:spPr>
          <a:xfrm>
            <a:off x="2971625" y="2500200"/>
            <a:ext cx="4377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MS SQL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Students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dob;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1" name="Google Shape;141;p24"/>
          <p:cNvSpPr txBox="1"/>
          <p:nvPr/>
        </p:nvSpPr>
        <p:spPr>
          <a:xfrm>
            <a:off x="5492250" y="2438550"/>
            <a:ext cx="4377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MySQL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Students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dob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Oracle SQL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Some database servers are free and open source (e.g. PostgreSQL) while others are proprietary (MS SQL Server, Oracle Server)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Traditionally, we would extract data from a database, load it into memory and run it through a machine learning algorithm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Oracle SQL Server provides support for doing the machine learning directly inside the database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Oracle SQL has its own fully-fledged programming language PL/SQL and is very feature-rich, because of this, it’s not cheap!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536625"/>
            <a:ext cx="4022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/>
              <a:t>R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Double</a:t>
            </a:r>
            <a:br>
              <a:rPr lang="en-GB" sz="2000">
                <a:latin typeface="Courier"/>
                <a:ea typeface="Courier"/>
                <a:cs typeface="Courier"/>
                <a:sym typeface="Courier"/>
              </a:rPr>
            </a:b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Integer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Boolean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Character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Date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Factor</a:t>
            </a:r>
            <a:br>
              <a:rPr lang="en-GB" sz="2000">
                <a:latin typeface="Courier"/>
                <a:ea typeface="Courier"/>
                <a:cs typeface="Courier"/>
                <a:sym typeface="Courier"/>
              </a:rPr>
            </a:br>
            <a:br>
              <a:rPr lang="en-GB" sz="2000">
                <a:latin typeface="Courier"/>
                <a:ea typeface="Courier"/>
                <a:cs typeface="Courier"/>
                <a:sym typeface="Courier"/>
              </a:rPr>
            </a:b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NA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5368175" y="1491400"/>
            <a:ext cx="395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/>
              <a:t>SQL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NUMBER (precision,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  scale)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INT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NUMBER (1)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VARCHAR2 (Size)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DATE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Foreign Key (kind of, by using a table of categories)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NULL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332350" y="1491400"/>
            <a:ext cx="303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Python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Float</a:t>
            </a:r>
            <a:br>
              <a:rPr lang="en-GB" sz="2000">
                <a:latin typeface="Courier"/>
                <a:ea typeface="Courier"/>
                <a:cs typeface="Courier"/>
                <a:sym typeface="Courier"/>
              </a:rPr>
            </a:b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Integer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Boolean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String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D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atetime module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andas categorical data type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"/>
              <a:buChar char="●"/>
            </a:pPr>
            <a:r>
              <a:rPr lang="en-GB" sz="2000">
                <a:latin typeface="Courier"/>
                <a:ea typeface="Courier"/>
                <a:cs typeface="Courier"/>
                <a:sym typeface="Courier"/>
              </a:rPr>
              <a:t>NA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Number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SQL, you must specify exactly how much space you want to use to store a number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Precision is the number of digits in a number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Scale is the number of those digits to the right of the decimal 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Number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precision and scale would you use for…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random number seed which is a whole number 8 digits long?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Price of stock less than €1000?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number between 0 and 1, to 5 decimal places?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boolean column?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Number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precision and scale would you use for…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random number seed which is a whole number 8 digits long? </a:t>
            </a:r>
            <a:r>
              <a:rPr lang="en-GB" sz="2200">
                <a:solidFill>
                  <a:srgbClr val="FF0000"/>
                </a:solidFill>
              </a:rPr>
              <a:t>(8,0)</a:t>
            </a:r>
            <a:endParaRPr sz="2200">
              <a:solidFill>
                <a:srgbClr val="FF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Price of stock less than €1000?</a:t>
            </a:r>
            <a:r>
              <a:rPr lang="en-GB" sz="2200">
                <a:solidFill>
                  <a:srgbClr val="FF0000"/>
                </a:solidFill>
              </a:rPr>
              <a:t> (5,2)</a:t>
            </a:r>
            <a:endParaRPr sz="2200">
              <a:solidFill>
                <a:srgbClr val="FF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number between 0 and 1, to 5 decimal places? </a:t>
            </a:r>
            <a:r>
              <a:rPr lang="en-GB" sz="2200">
                <a:solidFill>
                  <a:srgbClr val="FF0000"/>
                </a:solidFill>
              </a:rPr>
              <a:t>(6,5)</a:t>
            </a:r>
            <a:endParaRPr sz="2200">
              <a:solidFill>
                <a:srgbClr val="FF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boolean column? </a:t>
            </a:r>
            <a:r>
              <a:rPr lang="en-GB" sz="2200">
                <a:solidFill>
                  <a:srgbClr val="FF0000"/>
                </a:solidFill>
              </a:rPr>
              <a:t>(1,0)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VARCHAR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Strings are represented in a database using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VARCHAR </a:t>
            </a:r>
            <a:r>
              <a:rPr lang="en-GB"/>
              <a:t>type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varchar size specifies the maximum number of characters allowed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Oracle uses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VARCHAR2 </a:t>
            </a:r>
            <a:r>
              <a:rPr lang="en-GB"/>
              <a:t>rather than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VARCHAR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String literals must be written using single quotes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FirstName =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'Lucas'</a:t>
            </a:r>
            <a:endParaRPr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536625"/>
            <a:ext cx="883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add date information to a column using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DATE </a:t>
            </a:r>
            <a:r>
              <a:rPr lang="en-GB"/>
              <a:t>datatype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specify dates as a string and Oracle will automatically parse them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It’s better to use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TO_DATE()</a:t>
            </a:r>
            <a:r>
              <a:rPr lang="en-GB"/>
              <a:t> function and specify our format manually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Orders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OrderDate &gt; 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'01-Nov-20'</a:t>
            </a:r>
            <a:endParaRPr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Orders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OrderDate &gt;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TO_DATE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'2020-11-01'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'YYYY-MM-DD'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value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NA </a:t>
            </a:r>
            <a:r>
              <a:rPr lang="en-GB"/>
              <a:t>in R corresponds to Oracle’s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NULL </a:t>
            </a:r>
            <a:r>
              <a:rPr lang="en-GB"/>
              <a:t>value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 always allows NA values in a dataframe, but in SQL columns must explicitly allow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Key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Each table in SQL should have a primary key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primary key is a column (or group of columns) which </a:t>
            </a:r>
            <a:r>
              <a:rPr i="1" lang="en-GB"/>
              <a:t>uniquely </a:t>
            </a:r>
            <a:r>
              <a:rPr lang="en-GB"/>
              <a:t>identify the row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Primary keys can be actual features of the entity (i.e. a student number), or an auto-generated value (i.e. 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12000" y="112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{47529E0F-A169-4633-AF62-C930F657DE11}</a:tableStyleId>
              </a:tblPr>
              <a:tblGrid>
                <a:gridCol w="1781900"/>
                <a:gridCol w="624790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Set up environment and R notebook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Review Python and practice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Importing data with 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4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Interpreting Data (summary statistics, data visualisation)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5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Data manipulation in R. Numpy and Pandas introduction in Python.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6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Review week (work on assignment)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7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visualisation in Python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8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processing (regular expressions)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9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Intro to databases (SQL)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10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Loading and extracting data (SQL)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11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Analytical SQL functions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Procedural SQL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</a:rPr>
                        <a:t>Working on Assignment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rgbClr val="000000"/>
                          </a:solidFill>
                        </a:rPr>
                        <a:t>Assignment 2 deadline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Foreign Key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Tables in a relational databases are related to each other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Every </a:t>
            </a:r>
            <a:r>
              <a:rPr i="1" lang="en-GB"/>
              <a:t>order </a:t>
            </a:r>
            <a:r>
              <a:rPr lang="en-GB"/>
              <a:t>in a sales database was placed by a </a:t>
            </a:r>
            <a:r>
              <a:rPr i="1" lang="en-GB"/>
              <a:t>customer</a:t>
            </a:r>
            <a:endParaRPr i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say that that </a:t>
            </a:r>
            <a:r>
              <a:rPr i="1" lang="en-GB"/>
              <a:t>order </a:t>
            </a:r>
            <a:r>
              <a:rPr lang="en-GB"/>
              <a:t>belongs to the </a:t>
            </a:r>
            <a:r>
              <a:rPr i="1" lang="en-GB"/>
              <a:t>customer</a:t>
            </a:r>
            <a:endParaRPr i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represent this using a </a:t>
            </a:r>
            <a:r>
              <a:rPr i="1" lang="en-GB"/>
              <a:t>foreign key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Foreign Key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663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350"/>
              <a:t>A foreign key links one table to another. </a:t>
            </a:r>
            <a:endParaRPr sz="2350"/>
          </a:p>
          <a:p>
            <a:pPr indent="-36663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350"/>
              <a:t>An attribute column should depend only on the key of the table, not on another attribute column.</a:t>
            </a:r>
            <a:endParaRPr sz="2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572500" y="316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{0CDAB283-84B9-499D-B604-376E89F8FCBC}</a:tableStyleId>
              </a:tblPr>
              <a:tblGrid>
                <a:gridCol w="1254900"/>
                <a:gridCol w="1273050"/>
                <a:gridCol w="1091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First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Last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Lucas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Frodo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Bilbo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Rizzo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r>
                        <a:rPr lang="en-GB"/>
                        <a:t>aggins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Baggins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35"/>
          <p:cNvGraphicFramePr/>
          <p:nvPr/>
        </p:nvGraphicFramePr>
        <p:xfrm>
          <a:off x="572500" y="47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{0CDAB283-84B9-499D-B604-376E89F8FCBC}</a:tableStyleId>
              </a:tblPr>
              <a:tblGrid>
                <a:gridCol w="1049750"/>
                <a:gridCol w="1478200"/>
                <a:gridCol w="521800"/>
                <a:gridCol w="124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ORD003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</a:t>
                      </a:r>
                      <a:r>
                        <a:rPr lang="en-GB"/>
                        <a:t>moking pipe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Lembas bread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Foreign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use foreign keys to join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c.CustomerID, o.OrderID, c.FirstName, o.Item, o.Qty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Customers c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Orders o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c.CustomerID = o.CustomerID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 cheat sheet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536624"/>
            <a:ext cx="8520600" cy="4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https://www.codeproject.com/Articles/33052/Visual-Representation-of-SQL-Joins</a:t>
            </a:r>
            <a:endParaRPr sz="1800"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817" y="1356875"/>
            <a:ext cx="5604371" cy="44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Selecting Data	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To retrieve data from our tables we use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 lang="en-GB"/>
              <a:t>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r>
              <a:rPr lang="en-GB"/>
              <a:t>     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col1, col2, col3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Table</a:t>
            </a:r>
            <a:br>
              <a:rPr lang="en-GB"/>
            </a:br>
            <a:br>
              <a:rPr lang="en-GB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use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 * </a:t>
            </a:r>
            <a:r>
              <a:rPr lang="en-GB"/>
              <a:t>as a shortcut to select all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Selecting and Ordering Data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sort results in SQL using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ORDER BY</a:t>
            </a:r>
            <a:r>
              <a:rPr lang="en-GB"/>
              <a:t> clause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will sort results by a given column(s) in </a:t>
            </a:r>
            <a:r>
              <a:rPr i="1" lang="en-GB"/>
              <a:t>ascending</a:t>
            </a:r>
            <a:r>
              <a:rPr lang="en-GB"/>
              <a:t> order by default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DESC</a:t>
            </a:r>
            <a:r>
              <a:rPr lang="en-GB"/>
              <a:t> keyword reverses the default order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ORDER BY</a:t>
            </a:r>
            <a:r>
              <a:rPr lang="en-GB"/>
              <a:t> clause always comes last in a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FirstName, LastName;</a:t>
            </a:r>
            <a:b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Last Login Date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Data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use 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en-GB"/>
              <a:t>clause to filter the data we retrieve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email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marketingOptIn =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30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Data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WHERE </a:t>
            </a:r>
            <a:r>
              <a:rPr lang="en-GB"/>
              <a:t>clause can be combined with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AND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lang="en-GB"/>
              <a:t>, 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NOT </a:t>
            </a:r>
            <a:r>
              <a:rPr lang="en-GB"/>
              <a:t>operators.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Oracle SQL lets us use some basic wildcard matching on varchars using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LIKE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%</a:t>
            </a:r>
            <a:r>
              <a:rPr lang="en-GB"/>
              <a:t> symbol is equivalent to </a:t>
            </a:r>
            <a:r>
              <a:rPr lang="en-GB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.*</a:t>
            </a:r>
            <a:r>
              <a:rPr lang="en-GB"/>
              <a:t> in a RegEx (match any number of characters)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?</a:t>
            </a:r>
            <a:r>
              <a:rPr lang="en-GB"/>
              <a:t> symbol is equivalent to </a:t>
            </a:r>
            <a:r>
              <a:rPr lang="en-GB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/>
              <a:t> in a RegEx (match a single character)</a:t>
            </a:r>
            <a:endParaRPr/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Data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Customers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Name = </a:t>
            </a:r>
            <a: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'Lucas'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Surname = </a:t>
            </a:r>
            <a: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'Rizzo'</a:t>
            </a:r>
            <a:b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Customers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'%ca%'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'L%s'</a:t>
            </a:r>
            <a:b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Customers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'L???s'</a:t>
            </a:r>
            <a:endParaRPr sz="25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Data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use an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INSERT </a:t>
            </a:r>
            <a:r>
              <a:rPr lang="en-GB"/>
              <a:t>statement to add data to our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 (id, firstName, lastName, marketingOptIn)</a:t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1123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'Lucas'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'Rizzo'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Database refresher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Tables, columns, keys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SQL databases and R dataframes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Data modification language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Basic data definition language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Relationships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Updating Data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change the values in a database using an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UPDATE </a:t>
            </a:r>
            <a:r>
              <a:rPr lang="en-GB"/>
              <a:t>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marketingOptIn =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marketingOptIn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GB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Deleting Data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delete values in a database using a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DELETE </a:t>
            </a:r>
            <a:r>
              <a:rPr lang="en-GB"/>
              <a:t>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Customer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id =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1123</a:t>
            </a:r>
            <a:endParaRPr sz="25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Suppose we want to model a very basic version of IMDB where we store information about movies and actors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We’ll start with two tables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Movie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Actor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First, we need to think about what columns we’ll need for movie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movieTitle, Year, Director, Budget, Profit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First, we need to think about what columns we’ll need for movie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ovi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eTitle, Year, Director, Budget, Profit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Next, what are the datatypes for those columns?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movieTitle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Year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Director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Budget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Profit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First, we need to think about what columns we’ll need for movie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movieTitle, Year, Director, Budget, Profit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Next, what are the datatypes for those columns?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movieTitle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GB" sz="2200">
                <a:latin typeface="Courier"/>
                <a:ea typeface="Courier"/>
                <a:cs typeface="Courier"/>
                <a:sym typeface="Courier"/>
              </a:rPr>
              <a:t>VARCHAR2(100)</a:t>
            </a:r>
            <a:endParaRPr b="1"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Year </a:t>
            </a:r>
            <a:r>
              <a:rPr b="1" lang="en-GB" sz="2200">
                <a:latin typeface="Courier"/>
                <a:ea typeface="Courier"/>
                <a:cs typeface="Courier"/>
                <a:sym typeface="Courier"/>
              </a:rPr>
              <a:t>DATE</a:t>
            </a:r>
            <a:endParaRPr b="1"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Director </a:t>
            </a:r>
            <a:r>
              <a:rPr b="1" lang="en-GB" sz="2200">
                <a:latin typeface="Courier"/>
                <a:ea typeface="Courier"/>
                <a:cs typeface="Courier"/>
                <a:sym typeface="Courier"/>
              </a:rPr>
              <a:t>VARCHAR2(100)</a:t>
            </a:r>
            <a:endParaRPr b="1"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Budget </a:t>
            </a:r>
            <a:r>
              <a:rPr b="1" lang="en-GB" sz="2200">
                <a:latin typeface="Courier"/>
                <a:ea typeface="Courier"/>
                <a:cs typeface="Courier"/>
                <a:sym typeface="Courier"/>
              </a:rPr>
              <a:t>Number(11, 2)</a:t>
            </a:r>
            <a:endParaRPr b="1"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Profit </a:t>
            </a:r>
            <a:r>
              <a:rPr b="1" lang="en-GB" sz="2200">
                <a:latin typeface="Courier"/>
                <a:ea typeface="Courier"/>
                <a:cs typeface="Courier"/>
                <a:sym typeface="Courier"/>
              </a:rPr>
              <a:t>Number(11, 2)</a:t>
            </a:r>
            <a:endParaRPr b="1" sz="2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639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Char char="●"/>
            </a:pPr>
            <a:r>
              <a:rPr lang="en-GB" sz="2170"/>
              <a:t>First, we need to think about what columns we’ll need for movie</a:t>
            </a:r>
            <a:endParaRPr sz="2170"/>
          </a:p>
          <a:p>
            <a:pPr indent="-3663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Font typeface="Courier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movieTitle, Year, Director, Budget, Profit</a:t>
            </a:r>
            <a:endParaRPr sz="2170">
              <a:latin typeface="Courier"/>
              <a:ea typeface="Courier"/>
              <a:cs typeface="Courier"/>
              <a:sym typeface="Courier"/>
            </a:endParaRPr>
          </a:p>
          <a:p>
            <a:pPr indent="-36639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Char char="●"/>
            </a:pPr>
            <a:r>
              <a:rPr lang="en-GB" sz="2170"/>
              <a:t>Next, what are the datatypes for those columns?</a:t>
            </a:r>
            <a:endParaRPr sz="2170"/>
          </a:p>
          <a:p>
            <a:pPr indent="-3663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Font typeface="Courier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movieTitle 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VARCHAR2(100)</a:t>
            </a:r>
            <a:endParaRPr b="1" sz="2170">
              <a:latin typeface="Courier"/>
              <a:ea typeface="Courier"/>
              <a:cs typeface="Courier"/>
              <a:sym typeface="Courier"/>
            </a:endParaRPr>
          </a:p>
          <a:p>
            <a:pPr indent="-3663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Font typeface="Courier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Year 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DATE</a:t>
            </a:r>
            <a:endParaRPr b="1" sz="2170">
              <a:latin typeface="Courier"/>
              <a:ea typeface="Courier"/>
              <a:cs typeface="Courier"/>
              <a:sym typeface="Courier"/>
            </a:endParaRPr>
          </a:p>
          <a:p>
            <a:pPr indent="-3663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Font typeface="Courier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Director 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VARCHAR2(100)</a:t>
            </a:r>
            <a:endParaRPr b="1" sz="2170">
              <a:latin typeface="Courier"/>
              <a:ea typeface="Courier"/>
              <a:cs typeface="Courier"/>
              <a:sym typeface="Courier"/>
            </a:endParaRPr>
          </a:p>
          <a:p>
            <a:pPr indent="-3663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Font typeface="Courier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Budget 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Number(11, 2)</a:t>
            </a:r>
            <a:endParaRPr b="1" sz="2170">
              <a:latin typeface="Courier"/>
              <a:ea typeface="Courier"/>
              <a:cs typeface="Courier"/>
              <a:sym typeface="Courier"/>
            </a:endParaRPr>
          </a:p>
          <a:p>
            <a:pPr indent="-3663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Font typeface="Courier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Profit 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Number(11, 2)</a:t>
            </a:r>
            <a:endParaRPr b="1" sz="2170">
              <a:latin typeface="Courier"/>
              <a:ea typeface="Courier"/>
              <a:cs typeface="Courier"/>
              <a:sym typeface="Courier"/>
            </a:endParaRPr>
          </a:p>
          <a:p>
            <a:pPr indent="-36639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Char char="●"/>
            </a:pPr>
            <a:r>
              <a:rPr lang="en-GB" sz="2170"/>
              <a:t>Are we missing anything?</a:t>
            </a:r>
            <a:endParaRPr sz="2170"/>
          </a:p>
          <a:p>
            <a:pPr indent="-34480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movieId 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Number(4)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70"/>
          </a:p>
        </p:txBody>
      </p:sp>
      <p:sp>
        <p:nvSpPr>
          <p:cNvPr id="328" name="Google Shape;328;p5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</a:t>
            </a:r>
            <a:endParaRPr/>
          </a:p>
        </p:txBody>
      </p:sp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about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Actor</a:t>
            </a:r>
            <a:r>
              <a:rPr lang="en-GB"/>
              <a:t>? Which attributes can we define?</a:t>
            </a:r>
            <a:endParaRPr/>
          </a:p>
          <a:p>
            <a:pPr indent="-3663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Font typeface="Courier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ActorID 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(4)</a:t>
            </a:r>
            <a:endParaRPr b="1" sz="2170">
              <a:latin typeface="Courier"/>
              <a:ea typeface="Courier"/>
              <a:cs typeface="Courier"/>
              <a:sym typeface="Courier"/>
            </a:endParaRPr>
          </a:p>
          <a:p>
            <a:pPr indent="-3663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70"/>
              <a:buFont typeface="Courier"/>
              <a:buChar char="○"/>
            </a:pPr>
            <a:r>
              <a:rPr lang="en-GB" sz="2170">
                <a:latin typeface="Courier"/>
                <a:ea typeface="Courier"/>
                <a:cs typeface="Courier"/>
                <a:sym typeface="Courier"/>
              </a:rPr>
              <a:t>ActorName </a:t>
            </a:r>
            <a:r>
              <a:rPr b="1" lang="en-GB" sz="2170">
                <a:latin typeface="Courier"/>
                <a:ea typeface="Courier"/>
                <a:cs typeface="Courier"/>
                <a:sym typeface="Courier"/>
              </a:rPr>
              <a:t>VARCHAR2(100)</a:t>
            </a:r>
            <a:endParaRPr/>
          </a:p>
        </p:txBody>
      </p:sp>
      <p:sp>
        <p:nvSpPr>
          <p:cNvPr id="335" name="Google Shape;335;p5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</a:t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Movie(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movieID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movieTitle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VARCHAR2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year number(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director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VARCHAR2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budget number(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profit number(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PRIMARY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(movieID)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</a:t>
            </a:r>
            <a:endParaRPr/>
          </a:p>
        </p:txBody>
      </p:sp>
      <p:sp>
        <p:nvSpPr>
          <p:cNvPr id="348" name="Google Shape;348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Actor(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actorID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actorName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VARCHAR2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up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this week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https://livesql.oracle.com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next weeks (instructions on Brightspace)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Install Oracle Express and Oracle SQL Developer (it takes </a:t>
            </a:r>
            <a:r>
              <a:rPr b="1" lang="en-GB" sz="2200"/>
              <a:t>forever!</a:t>
            </a:r>
            <a:r>
              <a:rPr lang="en-GB" sz="2200"/>
              <a:t> Do it at home please)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Create a sys user and run your scripts offline (recommended)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You can use Oracle free tier online options. It is free but requires credit card. Some ports might be blocked if you are using Eduroam.</a:t>
            </a:r>
            <a:endParaRPr sz="2200"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Dropping Tables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To permanently remove a table from the database we use the drop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Actor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Altering Tables</a:t>
            </a:r>
            <a:endParaRPr/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change the definition of a table using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ALTER TABLE</a:t>
            </a:r>
            <a:r>
              <a:rPr lang="en-GB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Actor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dob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now have a table to store movies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And a table to store actors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do we store information about which actors acted in each movie?</a:t>
            </a:r>
            <a:endParaRPr/>
          </a:p>
        </p:txBody>
      </p:sp>
      <p:sp>
        <p:nvSpPr>
          <p:cNvPr id="370" name="Google Shape;370;p5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Title: Jumanji: Welcome to the Jungle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Year: 2017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Director: Jake Kasdan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Budget: 90 million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Profit: 962,077,546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Some Cast Members: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Dwayne Johnson... Spencer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Kevin Hart ... Fridge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Jack Black ... Bethany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Suppose we include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movieID </a:t>
            </a:r>
            <a:r>
              <a:rPr lang="en-GB"/>
              <a:t>and name of the character played on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ACTOR </a:t>
            </a:r>
            <a:r>
              <a:rPr lang="en-GB"/>
              <a:t>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5" name="Google Shape;385;p58"/>
          <p:cNvSpPr/>
          <p:nvPr/>
        </p:nvSpPr>
        <p:spPr>
          <a:xfrm>
            <a:off x="2235750" y="2669700"/>
            <a:ext cx="6316500" cy="2398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Actor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movieID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character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VARCHAR2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8"/>
          <p:cNvSpPr/>
          <p:nvPr/>
        </p:nvSpPr>
        <p:spPr>
          <a:xfrm>
            <a:off x="3346800" y="5414725"/>
            <a:ext cx="725400" cy="677100"/>
          </a:xfrm>
          <a:prstGeom prst="smileyFace">
            <a:avLst>
              <a:gd fmla="val -44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</p:txBody>
      </p:sp>
      <p:sp>
        <p:nvSpPr>
          <p:cNvPr id="392" name="Google Shape;392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Our primary key is now not unique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Same actor can </a:t>
            </a:r>
            <a:r>
              <a:rPr lang="en-GB"/>
              <a:t>appear</a:t>
            </a:r>
            <a:r>
              <a:rPr lang="en-GB"/>
              <a:t> in multiple movies</a:t>
            </a:r>
            <a:endParaRPr/>
          </a:p>
        </p:txBody>
      </p:sp>
      <p:sp>
        <p:nvSpPr>
          <p:cNvPr id="393" name="Google Shape;393;p5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</p:txBody>
      </p:sp>
      <p:sp>
        <p:nvSpPr>
          <p:cNvPr id="399" name="Google Shape;399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Suppose we include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actorID </a:t>
            </a:r>
            <a:r>
              <a:rPr lang="en-GB"/>
              <a:t>and name of the character played on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Movie </a:t>
            </a:r>
            <a:r>
              <a:rPr lang="en-GB"/>
              <a:t>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1" name="Google Shape;401;p60"/>
          <p:cNvSpPr/>
          <p:nvPr/>
        </p:nvSpPr>
        <p:spPr>
          <a:xfrm>
            <a:off x="2148700" y="2466575"/>
            <a:ext cx="6316500" cy="2398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actorID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 character 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VARCHAR2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0"/>
          <p:cNvSpPr/>
          <p:nvPr/>
        </p:nvSpPr>
        <p:spPr>
          <a:xfrm>
            <a:off x="3259750" y="5211600"/>
            <a:ext cx="725400" cy="677100"/>
          </a:xfrm>
          <a:prstGeom prst="smileyFace">
            <a:avLst>
              <a:gd fmla="val -44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Our primary key is now not unique.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would have multiple rows of data for each movie (one for each actor who appeared in the movie.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solution?</a:t>
            </a:r>
            <a:endParaRPr/>
          </a:p>
        </p:txBody>
      </p:sp>
      <p:sp>
        <p:nvSpPr>
          <p:cNvPr id="409" name="Google Shape;409;p6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Our primary key is now not unique.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would have multiple rows of data for each movie (one for each actor who appeared in the movie.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solution?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Add another table,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Cast</a:t>
            </a:r>
            <a:r>
              <a:rPr lang="en-GB" sz="2200"/>
              <a:t>, containing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actorID</a:t>
            </a:r>
            <a:r>
              <a:rPr lang="en-GB" sz="2200"/>
              <a:t>,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movieID </a:t>
            </a:r>
            <a:r>
              <a:rPr lang="en-GB" sz="2200"/>
              <a:t>and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roleName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6" name="Google Shape;416;p6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Cast(</a:t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actorID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movieID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roleplayed 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VARCHAR2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should the primary key be?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Databases and R DataFrames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 R Dataframe is a like a lightweight SQL table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dataframe consists of columns (with a type) which define the dataframe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It also consists of rows, or values, which make up the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Dataframes are often flat, we tend to have wide dataframes containing all the columns we need in a single place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 dataframes usually only live for as long as the R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Cast(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actorID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movieID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roleplayed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VARCHAR2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PRIMARY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(movieID, actorID)</a:t>
            </a:r>
            <a:endParaRPr sz="3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500"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63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/>
              <a:t>The Cast table has a </a:t>
            </a:r>
            <a:r>
              <a:rPr i="1" lang="en-GB" sz="2800"/>
              <a:t>compound primary key</a:t>
            </a:r>
            <a:endParaRPr i="1"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Foreign Keys</a:t>
            </a:r>
            <a:endParaRPr/>
          </a:p>
        </p:txBody>
      </p:sp>
      <p:sp>
        <p:nvSpPr>
          <p:cNvPr id="436" name="Google Shape;436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happens to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Cast </a:t>
            </a:r>
            <a:r>
              <a:rPr lang="en-GB"/>
              <a:t>table if we remove an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actor/movie</a:t>
            </a:r>
            <a:r>
              <a:rPr lang="en-GB"/>
              <a:t> from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Movie/Actor</a:t>
            </a:r>
            <a:r>
              <a:rPr lang="en-GB"/>
              <a:t> tables?</a:t>
            </a:r>
            <a:r>
              <a:rPr lang="en-GB" sz="2200"/>
              <a:t> </a:t>
            </a:r>
            <a:endParaRPr sz="2200"/>
          </a:p>
        </p:txBody>
      </p:sp>
      <p:sp>
        <p:nvSpPr>
          <p:cNvPr id="437" name="Google Shape;437;p6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Foreign Keys</a:t>
            </a:r>
            <a:endParaRPr/>
          </a:p>
        </p:txBody>
      </p:sp>
      <p:sp>
        <p:nvSpPr>
          <p:cNvPr id="443" name="Google Shape;443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happens to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Cast </a:t>
            </a:r>
            <a:r>
              <a:rPr lang="en-GB"/>
              <a:t>table if we remove an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actor/movie</a:t>
            </a:r>
            <a:r>
              <a:rPr lang="en-GB"/>
              <a:t> from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Movie/Actor</a:t>
            </a:r>
            <a:r>
              <a:rPr lang="en-GB"/>
              <a:t> tables?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order to improve data integrity we should define an </a:t>
            </a:r>
            <a:r>
              <a:rPr lang="en-GB"/>
              <a:t>explicitly</a:t>
            </a:r>
            <a:r>
              <a:rPr lang="en-GB"/>
              <a:t> relationship between our Cast table and Movie/Actor tables.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foreign key can be defined for that.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column of one table that is the same as the  primary key of another </a:t>
            </a:r>
            <a:endParaRPr sz="2200"/>
          </a:p>
        </p:txBody>
      </p:sp>
      <p:sp>
        <p:nvSpPr>
          <p:cNvPr id="444" name="Google Shape;444;p6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Foreign Keys</a:t>
            </a:r>
            <a:endParaRPr/>
          </a:p>
        </p:txBody>
      </p:sp>
      <p:sp>
        <p:nvSpPr>
          <p:cNvPr id="450" name="Google Shape;450;p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Cast(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movieID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actorID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rolePlayed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VARCHAR2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cast_actor_fk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FOREIGN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(actorID) 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actor(actorID), 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cast_movie_fk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FOREIGN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(movieID) 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movie(movieID),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PRIMARY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(movieID,actorID)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" name="Google Shape;451;p6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457" name="Google Shape;457;p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has been a quick tour of SQL.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Comparison with R/Python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CRUD operations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Many to many relationships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Those completely new to it will need to do quite a bit more study.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https://www.datacamp.com/courses/intro-to-sql-for-data-science</a:t>
            </a:r>
            <a:endParaRPr/>
          </a:p>
        </p:txBody>
      </p:sp>
      <p:sp>
        <p:nvSpPr>
          <p:cNvPr id="458" name="Google Shape;458;p6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464" name="Google Shape;464;p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Please</a:t>
            </a:r>
            <a:r>
              <a:rPr lang="en-GB"/>
              <a:t> complete the lab to review/practice these SQL concepts.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 txBox="1"/>
          <p:nvPr>
            <p:ph type="title"/>
          </p:nvPr>
        </p:nvSpPr>
        <p:spPr>
          <a:xfrm>
            <a:off x="1388100" y="637525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471" name="Google Shape;471;p7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SQL Databases and R DataFrames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 SQL table is heavily optimized and more complex than an 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Like R dataframes, SQL tables consist of strongly typed columns and rows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Databases are usually </a:t>
            </a:r>
            <a:r>
              <a:rPr i="1" lang="en-GB"/>
              <a:t>normalized</a:t>
            </a:r>
            <a:r>
              <a:rPr lang="en-GB"/>
              <a:t>. We tend to have one table per thing (entity) and we join those tables together when we query SQL tables live on the hard drive; they are persistent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SQL databases depend on the structure of entities and the  pattern of relationships between them.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It is designed to avoid data redundancy and increase data integrity.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 Entity Relationship Diagram (ERD)  lets you see how different entities relate to each other in an application or a database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It is implementation independent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types of ERD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5562456"/>
            <a:ext cx="8520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</a:t>
            </a:r>
            <a:r>
              <a:rPr lang="en-GB"/>
              <a:t>xamples of notation and models can be seen here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https://www.databasestar.com/entity-relationship-diagram/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47938"/>
            <a:ext cx="3837876" cy="10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61400"/>
            <a:ext cx="5440900" cy="14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00" y="3985725"/>
            <a:ext cx="5238050" cy="15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4504775" y="1739000"/>
            <a:ext cx="29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Conceptual model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997650" y="2820000"/>
            <a:ext cx="29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Logical model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812675" y="4318600"/>
            <a:ext cx="29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 physical model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Structured?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SQL enforces strict data structures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All items in a collection have the same set of properties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Each item’s properties have the same type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Missing values must be explicitly allowed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8EA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