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9" r:id="rId3"/>
    <p:sldId id="271" r:id="rId4"/>
    <p:sldId id="257" r:id="rId5"/>
    <p:sldId id="258" r:id="rId6"/>
    <p:sldId id="259" r:id="rId7"/>
    <p:sldId id="270" r:id="rId8"/>
    <p:sldId id="263" r:id="rId9"/>
    <p:sldId id="260" r:id="rId10"/>
    <p:sldId id="262" r:id="rId11"/>
    <p:sldId id="264" r:id="rId12"/>
    <p:sldId id="265" r:id="rId13"/>
    <p:sldId id="273" r:id="rId14"/>
    <p:sldId id="274" r:id="rId15"/>
    <p:sldId id="268"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2" d="100"/>
          <a:sy n="82" d="100"/>
        </p:scale>
        <p:origin x="71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1EBF3-D3F4-4BFC-BD3D-B6F0940ED838}" type="datetimeFigureOut">
              <a:rPr lang="en-GB" smtClean="0"/>
              <a:t>23/08/2022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231176-2EFA-4096-87BE-D1C28946B34A}" type="slidenum">
              <a:rPr lang="en-GB" smtClean="0"/>
              <a:t>‹#›</a:t>
            </a:fld>
            <a:endParaRPr lang="en-GB"/>
          </a:p>
        </p:txBody>
      </p:sp>
    </p:spTree>
    <p:extLst>
      <p:ext uri="{BB962C8B-B14F-4D97-AF65-F5344CB8AC3E}">
        <p14:creationId xmlns:p14="http://schemas.microsoft.com/office/powerpoint/2010/main" val="1505278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231176-2EFA-4096-87BE-D1C28946B34A}" type="slidenum">
              <a:rPr lang="en-GB" smtClean="0"/>
              <a:t>13</a:t>
            </a:fld>
            <a:endParaRPr lang="en-GB"/>
          </a:p>
        </p:txBody>
      </p:sp>
    </p:spTree>
    <p:extLst>
      <p:ext uri="{BB962C8B-B14F-4D97-AF65-F5344CB8AC3E}">
        <p14:creationId xmlns:p14="http://schemas.microsoft.com/office/powerpoint/2010/main" val="4026043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231176-2EFA-4096-87BE-D1C28946B34A}" type="slidenum">
              <a:rPr lang="en-GB" smtClean="0"/>
              <a:t>14</a:t>
            </a:fld>
            <a:endParaRPr lang="en-GB"/>
          </a:p>
        </p:txBody>
      </p:sp>
    </p:spTree>
    <p:extLst>
      <p:ext uri="{BB962C8B-B14F-4D97-AF65-F5344CB8AC3E}">
        <p14:creationId xmlns:p14="http://schemas.microsoft.com/office/powerpoint/2010/main" val="3110166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A7CE-8DC5-43AD-BC20-3488A0DD7D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37EF19-3CE7-4885-B8D2-BDAF12C29E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4D7F4C-5B76-4DDD-BAE2-2B9CB9B27638}"/>
              </a:ext>
            </a:extLst>
          </p:cNvPr>
          <p:cNvSpPr>
            <a:spLocks noGrp="1"/>
          </p:cNvSpPr>
          <p:nvPr>
            <p:ph type="dt" sz="half" idx="10"/>
          </p:nvPr>
        </p:nvSpPr>
        <p:spPr/>
        <p:txBody>
          <a:bodyPr/>
          <a:lstStyle/>
          <a:p>
            <a:fld id="{FF50AAAC-BC7E-4CFF-8D11-E0890430AFE4}" type="datetimeFigureOut">
              <a:rPr lang="en-US" smtClean="0"/>
              <a:t>8/23/2022</a:t>
            </a:fld>
            <a:endParaRPr lang="en-US"/>
          </a:p>
        </p:txBody>
      </p:sp>
      <p:sp>
        <p:nvSpPr>
          <p:cNvPr id="5" name="Footer Placeholder 4">
            <a:extLst>
              <a:ext uri="{FF2B5EF4-FFF2-40B4-BE49-F238E27FC236}">
                <a16:creationId xmlns:a16="http://schemas.microsoft.com/office/drawing/2014/main" id="{3344AF7D-CACA-43D2-96F0-2BFA530211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BF03D-5956-4155-9145-606DBA44DD55}"/>
              </a:ext>
            </a:extLst>
          </p:cNvPr>
          <p:cNvSpPr>
            <a:spLocks noGrp="1"/>
          </p:cNvSpPr>
          <p:nvPr>
            <p:ph type="sldNum" sz="quarter" idx="12"/>
          </p:nvPr>
        </p:nvSpPr>
        <p:spPr/>
        <p:txBody>
          <a:bodyPr/>
          <a:lstStyle/>
          <a:p>
            <a:fld id="{A8887B96-AD1D-40D9-A10B-81969A14F319}" type="slidenum">
              <a:rPr lang="en-US" smtClean="0"/>
              <a:t>‹#›</a:t>
            </a:fld>
            <a:endParaRPr lang="en-US"/>
          </a:p>
        </p:txBody>
      </p:sp>
    </p:spTree>
    <p:extLst>
      <p:ext uri="{BB962C8B-B14F-4D97-AF65-F5344CB8AC3E}">
        <p14:creationId xmlns:p14="http://schemas.microsoft.com/office/powerpoint/2010/main" val="1215787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A70F-C5A1-46EF-A7C3-68686C3C01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CC384F-A1D8-492E-A14E-1A230C3064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4F0E9-BF6A-4320-BF87-8DE22EA22C4C}"/>
              </a:ext>
            </a:extLst>
          </p:cNvPr>
          <p:cNvSpPr>
            <a:spLocks noGrp="1"/>
          </p:cNvSpPr>
          <p:nvPr>
            <p:ph type="dt" sz="half" idx="10"/>
          </p:nvPr>
        </p:nvSpPr>
        <p:spPr/>
        <p:txBody>
          <a:bodyPr/>
          <a:lstStyle/>
          <a:p>
            <a:fld id="{FF50AAAC-BC7E-4CFF-8D11-E0890430AFE4}" type="datetimeFigureOut">
              <a:rPr lang="en-US" smtClean="0"/>
              <a:t>8/23/2022</a:t>
            </a:fld>
            <a:endParaRPr lang="en-US"/>
          </a:p>
        </p:txBody>
      </p:sp>
      <p:sp>
        <p:nvSpPr>
          <p:cNvPr id="5" name="Footer Placeholder 4">
            <a:extLst>
              <a:ext uri="{FF2B5EF4-FFF2-40B4-BE49-F238E27FC236}">
                <a16:creationId xmlns:a16="http://schemas.microsoft.com/office/drawing/2014/main" id="{EA9624E4-88D0-40C5-BEAA-7CCAC4BAC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D9846C-304D-4F26-B9FD-EFB9BE95AECD}"/>
              </a:ext>
            </a:extLst>
          </p:cNvPr>
          <p:cNvSpPr>
            <a:spLocks noGrp="1"/>
          </p:cNvSpPr>
          <p:nvPr>
            <p:ph type="sldNum" sz="quarter" idx="12"/>
          </p:nvPr>
        </p:nvSpPr>
        <p:spPr/>
        <p:txBody>
          <a:bodyPr/>
          <a:lstStyle/>
          <a:p>
            <a:fld id="{A8887B96-AD1D-40D9-A10B-81969A14F319}" type="slidenum">
              <a:rPr lang="en-US" smtClean="0"/>
              <a:t>‹#›</a:t>
            </a:fld>
            <a:endParaRPr lang="en-US"/>
          </a:p>
        </p:txBody>
      </p:sp>
    </p:spTree>
    <p:extLst>
      <p:ext uri="{BB962C8B-B14F-4D97-AF65-F5344CB8AC3E}">
        <p14:creationId xmlns:p14="http://schemas.microsoft.com/office/powerpoint/2010/main" val="3872805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FEE7C7-CCA0-48BF-85B7-3990DCCE63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14C649-8882-42C0-985F-1266FAED00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FF854E-A3C5-4244-8D59-3AEFD3623104}"/>
              </a:ext>
            </a:extLst>
          </p:cNvPr>
          <p:cNvSpPr>
            <a:spLocks noGrp="1"/>
          </p:cNvSpPr>
          <p:nvPr>
            <p:ph type="dt" sz="half" idx="10"/>
          </p:nvPr>
        </p:nvSpPr>
        <p:spPr/>
        <p:txBody>
          <a:bodyPr/>
          <a:lstStyle/>
          <a:p>
            <a:fld id="{FF50AAAC-BC7E-4CFF-8D11-E0890430AFE4}" type="datetimeFigureOut">
              <a:rPr lang="en-US" smtClean="0"/>
              <a:t>8/23/2022</a:t>
            </a:fld>
            <a:endParaRPr lang="en-US"/>
          </a:p>
        </p:txBody>
      </p:sp>
      <p:sp>
        <p:nvSpPr>
          <p:cNvPr id="5" name="Footer Placeholder 4">
            <a:extLst>
              <a:ext uri="{FF2B5EF4-FFF2-40B4-BE49-F238E27FC236}">
                <a16:creationId xmlns:a16="http://schemas.microsoft.com/office/drawing/2014/main" id="{2049345C-46D8-49D9-8AAC-AFDFEAC95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E88F88-E53A-47B3-8EB0-98719DE6C9A4}"/>
              </a:ext>
            </a:extLst>
          </p:cNvPr>
          <p:cNvSpPr>
            <a:spLocks noGrp="1"/>
          </p:cNvSpPr>
          <p:nvPr>
            <p:ph type="sldNum" sz="quarter" idx="12"/>
          </p:nvPr>
        </p:nvSpPr>
        <p:spPr/>
        <p:txBody>
          <a:bodyPr/>
          <a:lstStyle/>
          <a:p>
            <a:fld id="{A8887B96-AD1D-40D9-A10B-81969A14F319}" type="slidenum">
              <a:rPr lang="en-US" smtClean="0"/>
              <a:t>‹#›</a:t>
            </a:fld>
            <a:endParaRPr lang="en-US"/>
          </a:p>
        </p:txBody>
      </p:sp>
    </p:spTree>
    <p:extLst>
      <p:ext uri="{BB962C8B-B14F-4D97-AF65-F5344CB8AC3E}">
        <p14:creationId xmlns:p14="http://schemas.microsoft.com/office/powerpoint/2010/main" val="4228953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3E64E-0DF7-4DDF-AFB8-3FB1DA0ADC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92020D-C9DD-4AFB-9699-418B1B178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5F4E8B-B8B6-44BC-9C0C-3A41C1FAFE34}"/>
              </a:ext>
            </a:extLst>
          </p:cNvPr>
          <p:cNvSpPr>
            <a:spLocks noGrp="1"/>
          </p:cNvSpPr>
          <p:nvPr>
            <p:ph type="dt" sz="half" idx="10"/>
          </p:nvPr>
        </p:nvSpPr>
        <p:spPr/>
        <p:txBody>
          <a:bodyPr/>
          <a:lstStyle/>
          <a:p>
            <a:fld id="{FF50AAAC-BC7E-4CFF-8D11-E0890430AFE4}" type="datetimeFigureOut">
              <a:rPr lang="en-US" smtClean="0"/>
              <a:t>8/23/2022</a:t>
            </a:fld>
            <a:endParaRPr lang="en-US"/>
          </a:p>
        </p:txBody>
      </p:sp>
      <p:sp>
        <p:nvSpPr>
          <p:cNvPr id="5" name="Footer Placeholder 4">
            <a:extLst>
              <a:ext uri="{FF2B5EF4-FFF2-40B4-BE49-F238E27FC236}">
                <a16:creationId xmlns:a16="http://schemas.microsoft.com/office/drawing/2014/main" id="{E4DAD084-9F39-47B1-89E4-4869C7660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87CAD-DA97-43DA-B20E-8ABD8FB61F4C}"/>
              </a:ext>
            </a:extLst>
          </p:cNvPr>
          <p:cNvSpPr>
            <a:spLocks noGrp="1"/>
          </p:cNvSpPr>
          <p:nvPr>
            <p:ph type="sldNum" sz="quarter" idx="12"/>
          </p:nvPr>
        </p:nvSpPr>
        <p:spPr/>
        <p:txBody>
          <a:bodyPr/>
          <a:lstStyle/>
          <a:p>
            <a:fld id="{A8887B96-AD1D-40D9-A10B-81969A14F319}" type="slidenum">
              <a:rPr lang="en-US" smtClean="0"/>
              <a:t>‹#›</a:t>
            </a:fld>
            <a:endParaRPr lang="en-US"/>
          </a:p>
        </p:txBody>
      </p:sp>
    </p:spTree>
    <p:extLst>
      <p:ext uri="{BB962C8B-B14F-4D97-AF65-F5344CB8AC3E}">
        <p14:creationId xmlns:p14="http://schemas.microsoft.com/office/powerpoint/2010/main" val="59532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F614-75EF-4602-A5A5-1701E09D54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D2957B-819D-47B3-B7F3-78AD5EBDB0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B9793A-2497-4C01-9D81-A8177AEE83D7}"/>
              </a:ext>
            </a:extLst>
          </p:cNvPr>
          <p:cNvSpPr>
            <a:spLocks noGrp="1"/>
          </p:cNvSpPr>
          <p:nvPr>
            <p:ph type="dt" sz="half" idx="10"/>
          </p:nvPr>
        </p:nvSpPr>
        <p:spPr/>
        <p:txBody>
          <a:bodyPr/>
          <a:lstStyle/>
          <a:p>
            <a:fld id="{FF50AAAC-BC7E-4CFF-8D11-E0890430AFE4}" type="datetimeFigureOut">
              <a:rPr lang="en-US" smtClean="0"/>
              <a:t>8/23/2022</a:t>
            </a:fld>
            <a:endParaRPr lang="en-US"/>
          </a:p>
        </p:txBody>
      </p:sp>
      <p:sp>
        <p:nvSpPr>
          <p:cNvPr id="5" name="Footer Placeholder 4">
            <a:extLst>
              <a:ext uri="{FF2B5EF4-FFF2-40B4-BE49-F238E27FC236}">
                <a16:creationId xmlns:a16="http://schemas.microsoft.com/office/drawing/2014/main" id="{2AC18663-B59F-45DF-9B22-65E9C39DC6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4E606-0C3D-42FA-BB0A-42C13D37EF84}"/>
              </a:ext>
            </a:extLst>
          </p:cNvPr>
          <p:cNvSpPr>
            <a:spLocks noGrp="1"/>
          </p:cNvSpPr>
          <p:nvPr>
            <p:ph type="sldNum" sz="quarter" idx="12"/>
          </p:nvPr>
        </p:nvSpPr>
        <p:spPr/>
        <p:txBody>
          <a:bodyPr/>
          <a:lstStyle/>
          <a:p>
            <a:fld id="{A8887B96-AD1D-40D9-A10B-81969A14F319}" type="slidenum">
              <a:rPr lang="en-US" smtClean="0"/>
              <a:t>‹#›</a:t>
            </a:fld>
            <a:endParaRPr lang="en-US"/>
          </a:p>
        </p:txBody>
      </p:sp>
    </p:spTree>
    <p:extLst>
      <p:ext uri="{BB962C8B-B14F-4D97-AF65-F5344CB8AC3E}">
        <p14:creationId xmlns:p14="http://schemas.microsoft.com/office/powerpoint/2010/main" val="366829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6953-5B85-4BD7-98FC-DBB0E51488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5509EA-4D6F-4BCF-A27B-1A292D3E99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4F88BF-E0FB-4A0B-9525-46F4227EC8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22AA5E-9F54-496D-B6AF-FCC738080368}"/>
              </a:ext>
            </a:extLst>
          </p:cNvPr>
          <p:cNvSpPr>
            <a:spLocks noGrp="1"/>
          </p:cNvSpPr>
          <p:nvPr>
            <p:ph type="dt" sz="half" idx="10"/>
          </p:nvPr>
        </p:nvSpPr>
        <p:spPr/>
        <p:txBody>
          <a:bodyPr/>
          <a:lstStyle/>
          <a:p>
            <a:fld id="{FF50AAAC-BC7E-4CFF-8D11-E0890430AFE4}" type="datetimeFigureOut">
              <a:rPr lang="en-US" smtClean="0"/>
              <a:t>8/23/2022</a:t>
            </a:fld>
            <a:endParaRPr lang="en-US"/>
          </a:p>
        </p:txBody>
      </p:sp>
      <p:sp>
        <p:nvSpPr>
          <p:cNvPr id="6" name="Footer Placeholder 5">
            <a:extLst>
              <a:ext uri="{FF2B5EF4-FFF2-40B4-BE49-F238E27FC236}">
                <a16:creationId xmlns:a16="http://schemas.microsoft.com/office/drawing/2014/main" id="{611BCF76-D7BC-4D41-BAE7-61A541E66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A7AE49-0FF1-415E-91FD-0F20C528FD67}"/>
              </a:ext>
            </a:extLst>
          </p:cNvPr>
          <p:cNvSpPr>
            <a:spLocks noGrp="1"/>
          </p:cNvSpPr>
          <p:nvPr>
            <p:ph type="sldNum" sz="quarter" idx="12"/>
          </p:nvPr>
        </p:nvSpPr>
        <p:spPr/>
        <p:txBody>
          <a:bodyPr/>
          <a:lstStyle/>
          <a:p>
            <a:fld id="{A8887B96-AD1D-40D9-A10B-81969A14F319}" type="slidenum">
              <a:rPr lang="en-US" smtClean="0"/>
              <a:t>‹#›</a:t>
            </a:fld>
            <a:endParaRPr lang="en-US"/>
          </a:p>
        </p:txBody>
      </p:sp>
    </p:spTree>
    <p:extLst>
      <p:ext uri="{BB962C8B-B14F-4D97-AF65-F5344CB8AC3E}">
        <p14:creationId xmlns:p14="http://schemas.microsoft.com/office/powerpoint/2010/main" val="134309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F7D9-98EB-4CDF-84F3-C777EE443F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2DF8A2-AEFC-4977-B916-D7792D8503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3CBC45-A35B-4B8E-8069-939E4D576E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BB7A43-2BD5-4F05-82A1-57FF7E518D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782E77-B6DA-4E36-A532-7595B7B027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44483C-95D7-464E-B439-82CA08F78281}"/>
              </a:ext>
            </a:extLst>
          </p:cNvPr>
          <p:cNvSpPr>
            <a:spLocks noGrp="1"/>
          </p:cNvSpPr>
          <p:nvPr>
            <p:ph type="dt" sz="half" idx="10"/>
          </p:nvPr>
        </p:nvSpPr>
        <p:spPr/>
        <p:txBody>
          <a:bodyPr/>
          <a:lstStyle/>
          <a:p>
            <a:fld id="{FF50AAAC-BC7E-4CFF-8D11-E0890430AFE4}" type="datetimeFigureOut">
              <a:rPr lang="en-US" smtClean="0"/>
              <a:t>8/23/2022</a:t>
            </a:fld>
            <a:endParaRPr lang="en-US"/>
          </a:p>
        </p:txBody>
      </p:sp>
      <p:sp>
        <p:nvSpPr>
          <p:cNvPr id="8" name="Footer Placeholder 7">
            <a:extLst>
              <a:ext uri="{FF2B5EF4-FFF2-40B4-BE49-F238E27FC236}">
                <a16:creationId xmlns:a16="http://schemas.microsoft.com/office/drawing/2014/main" id="{F59E079D-4C9A-41B0-A321-502E991EAD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C9A2A3-E912-4927-9958-8109A4DC31EC}"/>
              </a:ext>
            </a:extLst>
          </p:cNvPr>
          <p:cNvSpPr>
            <a:spLocks noGrp="1"/>
          </p:cNvSpPr>
          <p:nvPr>
            <p:ph type="sldNum" sz="quarter" idx="12"/>
          </p:nvPr>
        </p:nvSpPr>
        <p:spPr/>
        <p:txBody>
          <a:bodyPr/>
          <a:lstStyle/>
          <a:p>
            <a:fld id="{A8887B96-AD1D-40D9-A10B-81969A14F319}" type="slidenum">
              <a:rPr lang="en-US" smtClean="0"/>
              <a:t>‹#›</a:t>
            </a:fld>
            <a:endParaRPr lang="en-US"/>
          </a:p>
        </p:txBody>
      </p:sp>
    </p:spTree>
    <p:extLst>
      <p:ext uri="{BB962C8B-B14F-4D97-AF65-F5344CB8AC3E}">
        <p14:creationId xmlns:p14="http://schemas.microsoft.com/office/powerpoint/2010/main" val="3181882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CEC9-92A6-4A80-9EDD-9795D270E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F8AB8F-A934-43C3-A21C-7760C93ADD62}"/>
              </a:ext>
            </a:extLst>
          </p:cNvPr>
          <p:cNvSpPr>
            <a:spLocks noGrp="1"/>
          </p:cNvSpPr>
          <p:nvPr>
            <p:ph type="dt" sz="half" idx="10"/>
          </p:nvPr>
        </p:nvSpPr>
        <p:spPr/>
        <p:txBody>
          <a:bodyPr/>
          <a:lstStyle/>
          <a:p>
            <a:fld id="{FF50AAAC-BC7E-4CFF-8D11-E0890430AFE4}" type="datetimeFigureOut">
              <a:rPr lang="en-US" smtClean="0"/>
              <a:t>8/23/2022</a:t>
            </a:fld>
            <a:endParaRPr lang="en-US"/>
          </a:p>
        </p:txBody>
      </p:sp>
      <p:sp>
        <p:nvSpPr>
          <p:cNvPr id="4" name="Footer Placeholder 3">
            <a:extLst>
              <a:ext uri="{FF2B5EF4-FFF2-40B4-BE49-F238E27FC236}">
                <a16:creationId xmlns:a16="http://schemas.microsoft.com/office/drawing/2014/main" id="{CD39EEA8-4857-46AB-9492-83D54BF54B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96380B-9230-4ECF-90B3-AE7E2E57EA59}"/>
              </a:ext>
            </a:extLst>
          </p:cNvPr>
          <p:cNvSpPr>
            <a:spLocks noGrp="1"/>
          </p:cNvSpPr>
          <p:nvPr>
            <p:ph type="sldNum" sz="quarter" idx="12"/>
          </p:nvPr>
        </p:nvSpPr>
        <p:spPr/>
        <p:txBody>
          <a:bodyPr/>
          <a:lstStyle/>
          <a:p>
            <a:fld id="{A8887B96-AD1D-40D9-A10B-81969A14F319}" type="slidenum">
              <a:rPr lang="en-US" smtClean="0"/>
              <a:t>‹#›</a:t>
            </a:fld>
            <a:endParaRPr lang="en-US"/>
          </a:p>
        </p:txBody>
      </p:sp>
    </p:spTree>
    <p:extLst>
      <p:ext uri="{BB962C8B-B14F-4D97-AF65-F5344CB8AC3E}">
        <p14:creationId xmlns:p14="http://schemas.microsoft.com/office/powerpoint/2010/main" val="805464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2A68E2-23E1-4E0B-A85C-941FB2EB4799}"/>
              </a:ext>
            </a:extLst>
          </p:cNvPr>
          <p:cNvSpPr>
            <a:spLocks noGrp="1"/>
          </p:cNvSpPr>
          <p:nvPr>
            <p:ph type="dt" sz="half" idx="10"/>
          </p:nvPr>
        </p:nvSpPr>
        <p:spPr/>
        <p:txBody>
          <a:bodyPr/>
          <a:lstStyle/>
          <a:p>
            <a:fld id="{FF50AAAC-BC7E-4CFF-8D11-E0890430AFE4}" type="datetimeFigureOut">
              <a:rPr lang="en-US" smtClean="0"/>
              <a:t>8/23/2022</a:t>
            </a:fld>
            <a:endParaRPr lang="en-US"/>
          </a:p>
        </p:txBody>
      </p:sp>
      <p:sp>
        <p:nvSpPr>
          <p:cNvPr id="3" name="Footer Placeholder 2">
            <a:extLst>
              <a:ext uri="{FF2B5EF4-FFF2-40B4-BE49-F238E27FC236}">
                <a16:creationId xmlns:a16="http://schemas.microsoft.com/office/drawing/2014/main" id="{E6077B20-FDFB-40AC-BD4A-7CBF805B7B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172277-9AF8-4755-AF02-D57E96FCADA2}"/>
              </a:ext>
            </a:extLst>
          </p:cNvPr>
          <p:cNvSpPr>
            <a:spLocks noGrp="1"/>
          </p:cNvSpPr>
          <p:nvPr>
            <p:ph type="sldNum" sz="quarter" idx="12"/>
          </p:nvPr>
        </p:nvSpPr>
        <p:spPr/>
        <p:txBody>
          <a:bodyPr/>
          <a:lstStyle/>
          <a:p>
            <a:fld id="{A8887B96-AD1D-40D9-A10B-81969A14F319}" type="slidenum">
              <a:rPr lang="en-US" smtClean="0"/>
              <a:t>‹#›</a:t>
            </a:fld>
            <a:endParaRPr lang="en-US"/>
          </a:p>
        </p:txBody>
      </p:sp>
    </p:spTree>
    <p:extLst>
      <p:ext uri="{BB962C8B-B14F-4D97-AF65-F5344CB8AC3E}">
        <p14:creationId xmlns:p14="http://schemas.microsoft.com/office/powerpoint/2010/main" val="3551910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9C3E-561E-4CA4-82C8-27345C751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7F0A85-1C8B-40B8-9FA6-B529A7C268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C0F362-1F2E-4934-927B-BEA86E639A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DB9314-0EA5-47D1-998D-F06C6A1849FE}"/>
              </a:ext>
            </a:extLst>
          </p:cNvPr>
          <p:cNvSpPr>
            <a:spLocks noGrp="1"/>
          </p:cNvSpPr>
          <p:nvPr>
            <p:ph type="dt" sz="half" idx="10"/>
          </p:nvPr>
        </p:nvSpPr>
        <p:spPr/>
        <p:txBody>
          <a:bodyPr/>
          <a:lstStyle/>
          <a:p>
            <a:fld id="{FF50AAAC-BC7E-4CFF-8D11-E0890430AFE4}" type="datetimeFigureOut">
              <a:rPr lang="en-US" smtClean="0"/>
              <a:t>8/23/2022</a:t>
            </a:fld>
            <a:endParaRPr lang="en-US"/>
          </a:p>
        </p:txBody>
      </p:sp>
      <p:sp>
        <p:nvSpPr>
          <p:cNvPr id="6" name="Footer Placeholder 5">
            <a:extLst>
              <a:ext uri="{FF2B5EF4-FFF2-40B4-BE49-F238E27FC236}">
                <a16:creationId xmlns:a16="http://schemas.microsoft.com/office/drawing/2014/main" id="{CE14E331-0B56-4B09-B568-F8BEA2F4D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67C37E-A9C3-48AC-9DDE-BA7AB8F5AE59}"/>
              </a:ext>
            </a:extLst>
          </p:cNvPr>
          <p:cNvSpPr>
            <a:spLocks noGrp="1"/>
          </p:cNvSpPr>
          <p:nvPr>
            <p:ph type="sldNum" sz="quarter" idx="12"/>
          </p:nvPr>
        </p:nvSpPr>
        <p:spPr/>
        <p:txBody>
          <a:bodyPr/>
          <a:lstStyle/>
          <a:p>
            <a:fld id="{A8887B96-AD1D-40D9-A10B-81969A14F319}" type="slidenum">
              <a:rPr lang="en-US" smtClean="0"/>
              <a:t>‹#›</a:t>
            </a:fld>
            <a:endParaRPr lang="en-US"/>
          </a:p>
        </p:txBody>
      </p:sp>
    </p:spTree>
    <p:extLst>
      <p:ext uri="{BB962C8B-B14F-4D97-AF65-F5344CB8AC3E}">
        <p14:creationId xmlns:p14="http://schemas.microsoft.com/office/powerpoint/2010/main" val="308892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BE6C9-EE8E-4C82-8E19-CA498A4CF4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5BCA70-CA31-41B7-A56C-A3E90A6EDC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A13C82-8D6A-4446-A7AA-CB18A1027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BA331-09AA-4810-965F-CFB093C25550}"/>
              </a:ext>
            </a:extLst>
          </p:cNvPr>
          <p:cNvSpPr>
            <a:spLocks noGrp="1"/>
          </p:cNvSpPr>
          <p:nvPr>
            <p:ph type="dt" sz="half" idx="10"/>
          </p:nvPr>
        </p:nvSpPr>
        <p:spPr/>
        <p:txBody>
          <a:bodyPr/>
          <a:lstStyle/>
          <a:p>
            <a:fld id="{FF50AAAC-BC7E-4CFF-8D11-E0890430AFE4}" type="datetimeFigureOut">
              <a:rPr lang="en-US" smtClean="0"/>
              <a:t>8/23/2022</a:t>
            </a:fld>
            <a:endParaRPr lang="en-US"/>
          </a:p>
        </p:txBody>
      </p:sp>
      <p:sp>
        <p:nvSpPr>
          <p:cNvPr id="6" name="Footer Placeholder 5">
            <a:extLst>
              <a:ext uri="{FF2B5EF4-FFF2-40B4-BE49-F238E27FC236}">
                <a16:creationId xmlns:a16="http://schemas.microsoft.com/office/drawing/2014/main" id="{CF3D9DC9-FB15-4B56-9B47-26A8D97A74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C5B89F-30A1-49F5-BF52-AA830FD6CB5B}"/>
              </a:ext>
            </a:extLst>
          </p:cNvPr>
          <p:cNvSpPr>
            <a:spLocks noGrp="1"/>
          </p:cNvSpPr>
          <p:nvPr>
            <p:ph type="sldNum" sz="quarter" idx="12"/>
          </p:nvPr>
        </p:nvSpPr>
        <p:spPr/>
        <p:txBody>
          <a:bodyPr/>
          <a:lstStyle/>
          <a:p>
            <a:fld id="{A8887B96-AD1D-40D9-A10B-81969A14F319}" type="slidenum">
              <a:rPr lang="en-US" smtClean="0"/>
              <a:t>‹#›</a:t>
            </a:fld>
            <a:endParaRPr lang="en-US"/>
          </a:p>
        </p:txBody>
      </p:sp>
    </p:spTree>
    <p:extLst>
      <p:ext uri="{BB962C8B-B14F-4D97-AF65-F5344CB8AC3E}">
        <p14:creationId xmlns:p14="http://schemas.microsoft.com/office/powerpoint/2010/main" val="2075187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154742-9CC6-4DA0-9896-C6881F3BD9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FBCB70-3F93-400A-868E-A444F4FCEA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E1A938-D43D-441B-8BD1-880926FDD3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50AAAC-BC7E-4CFF-8D11-E0890430AFE4}" type="datetimeFigureOut">
              <a:rPr lang="en-US" smtClean="0"/>
              <a:t>8/23/2022</a:t>
            </a:fld>
            <a:endParaRPr lang="en-US"/>
          </a:p>
        </p:txBody>
      </p:sp>
      <p:sp>
        <p:nvSpPr>
          <p:cNvPr id="5" name="Footer Placeholder 4">
            <a:extLst>
              <a:ext uri="{FF2B5EF4-FFF2-40B4-BE49-F238E27FC236}">
                <a16:creationId xmlns:a16="http://schemas.microsoft.com/office/drawing/2014/main" id="{4B0EAF75-5EA0-4490-9B57-7AA0205243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7D31FF-F32D-4B95-9DD5-29075DD06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87B96-AD1D-40D9-A10B-81969A14F319}" type="slidenum">
              <a:rPr lang="en-US" smtClean="0"/>
              <a:t>‹#›</a:t>
            </a:fld>
            <a:endParaRPr lang="en-US"/>
          </a:p>
        </p:txBody>
      </p:sp>
    </p:spTree>
    <p:extLst>
      <p:ext uri="{BB962C8B-B14F-4D97-AF65-F5344CB8AC3E}">
        <p14:creationId xmlns:p14="http://schemas.microsoft.com/office/powerpoint/2010/main" val="2242021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64BC1-3BB6-4D7F-9736-11DEC8CFE94B}"/>
              </a:ext>
            </a:extLst>
          </p:cNvPr>
          <p:cNvSpPr>
            <a:spLocks noGrp="1"/>
          </p:cNvSpPr>
          <p:nvPr>
            <p:ph type="ctrTitle"/>
          </p:nvPr>
        </p:nvSpPr>
        <p:spPr/>
        <p:txBody>
          <a:bodyPr/>
          <a:lstStyle/>
          <a:p>
            <a:r>
              <a:rPr lang="en-US" dirty="0"/>
              <a:t>ML Notes</a:t>
            </a:r>
          </a:p>
        </p:txBody>
      </p:sp>
      <p:sp>
        <p:nvSpPr>
          <p:cNvPr id="3" name="Subtitle 2">
            <a:extLst>
              <a:ext uri="{FF2B5EF4-FFF2-40B4-BE49-F238E27FC236}">
                <a16:creationId xmlns:a16="http://schemas.microsoft.com/office/drawing/2014/main" id="{F4C383BD-6CC3-4845-8390-3BB42DDB0A7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77607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31217-671E-44BA-A659-A95433AE1ADB}"/>
              </a:ext>
            </a:extLst>
          </p:cNvPr>
          <p:cNvSpPr>
            <a:spLocks noGrp="1"/>
          </p:cNvSpPr>
          <p:nvPr>
            <p:ph type="title"/>
          </p:nvPr>
        </p:nvSpPr>
        <p:spPr/>
        <p:txBody>
          <a:bodyPr/>
          <a:lstStyle/>
          <a:p>
            <a:r>
              <a:rPr lang="en-US" dirty="0"/>
              <a:t>Model Building Pipelines</a:t>
            </a:r>
          </a:p>
        </p:txBody>
      </p:sp>
      <p:sp>
        <p:nvSpPr>
          <p:cNvPr id="3" name="Content Placeholder 2">
            <a:extLst>
              <a:ext uri="{FF2B5EF4-FFF2-40B4-BE49-F238E27FC236}">
                <a16:creationId xmlns:a16="http://schemas.microsoft.com/office/drawing/2014/main" id="{18381F0D-0C01-4E56-8333-8E58D863765E}"/>
              </a:ext>
            </a:extLst>
          </p:cNvPr>
          <p:cNvSpPr>
            <a:spLocks noGrp="1"/>
          </p:cNvSpPr>
          <p:nvPr>
            <p:ph idx="1"/>
          </p:nvPr>
        </p:nvSpPr>
        <p:spPr/>
        <p:txBody>
          <a:bodyPr numCol="2">
            <a:normAutofit fontScale="47500" lnSpcReduction="20000"/>
          </a:bodyPr>
          <a:lstStyle/>
          <a:p>
            <a:r>
              <a:rPr lang="en-US" b="1" dirty="0"/>
              <a:t>Pipelines </a:t>
            </a:r>
            <a:r>
              <a:rPr lang="en-US" dirty="0"/>
              <a:t>are a series of steps to transform the data.</a:t>
            </a:r>
          </a:p>
          <a:p>
            <a:r>
              <a:rPr lang="en-US" dirty="0" err="1"/>
              <a:t>df</a:t>
            </a:r>
            <a:r>
              <a:rPr lang="en-US" dirty="0"/>
              <a:t> = </a:t>
            </a:r>
            <a:r>
              <a:rPr lang="en-US" dirty="0" err="1"/>
              <a:t>normalise</a:t>
            </a:r>
            <a:r>
              <a:rPr lang="en-US" dirty="0"/>
              <a:t>(</a:t>
            </a:r>
            <a:r>
              <a:rPr lang="en-US" dirty="0" err="1"/>
              <a:t>select_features</a:t>
            </a:r>
            <a:r>
              <a:rPr lang="en-US" dirty="0"/>
              <a:t>(</a:t>
            </a:r>
            <a:r>
              <a:rPr lang="en-US" dirty="0" err="1"/>
              <a:t>load_data</a:t>
            </a:r>
            <a:r>
              <a:rPr lang="en-US" dirty="0"/>
              <a:t>(path)))</a:t>
            </a:r>
          </a:p>
          <a:p>
            <a:r>
              <a:rPr lang="en-US" b="1" dirty="0"/>
              <a:t>Training pipeline </a:t>
            </a:r>
            <a:r>
              <a:rPr lang="en-US" dirty="0"/>
              <a:t>takes labelled data and produces predictive model. Fit any data pre-processing transformation and adjust model parameters through training.</a:t>
            </a:r>
          </a:p>
          <a:p>
            <a:r>
              <a:rPr lang="en-US" b="1" dirty="0"/>
              <a:t>Prediction pipeline </a:t>
            </a:r>
            <a:r>
              <a:rPr lang="en-US" dirty="0"/>
              <a:t>takes unlabelled data and produces predictions. Apply any data pre-processing transformation and feed transformed input data to model.</a:t>
            </a:r>
          </a:p>
          <a:p>
            <a:r>
              <a:rPr lang="en-US" b="1" dirty="0"/>
              <a:t>Evaluation pipeline </a:t>
            </a:r>
            <a:r>
              <a:rPr lang="en-US" dirty="0"/>
              <a:t>takes labelled data and candidate pipelines produces evaluation metrics (accuracy etc.). Determine which pre-processing should be used and adjust model hyperparameters through evaluation.</a:t>
            </a:r>
          </a:p>
          <a:p>
            <a:r>
              <a:rPr lang="en-US" dirty="0"/>
              <a:t>Model selection actually means pipeline selection.</a:t>
            </a:r>
          </a:p>
          <a:p>
            <a:r>
              <a:rPr lang="en-US" dirty="0"/>
              <a:t>Label Leakage can occur during evaluation pipeline when data imputation before splitting data is wrong.</a:t>
            </a:r>
          </a:p>
          <a:p>
            <a:r>
              <a:rPr lang="en-US" b="1" dirty="0"/>
              <a:t>Parameters</a:t>
            </a:r>
            <a:r>
              <a:rPr lang="en-US" dirty="0"/>
              <a:t> are estimated from learning algorithm: coefficients in linear models, weights in neural nets, conditional probabilities in naïve bayes and support vectors in SVM.</a:t>
            </a:r>
          </a:p>
          <a:p>
            <a:r>
              <a:rPr lang="en-US" b="1" dirty="0"/>
              <a:t>Hyperparameters</a:t>
            </a:r>
            <a:r>
              <a:rPr lang="en-US" dirty="0"/>
              <a:t> are set by hand: k in </a:t>
            </a:r>
            <a:r>
              <a:rPr lang="en-US" dirty="0" err="1"/>
              <a:t>knn</a:t>
            </a:r>
            <a:r>
              <a:rPr lang="en-US" dirty="0"/>
              <a:t>, max depth in decision trees, split criterion in decision tree and </a:t>
            </a:r>
            <a:r>
              <a:rPr lang="en-US" i="1" dirty="0"/>
              <a:t>a</a:t>
            </a:r>
            <a:r>
              <a:rPr lang="en-US" dirty="0"/>
              <a:t> in gradient decent. Hyper parameter tuning could be automated.</a:t>
            </a:r>
          </a:p>
          <a:p>
            <a:r>
              <a:rPr lang="en-US" b="1" dirty="0"/>
              <a:t>Grid search </a:t>
            </a:r>
            <a:r>
              <a:rPr lang="en-US" dirty="0"/>
              <a:t>is used to brute force hyperparameter tuning. Grid is space of every possible combination of hyperparameters, it grows exponentially with number of hyperparameters. </a:t>
            </a:r>
            <a:r>
              <a:rPr lang="en-US" dirty="0" err="1"/>
              <a:t>Gridsearch</a:t>
            </a:r>
            <a:r>
              <a:rPr lang="en-US" dirty="0"/>
              <a:t> in scikit learn has one or more preprocessing steps, followed by a model-building step, each pre-processing step must fit and transform. Model-building step must implement fit.</a:t>
            </a:r>
          </a:p>
          <a:p>
            <a:r>
              <a:rPr lang="en-US" b="1" dirty="0"/>
              <a:t>Hold-out Testing Pipeline</a:t>
            </a:r>
            <a:r>
              <a:rPr lang="en-US" dirty="0"/>
              <a:t>: </a:t>
            </a:r>
            <a:r>
              <a:rPr lang="en-US" dirty="0" err="1"/>
              <a:t>KNNpipe</a:t>
            </a:r>
            <a:r>
              <a:rPr lang="en-US" dirty="0"/>
              <a:t> = Two transforms {</a:t>
            </a:r>
            <a:r>
              <a:rPr lang="en-US" dirty="0" err="1"/>
              <a:t>KNNImputer</a:t>
            </a:r>
            <a:r>
              <a:rPr lang="en-US" dirty="0"/>
              <a:t> and Standard Scaler}, One Estimator {</a:t>
            </a:r>
            <a:r>
              <a:rPr lang="en-US" dirty="0" err="1"/>
              <a:t>KNeighborsClassifier</a:t>
            </a:r>
            <a:r>
              <a:rPr lang="en-US" dirty="0"/>
              <a:t>}</a:t>
            </a:r>
          </a:p>
          <a:p>
            <a:r>
              <a:rPr lang="en-US" b="1" dirty="0"/>
              <a:t>Cross-Validation</a:t>
            </a:r>
            <a:r>
              <a:rPr lang="en-US" dirty="0"/>
              <a:t> </a:t>
            </a:r>
            <a:r>
              <a:rPr lang="en-US" b="1" dirty="0"/>
              <a:t>Pipeline</a:t>
            </a:r>
            <a:r>
              <a:rPr lang="en-US" dirty="0"/>
              <a:t>: Pipe passed to </a:t>
            </a:r>
            <a:r>
              <a:rPr lang="en-US" dirty="0" err="1"/>
              <a:t>cross_val_score</a:t>
            </a:r>
            <a:r>
              <a:rPr lang="en-US" dirty="0"/>
              <a:t> and all fittings and transforming done automatically.</a:t>
            </a:r>
          </a:p>
          <a:p>
            <a:r>
              <a:rPr lang="en-US" b="1" dirty="0"/>
              <a:t>Grid Search Pipeline</a:t>
            </a:r>
            <a:r>
              <a:rPr lang="en-US" dirty="0"/>
              <a:t>: Parameters sets are scored based on the default score for the classifier, for KNN this is accuracy. Fit and evaluation can be done at the same time to increase speed.</a:t>
            </a:r>
          </a:p>
          <a:p>
            <a:r>
              <a:rPr lang="en-US" b="1" dirty="0"/>
              <a:t>Randomised Search </a:t>
            </a:r>
            <a:r>
              <a:rPr lang="en-US" dirty="0"/>
              <a:t>is an alternative to an exhaustive search. Suitable when parameter space is huge. A Parameter Search Budget can be set. Insensitive to parameters that don’t matter.</a:t>
            </a:r>
          </a:p>
          <a:p>
            <a:r>
              <a:rPr lang="en-US" dirty="0"/>
              <a:t>We’re building pipelines not models. </a:t>
            </a:r>
            <a:r>
              <a:rPr lang="en-US" dirty="0" err="1"/>
              <a:t>GridSearchCV</a:t>
            </a:r>
            <a:r>
              <a:rPr lang="en-US" dirty="0"/>
              <a:t> focuses on algorithm hyper parameters. Pre-processing is included in training pipeline, not fully supported but can be done manually. HP Tuning finds best HP set for current training data. Can do GS to find best random seed for training. It’s important how well pipeline performs after deployment (</a:t>
            </a:r>
            <a:r>
              <a:rPr lang="en-US" dirty="0" err="1"/>
              <a:t>Generalisability</a:t>
            </a:r>
            <a:r>
              <a:rPr lang="en-US" dirty="0"/>
              <a:t>).</a:t>
            </a:r>
          </a:p>
          <a:p>
            <a:r>
              <a:rPr lang="en-US" dirty="0"/>
              <a:t>Never average results across datasets, avoid tests with parametric assumptions, use Wilcoxon instead of T-tests or Friedman instead of ANOVA. Use &gt;10 datasets and &gt;5 algorithms for statistical tests.</a:t>
            </a:r>
          </a:p>
        </p:txBody>
      </p:sp>
    </p:spTree>
    <p:extLst>
      <p:ext uri="{BB962C8B-B14F-4D97-AF65-F5344CB8AC3E}">
        <p14:creationId xmlns:p14="http://schemas.microsoft.com/office/powerpoint/2010/main" val="782355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AF5F-A26D-4C6D-B0B3-C8F9ECD93C69}"/>
              </a:ext>
            </a:extLst>
          </p:cNvPr>
          <p:cNvSpPr>
            <a:spLocks noGrp="1"/>
          </p:cNvSpPr>
          <p:nvPr>
            <p:ph type="title"/>
          </p:nvPr>
        </p:nvSpPr>
        <p:spPr/>
        <p:txBody>
          <a:bodyPr/>
          <a:lstStyle/>
          <a:p>
            <a:r>
              <a:rPr lang="en-US" dirty="0"/>
              <a:t>Dimension Reduction</a:t>
            </a:r>
          </a:p>
        </p:txBody>
      </p:sp>
      <p:sp>
        <p:nvSpPr>
          <p:cNvPr id="3" name="Content Placeholder 2">
            <a:extLst>
              <a:ext uri="{FF2B5EF4-FFF2-40B4-BE49-F238E27FC236}">
                <a16:creationId xmlns:a16="http://schemas.microsoft.com/office/drawing/2014/main" id="{C963722D-7C21-49B4-A6FA-9D85937FA9C6}"/>
              </a:ext>
            </a:extLst>
          </p:cNvPr>
          <p:cNvSpPr>
            <a:spLocks noGrp="1"/>
          </p:cNvSpPr>
          <p:nvPr>
            <p:ph idx="1"/>
          </p:nvPr>
        </p:nvSpPr>
        <p:spPr/>
        <p:txBody>
          <a:bodyPr numCol="2">
            <a:normAutofit fontScale="70000" lnSpcReduction="20000"/>
          </a:bodyPr>
          <a:lstStyle/>
          <a:p>
            <a:r>
              <a:rPr lang="en-GB" dirty="0"/>
              <a:t>Three reasons to </a:t>
            </a:r>
            <a:r>
              <a:rPr lang="en-GB" b="1" dirty="0"/>
              <a:t>reduce number of features </a:t>
            </a:r>
            <a:r>
              <a:rPr lang="en-GB" dirty="0"/>
              <a:t>in dataset: 1) </a:t>
            </a:r>
            <a:r>
              <a:rPr lang="en-GB" b="1" dirty="0"/>
              <a:t>Computational</a:t>
            </a:r>
            <a:r>
              <a:rPr lang="en-GB" dirty="0"/>
              <a:t> Cost can be high with significantly increased running time and memory usage. 2) </a:t>
            </a:r>
            <a:r>
              <a:rPr lang="en-GB" b="1" dirty="0"/>
              <a:t>Financial Cost </a:t>
            </a:r>
            <a:r>
              <a:rPr lang="en-GB" dirty="0"/>
              <a:t>can be high running experiments to generate feature values can be expensive, especially in clinical medicine manufacturing. 3) </a:t>
            </a:r>
            <a:r>
              <a:rPr lang="en-GB" b="1" dirty="0"/>
              <a:t>Interpretability</a:t>
            </a:r>
            <a:r>
              <a:rPr lang="en-GB" dirty="0"/>
              <a:t> can be poor because feature set is not compact to help better understand underlying process that generated the data.</a:t>
            </a:r>
          </a:p>
          <a:p>
            <a:r>
              <a:rPr lang="en-GB" b="1" dirty="0"/>
              <a:t>Filters and wrappers </a:t>
            </a:r>
            <a:r>
              <a:rPr lang="en-GB" dirty="0"/>
              <a:t>select different sub features from a dataset because filters have no model bias and no feature dependencies whereas wrappers do. </a:t>
            </a:r>
            <a:r>
              <a:rPr lang="en-GB" b="1" dirty="0"/>
              <a:t>Filters</a:t>
            </a:r>
            <a:r>
              <a:rPr lang="en-GB" dirty="0"/>
              <a:t> have a pre-processing step that ranks and evaluates features to filter them. Evaluation is done using information gain, </a:t>
            </a:r>
            <a:r>
              <a:rPr lang="en-GB" dirty="0" err="1"/>
              <a:t>gini</a:t>
            </a:r>
            <a:r>
              <a:rPr lang="en-GB" dirty="0"/>
              <a:t> index, chi-square, etc. Can be faster than wrappers but filters have no model bias and no feature dependencies. </a:t>
            </a:r>
            <a:r>
              <a:rPr lang="en-GB" b="1" dirty="0"/>
              <a:t>Wrappers</a:t>
            </a:r>
            <a:r>
              <a:rPr lang="en-GB" dirty="0"/>
              <a:t> wrap the classifier in feature selection. Features subsets are then evaluated directly based on their performance when used with the specific classifier. There is a computational cost and risk of overfitting if wrappers are used.</a:t>
            </a:r>
            <a:endParaRPr lang="en-US" dirty="0"/>
          </a:p>
          <a:p>
            <a:r>
              <a:rPr lang="en-US" b="1" dirty="0"/>
              <a:t>Feature Transformation </a:t>
            </a:r>
            <a:r>
              <a:rPr lang="en-US" dirty="0"/>
              <a:t>turns data into a different format. Features are more compact and less noisy resulting in more accurate predictions. Linear transformation map data to new linear function variables. Projection methods map original d-space to new d-space. Principal Component Analysis (PCA)</a:t>
            </a:r>
          </a:p>
        </p:txBody>
      </p:sp>
    </p:spTree>
    <p:extLst>
      <p:ext uri="{BB962C8B-B14F-4D97-AF65-F5344CB8AC3E}">
        <p14:creationId xmlns:p14="http://schemas.microsoft.com/office/powerpoint/2010/main" val="662608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AF5F-A26D-4C6D-B0B3-C8F9ECD93C69}"/>
              </a:ext>
            </a:extLst>
          </p:cNvPr>
          <p:cNvSpPr>
            <a:spLocks noGrp="1"/>
          </p:cNvSpPr>
          <p:nvPr>
            <p:ph type="title"/>
          </p:nvPr>
        </p:nvSpPr>
        <p:spPr/>
        <p:txBody>
          <a:bodyPr/>
          <a:lstStyle/>
          <a:p>
            <a:r>
              <a:rPr lang="en-US" dirty="0"/>
              <a:t>Working with Text</a:t>
            </a:r>
          </a:p>
        </p:txBody>
      </p:sp>
      <p:sp>
        <p:nvSpPr>
          <p:cNvPr id="3" name="Content Placeholder 2">
            <a:extLst>
              <a:ext uri="{FF2B5EF4-FFF2-40B4-BE49-F238E27FC236}">
                <a16:creationId xmlns:a16="http://schemas.microsoft.com/office/drawing/2014/main" id="{C963722D-7C21-49B4-A6FA-9D85937FA9C6}"/>
              </a:ext>
            </a:extLst>
          </p:cNvPr>
          <p:cNvSpPr>
            <a:spLocks noGrp="1"/>
          </p:cNvSpPr>
          <p:nvPr>
            <p:ph idx="1"/>
          </p:nvPr>
        </p:nvSpPr>
        <p:spPr/>
        <p:txBody>
          <a:bodyPr numCol="2">
            <a:normAutofit fontScale="40000" lnSpcReduction="20000"/>
          </a:bodyPr>
          <a:lstStyle/>
          <a:p>
            <a:r>
              <a:rPr lang="en-US" dirty="0"/>
              <a:t>With text we want to identify what the text is about, group text documents into topics and identify opinions expressed. Text documents can be </a:t>
            </a:r>
            <a:r>
              <a:rPr lang="en-US" b="1" dirty="0"/>
              <a:t>structured</a:t>
            </a:r>
            <a:r>
              <a:rPr lang="en-US" dirty="0"/>
              <a:t> and </a:t>
            </a:r>
            <a:r>
              <a:rPr lang="en-US" b="1" dirty="0"/>
              <a:t>unstructured</a:t>
            </a:r>
            <a:r>
              <a:rPr lang="en-US" dirty="0"/>
              <a:t>. Documents are represented using a </a:t>
            </a:r>
            <a:r>
              <a:rPr lang="en-US" b="1" dirty="0"/>
              <a:t>vector-space model </a:t>
            </a:r>
            <a:r>
              <a:rPr lang="en-US" dirty="0"/>
              <a:t>called </a:t>
            </a:r>
            <a:r>
              <a:rPr lang="en-US" b="1" dirty="0"/>
              <a:t>bag-of-words</a:t>
            </a:r>
            <a:r>
              <a:rPr lang="en-US" dirty="0"/>
              <a:t>. A doc is a vector in n-dimensional space where each dimension represents a word. </a:t>
            </a:r>
          </a:p>
          <a:p>
            <a:r>
              <a:rPr lang="en-US" b="1" dirty="0"/>
              <a:t>Term Document Matrix</a:t>
            </a:r>
            <a:r>
              <a:rPr lang="en-US" dirty="0"/>
              <a:t> compares words in document by the </a:t>
            </a:r>
            <a:r>
              <a:rPr lang="en-US" b="1" dirty="0"/>
              <a:t>term weight or frequency </a:t>
            </a:r>
            <a:r>
              <a:rPr lang="en-US" dirty="0"/>
              <a:t>in the document. </a:t>
            </a:r>
            <a:r>
              <a:rPr lang="en-US" b="1" dirty="0"/>
              <a:t>Normalized Term Frequency</a:t>
            </a:r>
            <a:r>
              <a:rPr lang="en-US" dirty="0"/>
              <a:t> solves word occurring 5 times in 10 docs vs 1000 docs. </a:t>
            </a:r>
            <a:r>
              <a:rPr lang="en-US" b="1" dirty="0"/>
              <a:t>Term Frequency Inverse</a:t>
            </a:r>
            <a:r>
              <a:rPr lang="en-US" dirty="0"/>
              <a:t> </a:t>
            </a:r>
            <a:r>
              <a:rPr lang="en-US" b="1" dirty="0"/>
              <a:t>Document Frequency (TF-IDF) </a:t>
            </a:r>
            <a:r>
              <a:rPr lang="en-US" dirty="0"/>
              <a:t>considers words that rarely show up in document.</a:t>
            </a:r>
          </a:p>
          <a:p>
            <a:r>
              <a:rPr lang="en-US" b="1" dirty="0"/>
              <a:t>Bag of words </a:t>
            </a:r>
            <a:r>
              <a:rPr lang="en-US" dirty="0"/>
              <a:t>works well for a large range of text applications but text is language and can be multi-lingual, semi-structured or sequential. Word bigrams, trigrams, 4-grams. </a:t>
            </a:r>
          </a:p>
          <a:p>
            <a:r>
              <a:rPr lang="en-US" b="1" dirty="0"/>
              <a:t>Natural Language Processing (NLP) </a:t>
            </a:r>
            <a:r>
              <a:rPr lang="en-US" dirty="0"/>
              <a:t>allows richer linguistic features such as Part of Speech (POS) tagging. The following are representation challenges: Content or Structure, Shallow Representation or Deep rep, low effort or high effort, robust or brittle. Other features to consider such as non-textual features: structured features (headings, #works, #uppercased characters, etc.) Vocabulary richness measure (type of token ratio, readability). Context (date, author, topic, location, meta-data) and domain specific features (URL, @, #, etc.). There are several </a:t>
            </a:r>
            <a:r>
              <a:rPr lang="en-US" b="1" dirty="0"/>
              <a:t>applications</a:t>
            </a:r>
            <a:r>
              <a:rPr lang="en-US" dirty="0"/>
              <a:t> of NLP: Spam filtering, plagiarism detection, search, question answering, sentimental analysis, etc. There are several </a:t>
            </a:r>
            <a:r>
              <a:rPr lang="en-US" b="1" dirty="0"/>
              <a:t>techniques</a:t>
            </a:r>
            <a:r>
              <a:rPr lang="en-US" dirty="0"/>
              <a:t>: lexicons, parsing, embedding, named entity recognition, etc.</a:t>
            </a:r>
          </a:p>
          <a:p>
            <a:r>
              <a:rPr lang="en-US" b="1" dirty="0"/>
              <a:t>Preprocessing</a:t>
            </a:r>
            <a:r>
              <a:rPr lang="en-US" dirty="0"/>
              <a:t> consideration are required before working with text: (language identification, normalization, tokenization, how to handle punctuation, how to domain specific features, what representation to use), text data is spare, no missing value issues. Text data has high dimensionality, considered size of vocabulary of all unique words in a corpus of 100,000 documents.</a:t>
            </a:r>
          </a:p>
          <a:p>
            <a:r>
              <a:rPr lang="en-US" dirty="0"/>
              <a:t>For </a:t>
            </a:r>
            <a:r>
              <a:rPr lang="en-US" b="1" dirty="0"/>
              <a:t>Dimensionality Reduction</a:t>
            </a:r>
            <a:r>
              <a:rPr lang="en-US" dirty="0"/>
              <a:t>: remove stopwords, infrequent words (spelling mistakes), words which mean the same thing. Use stemming or lemmatization to map similar words to one root word. For </a:t>
            </a:r>
            <a:r>
              <a:rPr lang="en-US" b="1" dirty="0"/>
              <a:t>General Representation </a:t>
            </a:r>
            <a:r>
              <a:rPr lang="en-US" dirty="0"/>
              <a:t>use Document Frequency Reduction by removing all features that occur in &gt;99.99% of documents, or &lt; 3 documents. Use Filter Feature Selection to reduce the dimensionality of data. Word Frequency vs Resolving Power (words by rank order), upper cut-off with stop words, Lower cut-off limits with document frequency reduction.</a:t>
            </a:r>
          </a:p>
          <a:p>
            <a:r>
              <a:rPr lang="en-US" b="1" dirty="0"/>
              <a:t>Measuring Similarity </a:t>
            </a:r>
            <a:r>
              <a:rPr lang="en-US" dirty="0"/>
              <a:t>in Text is the sum of the dot product of vectors representing document. To account for document size we can use </a:t>
            </a:r>
            <a:r>
              <a:rPr lang="en-US" b="1" dirty="0"/>
              <a:t>Cosine of Similarity</a:t>
            </a:r>
            <a:r>
              <a:rPr lang="en-US" dirty="0"/>
              <a:t>. Sum dot product of two terms divided by the square root of sum of one term squared by the other Square root sum term squared. Similar vectors have a cosine angle close to 100 degrees, orthogonal vectors are at or near 90 degrees and opposites are at or near 180 degrees</a:t>
            </a:r>
          </a:p>
          <a:p>
            <a:r>
              <a:rPr lang="en-US" dirty="0"/>
              <a:t>Distributed Representation embeds words into vector space by co-occurrence (distance from word), SVD (transforms to another matrix and reduces), LSA or ANN inspired models (word2Vec with continuous bag of words or skip-gram). Contextualized Word Embedding takes word order into account (</a:t>
            </a:r>
            <a:r>
              <a:rPr lang="en-US" dirty="0" err="1"/>
              <a:t>ELMo</a:t>
            </a:r>
            <a:r>
              <a:rPr lang="en-US" dirty="0"/>
              <a:t>, Embedding from Language Models). </a:t>
            </a:r>
          </a:p>
          <a:p>
            <a:r>
              <a:rPr lang="en-US" dirty="0"/>
              <a:t>Sentence embedding vector represents a sentence rather than a word. No lookup capability. Averaging word vectors is simple but effective. Unsupervised approach (</a:t>
            </a:r>
            <a:r>
              <a:rPr lang="en-US" dirty="0" err="1"/>
              <a:t>e.g</a:t>
            </a:r>
            <a:r>
              <a:rPr lang="en-US" dirty="0"/>
              <a:t> Skip-through) and supervised approach (</a:t>
            </a:r>
            <a:r>
              <a:rPr lang="en-US" dirty="0" err="1"/>
              <a:t>InferSent</a:t>
            </a:r>
            <a:r>
              <a:rPr lang="en-US" dirty="0"/>
              <a:t>). Multitask Learning is generalization trying to combine several training objects in one training scheme </a:t>
            </a:r>
            <a:r>
              <a:rPr lang="en-US" dirty="0" err="1"/>
              <a:t>e.g</a:t>
            </a:r>
            <a:r>
              <a:rPr lang="en-US" dirty="0"/>
              <a:t> Universal Sentence Encoder.</a:t>
            </a:r>
          </a:p>
          <a:p>
            <a:r>
              <a:rPr lang="en-US" dirty="0"/>
              <a:t>Transfer Learning model trained in one domain can be used in another domain (</a:t>
            </a:r>
            <a:r>
              <a:rPr lang="en-US" dirty="0" err="1"/>
              <a:t>e.g</a:t>
            </a:r>
            <a:r>
              <a:rPr lang="en-US" dirty="0"/>
              <a:t> how to ride a motorcycle transferred to how to drive a car). Knowledge from one task is leveraged and transferred to the other task.</a:t>
            </a:r>
          </a:p>
          <a:p>
            <a:r>
              <a:rPr lang="en-US" dirty="0"/>
              <a:t>How to transfer learn in NLP: 1) Train a Deep Learning model on a large unlabelled text corpus (supervised or unsupervised). 2) Fine tune the model on specific tasks (</a:t>
            </a:r>
            <a:r>
              <a:rPr lang="en-US" dirty="0" err="1"/>
              <a:t>E.g</a:t>
            </a:r>
            <a:r>
              <a:rPr lang="en-US" dirty="0"/>
              <a:t> Bo-directional Encoder Representational from Transformers BERT)</a:t>
            </a:r>
          </a:p>
        </p:txBody>
      </p:sp>
    </p:spTree>
    <p:extLst>
      <p:ext uri="{BB962C8B-B14F-4D97-AF65-F5344CB8AC3E}">
        <p14:creationId xmlns:p14="http://schemas.microsoft.com/office/powerpoint/2010/main" val="1594369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8FF0-151F-C77F-DE79-4C37E48F6EDA}"/>
              </a:ext>
            </a:extLst>
          </p:cNvPr>
          <p:cNvSpPr>
            <a:spLocks noGrp="1"/>
          </p:cNvSpPr>
          <p:nvPr>
            <p:ph type="title"/>
          </p:nvPr>
        </p:nvSpPr>
        <p:spPr/>
        <p:txBody>
          <a:bodyPr/>
          <a:lstStyle/>
          <a:p>
            <a:r>
              <a:rPr lang="en-GB" dirty="0"/>
              <a:t>Clustering</a:t>
            </a:r>
          </a:p>
        </p:txBody>
      </p:sp>
      <p:sp>
        <p:nvSpPr>
          <p:cNvPr id="3" name="Content Placeholder 2">
            <a:extLst>
              <a:ext uri="{FF2B5EF4-FFF2-40B4-BE49-F238E27FC236}">
                <a16:creationId xmlns:a16="http://schemas.microsoft.com/office/drawing/2014/main" id="{0092D798-367A-95DB-AABB-2520AF4C8EA1}"/>
              </a:ext>
            </a:extLst>
          </p:cNvPr>
          <p:cNvSpPr>
            <a:spLocks noGrp="1"/>
          </p:cNvSpPr>
          <p:nvPr>
            <p:ph idx="1"/>
          </p:nvPr>
        </p:nvSpPr>
        <p:spPr/>
        <p:txBody>
          <a:bodyPr numCol="2">
            <a:noAutofit/>
          </a:bodyPr>
          <a:lstStyle/>
          <a:p>
            <a:r>
              <a:rPr lang="en-GB" sz="1300" dirty="0"/>
              <a:t>Unsupervised learning finds structure within a set of instances defined by descriptive features alone. Structure is typically captured in new generated features that can append original dataset to Augment or enrich it.. Application could be market segmentation by grouping customers into separate clusters. Use unsupervised learning to identify communities of users. Users in the network do not need to be manually labelled or annotated in order to apply community finding algorithm. Image segmentation splits images into regions with similar colour or texture or both. Partition image into its constituents or objects. Topic modelling to determine the key topics in data. Document clustering.</a:t>
            </a:r>
          </a:p>
          <a:p>
            <a:r>
              <a:rPr lang="en-GB" sz="1300" dirty="0"/>
              <a:t>Clustering partitions a dataset into groups or clusters that are similar to each other. Algorithms use similarity/dissimilarity and functions to determine good clusters. Partitional Algorithms (flat all at once cluster) and Hierarchical Algorithms (gradually build up nested clusters) are examples.</a:t>
            </a:r>
          </a:p>
          <a:p>
            <a:r>
              <a:rPr lang="en-GB" sz="1300" dirty="0"/>
              <a:t>Partitional clustering often uses pre-specified number of clusters and initial k often chosen at random. Uses a heuristic approach to find best local solution. K-means clustering is most well known. Pros it’s simple, computationally efficient and quite effective. Cons is it’s non deterministic.</a:t>
            </a:r>
          </a:p>
          <a:p>
            <a:r>
              <a:rPr lang="en-GB" sz="1300" dirty="0"/>
              <a:t>Centroid is the mean vector of all items assigned to a given cluster. Average of all instances of a feature. Each k cluster can be represented by its own centroid. Goal is to minimise sum of squares error between centroid and data value. Distance uses Euclidean distance. K-means reduces SEE by reassigning items to nearest cluster and update the centroid based on the new assignment. This repeats until the algorithm converges and no cluster is reassigned.</a:t>
            </a:r>
          </a:p>
          <a:p>
            <a:r>
              <a:rPr lang="en-GB" sz="1300" dirty="0"/>
              <a:t>K to low results in smearing of clusters that should not be merged. K to high results in over-clustering of data into many small, similar clusters. Results from k-means highly depend on initialisation. Different starting points can lead to different local minima so non-deterministic.</a:t>
            </a:r>
          </a:p>
          <a:p>
            <a:r>
              <a:rPr lang="en-GB" sz="1300" dirty="0"/>
              <a:t>Evaluating clusters: cluster validation measures automatically producing quantitative evaluation of quality of a clustering. Good clusters have property that cluster members close to each other and far from members of other clusters. Good clustering minimise intra-cluster distance (aka inertia) and maximises inter-cluster distances. Silhouette measure: validation measure quantifies degree to which each item belongs in its assigned cluster, relative to other clusters. Silhouette width of item from other items (values between -1 and +1. larger values are better. Cluster validation is often applied for parameter selection (e.g. k in k-means). </a:t>
            </a:r>
          </a:p>
          <a:p>
            <a:r>
              <a:rPr lang="en-GB" sz="1300" dirty="0"/>
              <a:t>Calculate Clusters: </a:t>
            </a:r>
          </a:p>
          <a:p>
            <a:pPr lvl="1"/>
            <a:r>
              <a:rPr lang="en-GB" sz="1300" b="1" dirty="0"/>
              <a:t>1)</a:t>
            </a:r>
            <a:r>
              <a:rPr lang="en-GB" sz="1300" dirty="0"/>
              <a:t> apply k-means for each value, </a:t>
            </a:r>
          </a:p>
          <a:p>
            <a:pPr lvl="1"/>
            <a:r>
              <a:rPr lang="en-GB" sz="1300" b="1" dirty="0"/>
              <a:t>2)</a:t>
            </a:r>
            <a:r>
              <a:rPr lang="en-GB" sz="1300" dirty="0"/>
              <a:t> calculate score for each clustering using cluster validation measure. </a:t>
            </a:r>
          </a:p>
          <a:p>
            <a:pPr lvl="1"/>
            <a:r>
              <a:rPr lang="en-GB" sz="1300" b="1" dirty="0"/>
              <a:t>3)</a:t>
            </a:r>
            <a:r>
              <a:rPr lang="en-GB" sz="1300" dirty="0"/>
              <a:t> examine plot of scores to identify a peak for the best value for k.</a:t>
            </a:r>
          </a:p>
        </p:txBody>
      </p:sp>
    </p:spTree>
    <p:extLst>
      <p:ext uri="{BB962C8B-B14F-4D97-AF65-F5344CB8AC3E}">
        <p14:creationId xmlns:p14="http://schemas.microsoft.com/office/powerpoint/2010/main" val="2114649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8FF0-151F-C77F-DE79-4C37E48F6EDA}"/>
              </a:ext>
            </a:extLst>
          </p:cNvPr>
          <p:cNvSpPr>
            <a:spLocks noGrp="1"/>
          </p:cNvSpPr>
          <p:nvPr>
            <p:ph type="title"/>
          </p:nvPr>
        </p:nvSpPr>
        <p:spPr/>
        <p:txBody>
          <a:bodyPr/>
          <a:lstStyle/>
          <a:p>
            <a:r>
              <a:rPr lang="en-GB" dirty="0"/>
              <a:t>Reinforcement Learning</a:t>
            </a:r>
          </a:p>
        </p:txBody>
      </p:sp>
      <p:sp>
        <p:nvSpPr>
          <p:cNvPr id="3" name="Content Placeholder 2">
            <a:extLst>
              <a:ext uri="{FF2B5EF4-FFF2-40B4-BE49-F238E27FC236}">
                <a16:creationId xmlns:a16="http://schemas.microsoft.com/office/drawing/2014/main" id="{0092D798-367A-95DB-AABB-2520AF4C8EA1}"/>
              </a:ext>
            </a:extLst>
          </p:cNvPr>
          <p:cNvSpPr>
            <a:spLocks noGrp="1"/>
          </p:cNvSpPr>
          <p:nvPr>
            <p:ph idx="1"/>
          </p:nvPr>
        </p:nvSpPr>
        <p:spPr/>
        <p:txBody>
          <a:bodyPr numCol="2">
            <a:normAutofit fontScale="55000" lnSpcReduction="20000"/>
          </a:bodyPr>
          <a:lstStyle/>
          <a:p>
            <a:r>
              <a:rPr lang="en-GB" dirty="0"/>
              <a:t>Used to control behaviour of autonomous systems (training robots to perform tasks, automate players to play games). The key difference to supervised and unsupervised is it relies less on using datasets to drive learning more on repeatedly attempt tasks in an environment.</a:t>
            </a:r>
          </a:p>
          <a:p>
            <a:r>
              <a:rPr lang="en-GB" dirty="0"/>
              <a:t>Agent in environment gets an state and reward. Uses policy (state-action mapping table) to perform actions on environment to get a new state and reward. Tries to reach its goal of maximising cumulative reward over time. </a:t>
            </a:r>
          </a:p>
          <a:p>
            <a:r>
              <a:rPr lang="en-GB" dirty="0"/>
              <a:t>Each attempt is referred to as an episode. State generating function converts observations into states.</a:t>
            </a:r>
          </a:p>
          <a:p>
            <a:r>
              <a:rPr lang="en-GB" dirty="0"/>
              <a:t>Action-value function returns cumulative reward that agent can expect to earn if it takes an action. This is discounted so it pays attention to immediate rewards than future ones.</a:t>
            </a:r>
          </a:p>
          <a:p>
            <a:r>
              <a:rPr lang="en-GB" dirty="0"/>
              <a:t>To learn the environment is set up as a Markov process. </a:t>
            </a:r>
            <a:r>
              <a:rPr lang="en-GB" b="1" dirty="0"/>
              <a:t>Markov decision making process </a:t>
            </a:r>
            <a:r>
              <a:rPr lang="en-GB" dirty="0"/>
              <a:t>extends this by adding decisions and rewards. To optimise a policy the agent uses the </a:t>
            </a:r>
            <a:r>
              <a:rPr lang="en-GB" b="1" dirty="0"/>
              <a:t>bellman optimality equation </a:t>
            </a:r>
            <a:r>
              <a:rPr lang="en-GB" dirty="0"/>
              <a:t>or the quality of an action</a:t>
            </a:r>
          </a:p>
          <a:p>
            <a:r>
              <a:rPr lang="en-GB" dirty="0"/>
              <a:t>RL uses an iterative approach, one is called </a:t>
            </a:r>
            <a:r>
              <a:rPr lang="en-GB" b="1" dirty="0"/>
              <a:t>temporal-difference learning</a:t>
            </a:r>
            <a:r>
              <a:rPr lang="en-GB" dirty="0"/>
              <a:t>. Simple, iterative, tabular approach to learning action-values. The action-values store the estimated expected return from taking an action in a given state. Values in this table are updated as the agent learns. A </a:t>
            </a:r>
            <a:r>
              <a:rPr lang="en-GB" b="1" dirty="0"/>
              <a:t>learning rate </a:t>
            </a:r>
            <a:r>
              <a:rPr lang="en-GB" dirty="0"/>
              <a:t>is applied to control the size of changes. </a:t>
            </a:r>
            <a:r>
              <a:rPr lang="en-GB" b="1" dirty="0"/>
              <a:t>Bootstrapping</a:t>
            </a:r>
            <a:r>
              <a:rPr lang="en-GB" dirty="0"/>
              <a:t> uses existing estimates of returns to make updates rather than waiting for episode to end.</a:t>
            </a:r>
          </a:p>
          <a:p>
            <a:r>
              <a:rPr lang="en-GB" dirty="0"/>
              <a:t>Exploration vs exploitation. </a:t>
            </a:r>
            <a:r>
              <a:rPr lang="en-GB" b="1" dirty="0"/>
              <a:t>Explore</a:t>
            </a:r>
            <a:r>
              <a:rPr lang="en-GB" dirty="0"/>
              <a:t> a new action or </a:t>
            </a:r>
            <a:r>
              <a:rPr lang="en-GB" b="1" dirty="0"/>
              <a:t>exploit</a:t>
            </a:r>
            <a:r>
              <a:rPr lang="en-GB" dirty="0"/>
              <a:t> an existing solution.</a:t>
            </a:r>
          </a:p>
          <a:p>
            <a:r>
              <a:rPr lang="en-GB" dirty="0"/>
              <a:t>Policies can be </a:t>
            </a:r>
            <a:r>
              <a:rPr lang="en-GB" b="1" dirty="0"/>
              <a:t>greedy</a:t>
            </a:r>
            <a:r>
              <a:rPr lang="en-GB" dirty="0"/>
              <a:t>, which takes decision based on highest reward and only explores when no opportunity exists, </a:t>
            </a:r>
            <a:r>
              <a:rPr lang="en-GB" b="1" dirty="0"/>
              <a:t>random</a:t>
            </a:r>
            <a:r>
              <a:rPr lang="en-GB" dirty="0"/>
              <a:t> or a bit of both (epsilon greedy). </a:t>
            </a:r>
            <a:r>
              <a:rPr lang="en-GB" b="1" dirty="0"/>
              <a:t>Epsilon greedy </a:t>
            </a:r>
            <a:r>
              <a:rPr lang="en-GB" dirty="0"/>
              <a:t>takes best action most of the time and random actions based on probable rewards.</a:t>
            </a:r>
          </a:p>
          <a:p>
            <a:r>
              <a:rPr lang="en-GB" b="1" dirty="0"/>
              <a:t>Behaviour policy </a:t>
            </a:r>
            <a:r>
              <a:rPr lang="en-GB" dirty="0"/>
              <a:t>is used for training but </a:t>
            </a:r>
            <a:r>
              <a:rPr lang="en-GB" b="1" dirty="0"/>
              <a:t>target policy </a:t>
            </a:r>
            <a:r>
              <a:rPr lang="en-GB" dirty="0"/>
              <a:t>is used for deployment.</a:t>
            </a:r>
          </a:p>
          <a:p>
            <a:r>
              <a:rPr lang="en-GB" b="1" dirty="0"/>
              <a:t>Q-Learnin</a:t>
            </a:r>
            <a:r>
              <a:rPr lang="en-GB" dirty="0"/>
              <a:t>g is a type of reinforcement learning algorithm. It is an </a:t>
            </a:r>
            <a:r>
              <a:rPr lang="en-GB" b="1" dirty="0"/>
              <a:t>off-policy</a:t>
            </a:r>
            <a:r>
              <a:rPr lang="en-GB" dirty="0"/>
              <a:t> method. Value—actions are updated using greedy policy regardless of behaviour policy selected. It is an optimistic strategy.</a:t>
            </a:r>
          </a:p>
          <a:p>
            <a:r>
              <a:rPr lang="en-GB" b="1" dirty="0"/>
              <a:t>Pros: </a:t>
            </a:r>
            <a:r>
              <a:rPr lang="en-GB" dirty="0"/>
              <a:t>Supervised learning can be used for similar tasks but RL is cheaper and less time consuming, can find exceptional or surprising solutions humans were unaware of.</a:t>
            </a:r>
          </a:p>
          <a:p>
            <a:r>
              <a:rPr lang="en-GB" dirty="0"/>
              <a:t> </a:t>
            </a:r>
            <a:r>
              <a:rPr lang="en-GB" b="1" dirty="0"/>
              <a:t>Cons: </a:t>
            </a:r>
            <a:r>
              <a:rPr lang="en-GB" dirty="0"/>
              <a:t>They require large computational resources.</a:t>
            </a:r>
          </a:p>
        </p:txBody>
      </p:sp>
    </p:spTree>
    <p:extLst>
      <p:ext uri="{BB962C8B-B14F-4D97-AF65-F5344CB8AC3E}">
        <p14:creationId xmlns:p14="http://schemas.microsoft.com/office/powerpoint/2010/main" val="2584925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3E34A-53E1-AA3C-F17E-6F7B44A83488}"/>
              </a:ext>
            </a:extLst>
          </p:cNvPr>
          <p:cNvSpPr>
            <a:spLocks noGrp="1"/>
          </p:cNvSpPr>
          <p:nvPr>
            <p:ph type="title"/>
          </p:nvPr>
        </p:nvSpPr>
        <p:spPr/>
        <p:txBody>
          <a:bodyPr/>
          <a:lstStyle/>
          <a:p>
            <a:r>
              <a:rPr lang="en-GB" dirty="0"/>
              <a:t>Checklist when doing Machine Learning</a:t>
            </a:r>
          </a:p>
        </p:txBody>
      </p:sp>
      <p:sp>
        <p:nvSpPr>
          <p:cNvPr id="3" name="Content Placeholder 2">
            <a:extLst>
              <a:ext uri="{FF2B5EF4-FFF2-40B4-BE49-F238E27FC236}">
                <a16:creationId xmlns:a16="http://schemas.microsoft.com/office/drawing/2014/main" id="{09DF166D-2307-20F8-AC13-0BC666219954}"/>
              </a:ext>
            </a:extLst>
          </p:cNvPr>
          <p:cNvSpPr>
            <a:spLocks noGrp="1"/>
          </p:cNvSpPr>
          <p:nvPr>
            <p:ph idx="1"/>
          </p:nvPr>
        </p:nvSpPr>
        <p:spPr/>
        <p:txBody>
          <a:bodyPr numCol="2">
            <a:normAutofit fontScale="85000" lnSpcReduction="20000"/>
          </a:bodyPr>
          <a:lstStyle/>
          <a:p>
            <a:r>
              <a:rPr lang="en-GB" dirty="0"/>
              <a:t>Determine pros + cons of each model</a:t>
            </a:r>
          </a:p>
          <a:p>
            <a:r>
              <a:rPr lang="en-GB" dirty="0"/>
              <a:t>Choose a model for the problem:</a:t>
            </a:r>
          </a:p>
          <a:p>
            <a:pPr lvl="1"/>
            <a:r>
              <a:rPr lang="en-GB" dirty="0"/>
              <a:t>First determine if model is linear or non linear. </a:t>
            </a:r>
          </a:p>
          <a:p>
            <a:pPr lvl="1"/>
            <a:r>
              <a:rPr lang="en-GB" dirty="0"/>
              <a:t>If Linear go with Logistic Regression or SVM</a:t>
            </a:r>
          </a:p>
          <a:p>
            <a:pPr lvl="1"/>
            <a:r>
              <a:rPr lang="en-GB" dirty="0"/>
              <a:t>If Non-Linear go for K-NN, Naïve Bayes, Decision Tree or Random Forest</a:t>
            </a:r>
          </a:p>
          <a:p>
            <a:pPr lvl="1"/>
            <a:r>
              <a:rPr lang="en-GB" dirty="0"/>
              <a:t>Use Logistic Regression or Naïve Bayes when you want to rank predictions by their probability. E.g. Rank if customers will buy with highest probability to lowest, allowing you to target your marketing campaigns. Use Linear Regression if a linear problem and Naive Bayes if non linear.</a:t>
            </a:r>
          </a:p>
          <a:p>
            <a:pPr lvl="1"/>
            <a:r>
              <a:rPr lang="en-GB" dirty="0"/>
              <a:t>Use SVM when you want to predict which segment your customers belong to. Segments can be any kind of segments for example market segments you identified earlier with clustering.</a:t>
            </a:r>
          </a:p>
          <a:p>
            <a:pPr lvl="1"/>
            <a:r>
              <a:rPr lang="en-GB" dirty="0"/>
              <a:t>Use Decision Tree when you want to have a clear interpretation of your models results</a:t>
            </a:r>
          </a:p>
          <a:p>
            <a:pPr lvl="1"/>
            <a:r>
              <a:rPr lang="en-GB" dirty="0"/>
              <a:t>Use Random Forest when you are just looking for high performance with less need for interpretation</a:t>
            </a:r>
          </a:p>
          <a:p>
            <a:r>
              <a:rPr lang="en-GB" dirty="0"/>
              <a:t>To improve each of these models</a:t>
            </a:r>
          </a:p>
          <a:p>
            <a:pPr lvl="1"/>
            <a:r>
              <a:rPr lang="en-GB" dirty="0"/>
              <a:t>Tune hyper parameters. Learned parameters </a:t>
            </a:r>
          </a:p>
          <a:p>
            <a:pPr lvl="1"/>
            <a:r>
              <a:rPr lang="en-GB" dirty="0"/>
              <a:t>Linear Regression coefficients and hyper parameters that are not learnt and have fixed values inside the model equations. For example the regularisation parameter </a:t>
            </a:r>
            <a:r>
              <a:rPr lang="en-GB" dirty="0" err="1"/>
              <a:t>lamda</a:t>
            </a:r>
            <a:r>
              <a:rPr lang="en-GB" dirty="0"/>
              <a:t> or the penalty parameter C are hyperparameters.</a:t>
            </a:r>
          </a:p>
        </p:txBody>
      </p:sp>
    </p:spTree>
    <p:extLst>
      <p:ext uri="{BB962C8B-B14F-4D97-AF65-F5344CB8AC3E}">
        <p14:creationId xmlns:p14="http://schemas.microsoft.com/office/powerpoint/2010/main" val="1911011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3E34A-53E1-AA3C-F17E-6F7B44A83488}"/>
              </a:ext>
            </a:extLst>
          </p:cNvPr>
          <p:cNvSpPr>
            <a:spLocks noGrp="1"/>
          </p:cNvSpPr>
          <p:nvPr>
            <p:ph type="title"/>
          </p:nvPr>
        </p:nvSpPr>
        <p:spPr/>
        <p:txBody>
          <a:bodyPr/>
          <a:lstStyle/>
          <a:p>
            <a:r>
              <a:rPr lang="en-GB" dirty="0"/>
              <a:t>Machine Learning Summary</a:t>
            </a:r>
          </a:p>
        </p:txBody>
      </p:sp>
      <p:pic>
        <p:nvPicPr>
          <p:cNvPr id="5" name="Content Placeholder 4">
            <a:extLst>
              <a:ext uri="{FF2B5EF4-FFF2-40B4-BE49-F238E27FC236}">
                <a16:creationId xmlns:a16="http://schemas.microsoft.com/office/drawing/2014/main" id="{C26224E5-6FD3-02F3-D8C0-F9BA04CA99B6}"/>
              </a:ext>
            </a:extLst>
          </p:cNvPr>
          <p:cNvPicPr>
            <a:picLocks noGrp="1" noChangeAspect="1"/>
          </p:cNvPicPr>
          <p:nvPr>
            <p:ph idx="1"/>
          </p:nvPr>
        </p:nvPicPr>
        <p:blipFill>
          <a:blip r:embed="rId2"/>
          <a:stretch>
            <a:fillRect/>
          </a:stretch>
        </p:blipFill>
        <p:spPr>
          <a:xfrm>
            <a:off x="573587" y="1343608"/>
            <a:ext cx="11044826" cy="5300142"/>
          </a:xfrm>
        </p:spPr>
      </p:pic>
    </p:spTree>
    <p:extLst>
      <p:ext uri="{BB962C8B-B14F-4D97-AF65-F5344CB8AC3E}">
        <p14:creationId xmlns:p14="http://schemas.microsoft.com/office/powerpoint/2010/main" val="157940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38E9B-8C36-E46B-0FFB-4B478DBE3A7B}"/>
              </a:ext>
            </a:extLst>
          </p:cNvPr>
          <p:cNvSpPr>
            <a:spLocks noGrp="1"/>
          </p:cNvSpPr>
          <p:nvPr>
            <p:ph type="title"/>
          </p:nvPr>
        </p:nvSpPr>
        <p:spPr/>
        <p:txBody>
          <a:bodyPr/>
          <a:lstStyle/>
          <a:p>
            <a:r>
              <a:rPr lang="en-GB" dirty="0"/>
              <a:t>Data Exploration</a:t>
            </a:r>
          </a:p>
        </p:txBody>
      </p:sp>
      <p:sp>
        <p:nvSpPr>
          <p:cNvPr id="3" name="Content Placeholder 2">
            <a:extLst>
              <a:ext uri="{FF2B5EF4-FFF2-40B4-BE49-F238E27FC236}">
                <a16:creationId xmlns:a16="http://schemas.microsoft.com/office/drawing/2014/main" id="{1B93D236-CA03-82EF-AD16-7AD0EC8B783E}"/>
              </a:ext>
            </a:extLst>
          </p:cNvPr>
          <p:cNvSpPr>
            <a:spLocks noGrp="1"/>
          </p:cNvSpPr>
          <p:nvPr>
            <p:ph idx="1"/>
          </p:nvPr>
        </p:nvSpPr>
        <p:spPr/>
        <p:txBody>
          <a:bodyPr numCol="2">
            <a:normAutofit fontScale="70000" lnSpcReduction="20000"/>
          </a:bodyPr>
          <a:lstStyle/>
          <a:p>
            <a:r>
              <a:rPr lang="en-GB" b="1" dirty="0"/>
              <a:t>Ill-posed problem </a:t>
            </a:r>
            <a:r>
              <a:rPr lang="en-GB" dirty="0"/>
              <a:t>do not have one model. Crisp-dm cycle is used to create a labelled dataset called an Analytical Base Table to train algorithms to make predictions. </a:t>
            </a:r>
          </a:p>
          <a:p>
            <a:r>
              <a:rPr lang="en-GB" dirty="0"/>
              <a:t>ML algorithms search through all possible patterns that exist between a set of descriptive features and a target feature to find the best model that is </a:t>
            </a:r>
            <a:r>
              <a:rPr lang="en-GB" b="1" dirty="0"/>
              <a:t>consistent</a:t>
            </a:r>
            <a:r>
              <a:rPr lang="en-GB" dirty="0"/>
              <a:t> with the training data (i.e., agrees with all the training instances). </a:t>
            </a:r>
          </a:p>
          <a:p>
            <a:r>
              <a:rPr lang="en-GB" dirty="0"/>
              <a:t>Useful predictive models must be able to </a:t>
            </a:r>
            <a:r>
              <a:rPr lang="en-GB" b="1" dirty="0"/>
              <a:t>generalise</a:t>
            </a:r>
            <a:r>
              <a:rPr lang="en-GB" dirty="0"/>
              <a:t> well, i.e., make predictions for queries that are not present in the training data. </a:t>
            </a:r>
          </a:p>
          <a:p>
            <a:r>
              <a:rPr lang="en-GB" dirty="0"/>
              <a:t>We use algorithms such as decision trees or KNN that have two forms of </a:t>
            </a:r>
            <a:r>
              <a:rPr lang="en-GB" b="1" dirty="0"/>
              <a:t>Inductive Bias </a:t>
            </a:r>
            <a:r>
              <a:rPr lang="en-GB" dirty="0"/>
              <a:t>to select from the dataset. </a:t>
            </a:r>
            <a:r>
              <a:rPr lang="en-GB" b="1" dirty="0"/>
              <a:t>Restrictive bias </a:t>
            </a:r>
            <a:r>
              <a:rPr lang="en-GB" dirty="0"/>
              <a:t>constrains the model (e.g. linear regression) and </a:t>
            </a:r>
            <a:r>
              <a:rPr lang="en-GB" b="1" dirty="0"/>
              <a:t>Preference Bias </a:t>
            </a:r>
            <a:r>
              <a:rPr lang="en-GB" dirty="0"/>
              <a:t>prefers certain models over others (e.g. gradient decent). </a:t>
            </a:r>
            <a:r>
              <a:rPr lang="en-GB" b="1" dirty="0"/>
              <a:t>Sampling Bias </a:t>
            </a:r>
            <a:r>
              <a:rPr lang="en-GB" dirty="0"/>
              <a:t>is bad and can cause social harm.</a:t>
            </a:r>
          </a:p>
          <a:p>
            <a:r>
              <a:rPr lang="en-GB" b="1" dirty="0"/>
              <a:t>Overfitting</a:t>
            </a:r>
            <a:r>
              <a:rPr lang="en-GB" dirty="0"/>
              <a:t> occurs when the model is so complex that it fits to the data too closely and becomes sensitive to noise (e.g., mislabelled feature values). This is different to </a:t>
            </a:r>
            <a:r>
              <a:rPr lang="en-GB" b="1" dirty="0"/>
              <a:t>Underfitting</a:t>
            </a:r>
            <a:r>
              <a:rPr lang="en-GB" dirty="0"/>
              <a:t> which occurs when the prediction model is too simplistic to represent the underlying relationship between the descriptive features and the target feature.</a:t>
            </a:r>
          </a:p>
          <a:p>
            <a:r>
              <a:rPr lang="en-GB" b="1" dirty="0"/>
              <a:t>Data Quality Report </a:t>
            </a:r>
            <a:r>
              <a:rPr lang="en-GB" dirty="0"/>
              <a:t>shows features, count, missing data, stats, distribution, irregular cardinality (having a column with 1 feature in it, fix/remove), outliers, data relationships, scatter plots, box plots, bar charts, histograms, co variance and correlation.</a:t>
            </a:r>
          </a:p>
        </p:txBody>
      </p:sp>
    </p:spTree>
    <p:extLst>
      <p:ext uri="{BB962C8B-B14F-4D97-AF65-F5344CB8AC3E}">
        <p14:creationId xmlns:p14="http://schemas.microsoft.com/office/powerpoint/2010/main" val="3954080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38E9B-8C36-E46B-0FFB-4B478DBE3A7B}"/>
              </a:ext>
            </a:extLst>
          </p:cNvPr>
          <p:cNvSpPr>
            <a:spLocks noGrp="1"/>
          </p:cNvSpPr>
          <p:nvPr>
            <p:ph type="title"/>
          </p:nvPr>
        </p:nvSpPr>
        <p:spPr/>
        <p:txBody>
          <a:bodyPr/>
          <a:lstStyle/>
          <a:p>
            <a:r>
              <a:rPr lang="en-GB" dirty="0"/>
              <a:t>Data Preparation</a:t>
            </a:r>
          </a:p>
        </p:txBody>
      </p:sp>
      <p:sp>
        <p:nvSpPr>
          <p:cNvPr id="3" name="Content Placeholder 2">
            <a:extLst>
              <a:ext uri="{FF2B5EF4-FFF2-40B4-BE49-F238E27FC236}">
                <a16:creationId xmlns:a16="http://schemas.microsoft.com/office/drawing/2014/main" id="{1B93D236-CA03-82EF-AD16-7AD0EC8B783E}"/>
              </a:ext>
            </a:extLst>
          </p:cNvPr>
          <p:cNvSpPr>
            <a:spLocks noGrp="1"/>
          </p:cNvSpPr>
          <p:nvPr>
            <p:ph idx="1"/>
          </p:nvPr>
        </p:nvSpPr>
        <p:spPr/>
        <p:txBody>
          <a:bodyPr>
            <a:normAutofit/>
          </a:bodyPr>
          <a:lstStyle/>
          <a:p>
            <a:r>
              <a:rPr lang="en-GB" b="1" dirty="0"/>
              <a:t>Normalisation</a:t>
            </a:r>
            <a:r>
              <a:rPr lang="en-GB" dirty="0"/>
              <a:t> (0,1) = x-min/max-min. | x/(</a:t>
            </a:r>
            <a:r>
              <a:rPr lang="en-GB" dirty="0" err="1"/>
              <a:t>max+min</a:t>
            </a:r>
            <a:r>
              <a:rPr lang="en-GB" dirty="0"/>
              <a:t>)</a:t>
            </a:r>
          </a:p>
          <a:p>
            <a:r>
              <a:rPr lang="en-GB" b="1" dirty="0"/>
              <a:t>Binning</a:t>
            </a:r>
            <a:r>
              <a:rPr lang="en-GB" dirty="0"/>
              <a:t> is where you convert continuous features into categorical ones. Use </a:t>
            </a:r>
            <a:r>
              <a:rPr lang="en-GB" b="1" dirty="0"/>
              <a:t>equal-width binning </a:t>
            </a:r>
            <a:r>
              <a:rPr lang="en-GB" dirty="0"/>
              <a:t>or </a:t>
            </a:r>
            <a:r>
              <a:rPr lang="en-GB" b="1" dirty="0"/>
              <a:t>equal-frequency binning</a:t>
            </a:r>
            <a:r>
              <a:rPr lang="en-GB" dirty="0"/>
              <a:t>.</a:t>
            </a:r>
          </a:p>
          <a:p>
            <a:r>
              <a:rPr lang="en-GB" b="1" dirty="0"/>
              <a:t>Sampling</a:t>
            </a:r>
            <a:r>
              <a:rPr lang="en-GB" dirty="0"/>
              <a:t> a small percentage of the ABT. Do so without unintended bias. </a:t>
            </a:r>
            <a:r>
              <a:rPr lang="en-GB" b="1" dirty="0"/>
              <a:t>Top Sampling </a:t>
            </a:r>
            <a:r>
              <a:rPr lang="en-GB" dirty="0"/>
              <a:t>selects top s%, this should be avoided. </a:t>
            </a:r>
            <a:r>
              <a:rPr lang="en-GB" b="1" dirty="0"/>
              <a:t>Random Sampling </a:t>
            </a:r>
            <a:r>
              <a:rPr lang="en-GB" dirty="0"/>
              <a:t>in most cases avoids introducing bias. </a:t>
            </a:r>
            <a:r>
              <a:rPr lang="en-GB" b="1" dirty="0"/>
              <a:t>Stratified Sampling </a:t>
            </a:r>
            <a:r>
              <a:rPr lang="en-GB" dirty="0"/>
              <a:t>ensures that relative frequencies of levels of features are maintained in the sample dataset. </a:t>
            </a:r>
            <a:r>
              <a:rPr lang="en-GB" b="1" dirty="0"/>
              <a:t>Under-Sampling</a:t>
            </a:r>
            <a:r>
              <a:rPr lang="en-GB" dirty="0"/>
              <a:t> or </a:t>
            </a:r>
            <a:r>
              <a:rPr lang="en-GB" b="1" dirty="0"/>
              <a:t>Over-Sampling</a:t>
            </a:r>
            <a:r>
              <a:rPr lang="en-GB" dirty="0"/>
              <a:t> can be used to ensure features are represented equally.</a:t>
            </a:r>
          </a:p>
          <a:p>
            <a:endParaRPr lang="en-GB" dirty="0"/>
          </a:p>
        </p:txBody>
      </p:sp>
    </p:spTree>
    <p:extLst>
      <p:ext uri="{BB962C8B-B14F-4D97-AF65-F5344CB8AC3E}">
        <p14:creationId xmlns:p14="http://schemas.microsoft.com/office/powerpoint/2010/main" val="1141345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31217-671E-44BA-A659-A95433AE1ADB}"/>
              </a:ext>
            </a:extLst>
          </p:cNvPr>
          <p:cNvSpPr>
            <a:spLocks noGrp="1"/>
          </p:cNvSpPr>
          <p:nvPr>
            <p:ph type="title"/>
          </p:nvPr>
        </p:nvSpPr>
        <p:spPr/>
        <p:txBody>
          <a:bodyPr/>
          <a:lstStyle/>
          <a:p>
            <a:r>
              <a:rPr lang="en-US" dirty="0"/>
              <a:t>Similarity Based: KNN</a:t>
            </a:r>
          </a:p>
        </p:txBody>
      </p:sp>
      <p:sp>
        <p:nvSpPr>
          <p:cNvPr id="3" name="Content Placeholder 2">
            <a:extLst>
              <a:ext uri="{FF2B5EF4-FFF2-40B4-BE49-F238E27FC236}">
                <a16:creationId xmlns:a16="http://schemas.microsoft.com/office/drawing/2014/main" id="{18381F0D-0C01-4E56-8333-8E58D863765E}"/>
              </a:ext>
            </a:extLst>
          </p:cNvPr>
          <p:cNvSpPr>
            <a:spLocks noGrp="1"/>
          </p:cNvSpPr>
          <p:nvPr>
            <p:ph idx="1"/>
          </p:nvPr>
        </p:nvSpPr>
        <p:spPr/>
        <p:txBody>
          <a:bodyPr numCol="2">
            <a:normAutofit fontScale="77500" lnSpcReduction="20000"/>
          </a:bodyPr>
          <a:lstStyle/>
          <a:p>
            <a:r>
              <a:rPr lang="en-US" dirty="0"/>
              <a:t>Similarity based learning, better explainable. </a:t>
            </a:r>
          </a:p>
          <a:p>
            <a:r>
              <a:rPr lang="en-US" dirty="0"/>
              <a:t>Lazy learning so model is built at classification not training. Keeps data in memory</a:t>
            </a:r>
          </a:p>
          <a:p>
            <a:r>
              <a:rPr lang="en-US" dirty="0"/>
              <a:t>Euclidean and Manhattan (|a –b|) distance are special cases of Minkowski distance.</a:t>
            </a:r>
          </a:p>
          <a:p>
            <a:r>
              <a:rPr lang="en-US" b="1" dirty="0"/>
              <a:t>Absolute difference </a:t>
            </a:r>
            <a:r>
              <a:rPr lang="en-US" dirty="0"/>
              <a:t>for continuous features, </a:t>
            </a:r>
            <a:r>
              <a:rPr lang="en-US" b="1" dirty="0"/>
              <a:t>overlap</a:t>
            </a:r>
            <a:r>
              <a:rPr lang="en-US" dirty="0"/>
              <a:t> for categorical features, </a:t>
            </a:r>
            <a:r>
              <a:rPr lang="en-US" b="1" dirty="0"/>
              <a:t>hamming distance </a:t>
            </a:r>
            <a:r>
              <a:rPr lang="en-US" dirty="0"/>
              <a:t>if only categorical.</a:t>
            </a:r>
          </a:p>
          <a:p>
            <a:r>
              <a:rPr lang="en-US" dirty="0"/>
              <a:t>1-NN is susceptible to noise. If k is too large and class are unbalanced, we always predict the majority class.</a:t>
            </a:r>
          </a:p>
          <a:p>
            <a:r>
              <a:rPr lang="en-US" dirty="0"/>
              <a:t>Weighted k-</a:t>
            </a:r>
            <a:r>
              <a:rPr lang="en-US" dirty="0" err="1"/>
              <a:t>nn</a:t>
            </a:r>
            <a:r>
              <a:rPr lang="en-US" dirty="0"/>
              <a:t>: similarity is the inverse of distance. Closer or similar get more weight.</a:t>
            </a:r>
          </a:p>
          <a:p>
            <a:r>
              <a:rPr lang="en-US" b="1" dirty="0"/>
              <a:t>Calculate KNN: 1) </a:t>
            </a:r>
            <a:r>
              <a:rPr lang="en-US" dirty="0"/>
              <a:t>Normalise all numeric features if applicable. X minus min of x column divided by Max of x column minus min of x column. </a:t>
            </a:r>
            <a:r>
              <a:rPr lang="en-US" b="1" dirty="0"/>
              <a:t>2) </a:t>
            </a:r>
            <a:r>
              <a:rPr lang="en-US" dirty="0"/>
              <a:t>For categorical variables use 1 and 0 for female and male. </a:t>
            </a:r>
            <a:r>
              <a:rPr lang="en-US" b="1" dirty="0"/>
              <a:t>3) </a:t>
            </a:r>
            <a:r>
              <a:rPr lang="en-US" dirty="0"/>
              <a:t>For ordinal variables minus position by total and divide by total. </a:t>
            </a:r>
            <a:r>
              <a:rPr lang="en-US" b="1" dirty="0"/>
              <a:t>4)</a:t>
            </a:r>
            <a:r>
              <a:rPr lang="en-US" dirty="0"/>
              <a:t> Calculate Euclidean distance by minus q from x then square for each column. Sum all columns and square root. </a:t>
            </a:r>
            <a:r>
              <a:rPr lang="en-US" b="1" dirty="0"/>
              <a:t>5)</a:t>
            </a:r>
            <a:r>
              <a:rPr lang="en-US" dirty="0"/>
              <a:t> If k=1, Smallest distance is class to assign. If k&gt;1 distance ordered by smallest count frequency (x2 class a, x1 class b). If weighted k&gt;1 divide 1 over each distance and add each class item together.</a:t>
            </a:r>
          </a:p>
        </p:txBody>
      </p:sp>
    </p:spTree>
    <p:extLst>
      <p:ext uri="{BB962C8B-B14F-4D97-AF65-F5344CB8AC3E}">
        <p14:creationId xmlns:p14="http://schemas.microsoft.com/office/powerpoint/2010/main" val="212863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31217-671E-44BA-A659-A95433AE1ADB}"/>
              </a:ext>
            </a:extLst>
          </p:cNvPr>
          <p:cNvSpPr>
            <a:spLocks noGrp="1"/>
          </p:cNvSpPr>
          <p:nvPr>
            <p:ph type="title"/>
          </p:nvPr>
        </p:nvSpPr>
        <p:spPr/>
        <p:txBody>
          <a:bodyPr/>
          <a:lstStyle/>
          <a:p>
            <a:r>
              <a:rPr lang="en-US" dirty="0"/>
              <a:t>Information Based: Decision Trees</a:t>
            </a:r>
          </a:p>
        </p:txBody>
      </p:sp>
      <p:sp>
        <p:nvSpPr>
          <p:cNvPr id="3" name="Content Placeholder 2">
            <a:extLst>
              <a:ext uri="{FF2B5EF4-FFF2-40B4-BE49-F238E27FC236}">
                <a16:creationId xmlns:a16="http://schemas.microsoft.com/office/drawing/2014/main" id="{18381F0D-0C01-4E56-8333-8E58D863765E}"/>
              </a:ext>
            </a:extLst>
          </p:cNvPr>
          <p:cNvSpPr>
            <a:spLocks noGrp="1"/>
          </p:cNvSpPr>
          <p:nvPr>
            <p:ph idx="1"/>
          </p:nvPr>
        </p:nvSpPr>
        <p:spPr/>
        <p:txBody>
          <a:bodyPr numCol="2">
            <a:normAutofit fontScale="47500" lnSpcReduction="20000"/>
          </a:bodyPr>
          <a:lstStyle/>
          <a:p>
            <a:r>
              <a:rPr lang="en-US" dirty="0"/>
              <a:t>Decision Trees is an eager learning algorithm,</a:t>
            </a:r>
            <a:r>
              <a:rPr lang="en-GB" dirty="0"/>
              <a:t> which means it’s not good if model changes over time but faster</a:t>
            </a:r>
            <a:r>
              <a:rPr lang="en-US" dirty="0"/>
              <a:t> ; DT make predictions based on a sequences of tests on descriptive features of a query. </a:t>
            </a:r>
            <a:r>
              <a:rPr lang="en-US" b="1" dirty="0"/>
              <a:t>ID3</a:t>
            </a:r>
            <a:r>
              <a:rPr lang="en-US" dirty="0"/>
              <a:t> (Iterative Dichotomizer Three) attempts to create the shallowest tree that consistent with dataset. Starts at root and works down to leaves. </a:t>
            </a:r>
          </a:p>
          <a:p>
            <a:r>
              <a:rPr lang="en-US" b="1" dirty="0"/>
              <a:t>Info Gain Metric</a:t>
            </a:r>
            <a:r>
              <a:rPr lang="en-US" dirty="0"/>
              <a:t> prefers features with many labels, splits them into subsets, doesn’t care about correlation with feature and target. Information gain ratio divides IG of feature by amount of information. GR addresses bias IG has towards features with large numbers of values divisor bias away from types of features. Use information Gain to choose best feature to split by ID3 at root of a decision tree. Result different if Gini used instead of entropy. </a:t>
            </a:r>
            <a:r>
              <a:rPr lang="en-US" b="1" dirty="0"/>
              <a:t>Gini Index </a:t>
            </a:r>
            <a:r>
              <a:rPr lang="en-US" dirty="0"/>
              <a:t>is how often you would misclassify an instance in a dataset. Gini is used for continuous features. Information gain can be calculated by replacing entropy with the Gini index. </a:t>
            </a:r>
            <a:r>
              <a:rPr lang="en-US" b="1" dirty="0"/>
              <a:t>CART algorithm uses GINI index</a:t>
            </a:r>
            <a:r>
              <a:rPr lang="en-US" dirty="0"/>
              <a:t>. </a:t>
            </a:r>
          </a:p>
          <a:p>
            <a:r>
              <a:rPr lang="en-US" dirty="0"/>
              <a:t>When predicting </a:t>
            </a:r>
            <a:r>
              <a:rPr lang="en-US" b="1" dirty="0"/>
              <a:t>continuous targets, </a:t>
            </a:r>
            <a:r>
              <a:rPr lang="en-US" dirty="0"/>
              <a:t>mean of target feature values are used. Variance is measure of </a:t>
            </a:r>
            <a:r>
              <a:rPr lang="en-US" b="1" dirty="0"/>
              <a:t>impurity</a:t>
            </a:r>
            <a:r>
              <a:rPr lang="en-US" dirty="0"/>
              <a:t> at node. Turn them into bools based on a threshold. Sort according to feature value, adjacent instances with different classes are potential thresholds, compute IG for each and select highest. Too many leaves leads to overfitting. Trees must be pruned. </a:t>
            </a:r>
            <a:r>
              <a:rPr lang="en-US" b="1" dirty="0"/>
              <a:t>Pruning</a:t>
            </a:r>
            <a:r>
              <a:rPr lang="en-US" dirty="0"/>
              <a:t> removes trees to stop overfitting, pre pruning stops using early stopping criteria post pruning creates full tree first. Can overfit if there is a lot of features (high dimensionality), require retaining when modelling concepts that change over time, concept drift.</a:t>
            </a:r>
          </a:p>
          <a:p>
            <a:r>
              <a:rPr lang="en-US" b="1" dirty="0"/>
              <a:t>Pros: </a:t>
            </a:r>
            <a:r>
              <a:rPr lang="en-US" dirty="0"/>
              <a:t>DT are interpretable, can handle both cats and continuous features (C4.6 algorithm) and are relatively robust to noise if pruning is used.</a:t>
            </a:r>
          </a:p>
          <a:p>
            <a:r>
              <a:rPr lang="en-US" b="1" dirty="0"/>
              <a:t>Cons: </a:t>
            </a:r>
            <a:r>
              <a:rPr lang="en-US" dirty="0"/>
              <a:t>DT can become large when dealing with continuous features, can If nominal range try to do binning by splitting it into categories like 0to30, 30to60, etc.</a:t>
            </a:r>
          </a:p>
          <a:p>
            <a:r>
              <a:rPr lang="en-US" b="1" dirty="0"/>
              <a:t>Calculating Decision Trees:  </a:t>
            </a:r>
          </a:p>
          <a:p>
            <a:r>
              <a:rPr lang="en-US" b="1" dirty="0"/>
              <a:t>1) </a:t>
            </a:r>
            <a:r>
              <a:rPr lang="en-US" dirty="0"/>
              <a:t>Calculate overall dataset entropy: Count total n result, count each result feature occurrence </a:t>
            </a:r>
            <a:r>
              <a:rPr lang="en-US" dirty="0" err="1"/>
              <a:t>e.g</a:t>
            </a:r>
            <a:r>
              <a:rPr lang="en-US" dirty="0"/>
              <a:t> 3/8 and 5/8, then minus resultclass1 by log_2 of resultclass1 plus minus resultclass2 by log_2 of resultclass2 equals the entropy of a dataset with respect to target classes . Log_2 of zero = zero. </a:t>
            </a:r>
          </a:p>
          <a:p>
            <a:r>
              <a:rPr lang="en-US" b="1" dirty="0"/>
              <a:t>2) </a:t>
            </a:r>
            <a:r>
              <a:rPr lang="en-US" dirty="0"/>
              <a:t>Calculate entropy for each feature by first counting total subclass n, count each feature occurrence </a:t>
            </a:r>
            <a:r>
              <a:rPr lang="en-US" dirty="0" err="1"/>
              <a:t>e.g</a:t>
            </a:r>
            <a:r>
              <a:rPr lang="en-US" dirty="0"/>
              <a:t> 1/3 and 2/3 and then minus feature1 by log_2 of feature1 plus minus feature2 by log_2 of feature2 equals the entropy of a subclass dataset with respect to target classes. Log_2 of zero = zero. </a:t>
            </a:r>
          </a:p>
          <a:p>
            <a:r>
              <a:rPr lang="en-US" b="1" dirty="0"/>
              <a:t>3) </a:t>
            </a:r>
            <a:r>
              <a:rPr lang="en-US" dirty="0"/>
              <a:t>Calculate information gain for each feature or GINI if continuous: For info gain: (subclass) first using entropy of Overall dataset minus probability of subclass1 by entropy of subclass1 minus probability of subclass2 </a:t>
            </a:r>
            <a:r>
              <a:rPr lang="en-US" dirty="0" err="1"/>
              <a:t>ect</a:t>
            </a:r>
            <a:r>
              <a:rPr lang="en-US" dirty="0"/>
              <a:t>. Then repeat for each feature </a:t>
            </a:r>
            <a:r>
              <a:rPr lang="en-US" dirty="0" err="1"/>
              <a:t>e.g</a:t>
            </a:r>
            <a:r>
              <a:rPr lang="en-US" dirty="0"/>
              <a:t> 0.610, 0.2657, 0.0157 and 0.3475. For GINI 1-{(P_f1^2)+(P_f2^2), etc.}</a:t>
            </a:r>
          </a:p>
          <a:p>
            <a:r>
              <a:rPr lang="en-US" b="1" dirty="0"/>
              <a:t>4) </a:t>
            </a:r>
            <a:r>
              <a:rPr lang="en-US" dirty="0"/>
              <a:t>Build Decision Tree by first choosing the node with the highest IG, get sub classes of that node and see if they fit into the result class. If there are duplicate subclasses of a result class use that as a root node to sub split. Finally to classify a prediction always take result with highest IG in subclasses.</a:t>
            </a:r>
          </a:p>
        </p:txBody>
      </p:sp>
    </p:spTree>
    <p:extLst>
      <p:ext uri="{BB962C8B-B14F-4D97-AF65-F5344CB8AC3E}">
        <p14:creationId xmlns:p14="http://schemas.microsoft.com/office/powerpoint/2010/main" val="3652713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31217-671E-44BA-A659-A95433AE1ADB}"/>
              </a:ext>
            </a:extLst>
          </p:cNvPr>
          <p:cNvSpPr>
            <a:spLocks noGrp="1"/>
          </p:cNvSpPr>
          <p:nvPr>
            <p:ph type="title"/>
          </p:nvPr>
        </p:nvSpPr>
        <p:spPr/>
        <p:txBody>
          <a:bodyPr/>
          <a:lstStyle/>
          <a:p>
            <a:r>
              <a:rPr lang="en-US" dirty="0"/>
              <a:t>Probability Based: Naïve Bayes</a:t>
            </a:r>
          </a:p>
        </p:txBody>
      </p:sp>
      <p:sp>
        <p:nvSpPr>
          <p:cNvPr id="3" name="Content Placeholder 2">
            <a:extLst>
              <a:ext uri="{FF2B5EF4-FFF2-40B4-BE49-F238E27FC236}">
                <a16:creationId xmlns:a16="http://schemas.microsoft.com/office/drawing/2014/main" id="{18381F0D-0C01-4E56-8333-8E58D863765E}"/>
              </a:ext>
            </a:extLst>
          </p:cNvPr>
          <p:cNvSpPr>
            <a:spLocks noGrp="1"/>
          </p:cNvSpPr>
          <p:nvPr>
            <p:ph idx="1"/>
          </p:nvPr>
        </p:nvSpPr>
        <p:spPr/>
        <p:txBody>
          <a:bodyPr numCol="2">
            <a:normAutofit fontScale="62500" lnSpcReduction="20000"/>
          </a:bodyPr>
          <a:lstStyle/>
          <a:p>
            <a:r>
              <a:rPr lang="en-US" b="1" dirty="0"/>
              <a:t>Naïve Bayes</a:t>
            </a:r>
            <a:r>
              <a:rPr lang="en-US" dirty="0"/>
              <a:t> is the most common probabilistic approach to prediction, eager based learning approach based on bayes theorem. NB relies on assumption that features are unrelated to other features within the dataset (conditionally independent). Violation of this can lead to poor performance.</a:t>
            </a:r>
            <a:r>
              <a:rPr lang="en-GB" dirty="0"/>
              <a:t> </a:t>
            </a:r>
            <a:r>
              <a:rPr lang="en-GB" b="1" dirty="0"/>
              <a:t>Smoothing</a:t>
            </a:r>
            <a:r>
              <a:rPr lang="en-GB" dirty="0"/>
              <a:t> take some of the probability from the events with lots and gives it to events with no probabilities.</a:t>
            </a:r>
            <a:endParaRPr lang="en-US" dirty="0"/>
          </a:p>
          <a:p>
            <a:r>
              <a:rPr lang="en-US" b="1" dirty="0"/>
              <a:t>Pros: </a:t>
            </a:r>
            <a:r>
              <a:rPr lang="en-US" dirty="0"/>
              <a:t>Good because, conditional probability accuracy don’t translate to prediction errors. Concerned with relative values of conditional target class probabilities not exact probabilities. Good against curse of dimensionality due to the assumption of conditional independents. Can handle missing values by dropping conditional probabilities for features taking values not in the data. Good on sparse datasets (</a:t>
            </a:r>
            <a:r>
              <a:rPr lang="en-US" dirty="0" err="1"/>
              <a:t>e.g</a:t>
            </a:r>
            <a:r>
              <a:rPr lang="en-US" dirty="0"/>
              <a:t> text)</a:t>
            </a:r>
          </a:p>
          <a:p>
            <a:r>
              <a:rPr lang="en-US" b="1" dirty="0"/>
              <a:t>Cons: </a:t>
            </a:r>
            <a:r>
              <a:rPr lang="en-US" dirty="0"/>
              <a:t>Not good for predicting continuous targets. Not good at handling interactions between features.</a:t>
            </a:r>
          </a:p>
          <a:p>
            <a:r>
              <a:rPr lang="en-US" b="1" dirty="0"/>
              <a:t>Calculate Naïve Bayes: </a:t>
            </a:r>
          </a:p>
          <a:p>
            <a:r>
              <a:rPr lang="en-US" b="1" dirty="0"/>
              <a:t>1) </a:t>
            </a:r>
            <a:r>
              <a:rPr lang="en-US" dirty="0"/>
              <a:t>Create Contingency table; put class a and b in two columns, count subclasses by total subclasses. Finally do Class probability; Divide count classes by total classes. For conditional probabilities of zero use laplace smoothing with k=1 (this is smoothing where some events with more probability share with others). </a:t>
            </a:r>
          </a:p>
          <a:p>
            <a:r>
              <a:rPr lang="en-US" b="1" dirty="0"/>
              <a:t>2) </a:t>
            </a:r>
            <a:r>
              <a:rPr lang="en-US" dirty="0"/>
              <a:t>Multiply each subclass together then multiply subtotal with class probability for prediction result (e.g. yes). </a:t>
            </a:r>
          </a:p>
          <a:p>
            <a:r>
              <a:rPr lang="en-US" b="1" dirty="0"/>
              <a:t>3) </a:t>
            </a:r>
            <a:r>
              <a:rPr lang="en-US" dirty="0"/>
              <a:t>Repeat for other prediction result (</a:t>
            </a:r>
            <a:r>
              <a:rPr lang="en-US" dirty="0" err="1"/>
              <a:t>e.g</a:t>
            </a:r>
            <a:r>
              <a:rPr lang="en-US" dirty="0"/>
              <a:t> no). </a:t>
            </a:r>
          </a:p>
          <a:p>
            <a:r>
              <a:rPr lang="en-US" b="1" dirty="0"/>
              <a:t>4) </a:t>
            </a:r>
            <a:r>
              <a:rPr lang="en-US" dirty="0"/>
              <a:t>Normalise each to sum to 1 (prediction divided / max plus min).</a:t>
            </a:r>
          </a:p>
        </p:txBody>
      </p:sp>
    </p:spTree>
    <p:extLst>
      <p:ext uri="{BB962C8B-B14F-4D97-AF65-F5344CB8AC3E}">
        <p14:creationId xmlns:p14="http://schemas.microsoft.com/office/powerpoint/2010/main" val="3957518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31217-671E-44BA-A659-A95433AE1ADB}"/>
              </a:ext>
            </a:extLst>
          </p:cNvPr>
          <p:cNvSpPr>
            <a:spLocks noGrp="1"/>
          </p:cNvSpPr>
          <p:nvPr>
            <p:ph type="title"/>
          </p:nvPr>
        </p:nvSpPr>
        <p:spPr/>
        <p:txBody>
          <a:bodyPr>
            <a:normAutofit/>
          </a:bodyPr>
          <a:lstStyle/>
          <a:p>
            <a:r>
              <a:rPr lang="en-US" sz="4000" dirty="0"/>
              <a:t>Error Based: Linear Regression, Logistics &amp; SVM</a:t>
            </a:r>
          </a:p>
        </p:txBody>
      </p:sp>
      <p:sp>
        <p:nvSpPr>
          <p:cNvPr id="3" name="Content Placeholder 2">
            <a:extLst>
              <a:ext uri="{FF2B5EF4-FFF2-40B4-BE49-F238E27FC236}">
                <a16:creationId xmlns:a16="http://schemas.microsoft.com/office/drawing/2014/main" id="{18381F0D-0C01-4E56-8333-8E58D863765E}"/>
              </a:ext>
            </a:extLst>
          </p:cNvPr>
          <p:cNvSpPr>
            <a:spLocks noGrp="1"/>
          </p:cNvSpPr>
          <p:nvPr>
            <p:ph idx="1"/>
          </p:nvPr>
        </p:nvSpPr>
        <p:spPr/>
        <p:txBody>
          <a:bodyPr numCol="3">
            <a:noAutofit/>
          </a:bodyPr>
          <a:lstStyle/>
          <a:p>
            <a:r>
              <a:rPr lang="en-US" sz="900" b="1" dirty="0"/>
              <a:t>Simple Linear Regression </a:t>
            </a:r>
            <a:r>
              <a:rPr lang="en-US" sz="900" dirty="0"/>
              <a:t>is a parameterized prediction model. Uses error function to judge how well model performs. Y=</a:t>
            </a:r>
            <a:r>
              <a:rPr lang="en-US" sz="900" dirty="0" err="1"/>
              <a:t>mx+b</a:t>
            </a:r>
            <a:r>
              <a:rPr lang="en-US" sz="900" dirty="0"/>
              <a:t>, m is slope, b is intercept. Find weights that fit training data. Sum of squared error is used to </a:t>
            </a:r>
            <a:r>
              <a:rPr lang="en-US" sz="900" b="1" dirty="0"/>
              <a:t>measure error</a:t>
            </a:r>
            <a:r>
              <a:rPr lang="en-US" sz="900" dirty="0"/>
              <a:t>. Join together creates an error surface of every possible combination of weights. Best fit is lowest point on surface using </a:t>
            </a:r>
            <a:r>
              <a:rPr lang="en-US" sz="900" b="1" dirty="0"/>
              <a:t>Least Squares </a:t>
            </a:r>
            <a:r>
              <a:rPr lang="en-US" sz="900" b="1" dirty="0" err="1"/>
              <a:t>Optimisation</a:t>
            </a:r>
            <a:r>
              <a:rPr lang="en-US" sz="900" dirty="0"/>
              <a:t>. Can’t use brute force search on large datasets. Error surfaces are convex and have a global minimum (lowest SSE).</a:t>
            </a:r>
          </a:p>
          <a:p>
            <a:pPr lvl="0"/>
            <a:r>
              <a:rPr lang="en-US" sz="900" dirty="0"/>
              <a:t>Batch </a:t>
            </a:r>
            <a:r>
              <a:rPr lang="en-US" sz="900" b="1" dirty="0"/>
              <a:t>Gradient Decent </a:t>
            </a:r>
            <a:r>
              <a:rPr lang="en-US" sz="900" dirty="0"/>
              <a:t>is used to update weights in multi regression. It selects random points, calculates SSE, determine slope, adjust weights and repeat until global min found. Stochastic Gradient Decent picks random number, compute loss and do update. Works well, very slow, need mini-batch to compromise Gives smoother convergence. </a:t>
            </a:r>
            <a:r>
              <a:rPr lang="en-US" sz="900" b="1" dirty="0"/>
              <a:t>Learning rate </a:t>
            </a:r>
            <a:r>
              <a:rPr lang="en-US" sz="900" dirty="0"/>
              <a:t>determines how much the point moves down the gradient. No hard science on choosing. Trial and error between 0.00001 and 10 alpha, and -0.2 to 0.2 weights.</a:t>
            </a:r>
          </a:p>
          <a:p>
            <a:pPr lvl="0"/>
            <a:r>
              <a:rPr lang="en-US" sz="900" dirty="0"/>
              <a:t>To </a:t>
            </a:r>
            <a:r>
              <a:rPr lang="en-US" sz="900" b="1" dirty="0"/>
              <a:t>handle categorical features </a:t>
            </a:r>
            <a:r>
              <a:rPr lang="en-US" sz="900" dirty="0"/>
              <a:t>we use </a:t>
            </a:r>
            <a:r>
              <a:rPr lang="en-US" sz="900" b="1" dirty="0"/>
              <a:t>one hot encoding</a:t>
            </a:r>
            <a:r>
              <a:rPr lang="en-US" sz="900" dirty="0"/>
              <a:t>. The disadvantage is it increases the number of features and therefore weights. This can be reduced with a drop first approach.</a:t>
            </a:r>
          </a:p>
          <a:p>
            <a:pPr lvl="0"/>
            <a:r>
              <a:rPr lang="en-US" sz="900" b="1" dirty="0"/>
              <a:t>Logistic Regression </a:t>
            </a:r>
            <a:r>
              <a:rPr lang="en-US" sz="900" dirty="0"/>
              <a:t>solves problems with decision surface not differentiable to calculate gradient. Output 1 or 0 only. L(x) = 1/1+e^-X. </a:t>
            </a:r>
            <a:r>
              <a:rPr lang="en-GB" sz="900" b="1" dirty="0"/>
              <a:t>To handle categorical target features </a:t>
            </a:r>
            <a:r>
              <a:rPr lang="en-GB" sz="900" dirty="0"/>
              <a:t>with more than two classes (multinomial prediction or multi-class classification) use a </a:t>
            </a:r>
            <a:r>
              <a:rPr lang="en-GB" sz="900" b="1" dirty="0"/>
              <a:t>one-versus-all ensemble </a:t>
            </a:r>
            <a:r>
              <a:rPr lang="en-GB" sz="900" dirty="0"/>
              <a:t>approach, which breaks categorical features into smaller binary classification predictions. </a:t>
            </a:r>
            <a:r>
              <a:rPr lang="en-US" sz="900" b="1" dirty="0" err="1"/>
              <a:t>LogR</a:t>
            </a:r>
            <a:r>
              <a:rPr lang="en-US" sz="900" b="1" dirty="0"/>
              <a:t> Cons: results in an explosion of number of weights so other approaches are often favored.</a:t>
            </a:r>
            <a:endParaRPr lang="en-GB" sz="900" dirty="0"/>
          </a:p>
          <a:p>
            <a:pPr lvl="0"/>
            <a:r>
              <a:rPr lang="en-GB" sz="900" b="1" dirty="0"/>
              <a:t>Support Vector Machine (SVM) </a:t>
            </a:r>
            <a:r>
              <a:rPr lang="en-GB" sz="900" dirty="0"/>
              <a:t>are very popular, it searches decision boundary (</a:t>
            </a:r>
            <a:r>
              <a:rPr lang="en-GB" sz="900" b="1" dirty="0"/>
              <a:t>separating hyperplane</a:t>
            </a:r>
            <a:r>
              <a:rPr lang="en-GB" sz="900" dirty="0"/>
              <a:t>) that leads to maximal margin. Training instances that fall on the margin are known as support vectors. Non linearly separable can be handled with a kernel function. Linear, polynomial and gaussian radial basis are three types of </a:t>
            </a:r>
            <a:r>
              <a:rPr lang="en-GB" sz="900" dirty="0" err="1"/>
              <a:t>kernals</a:t>
            </a:r>
            <a:r>
              <a:rPr lang="en-GB" sz="900" dirty="0"/>
              <a:t>. Binary models need one-vs-all ensemble for multi-class.  SVM not very interpretable, particularly with kernel functions. . </a:t>
            </a:r>
            <a:r>
              <a:rPr lang="en-US" sz="900" b="1" dirty="0"/>
              <a:t>SVM Pros: they are quick to train, not overly susceptible to overfitting and work well for high dimensional data. SVM Cons: not very interpretable, particularly when kernel functions are used</a:t>
            </a:r>
          </a:p>
          <a:p>
            <a:r>
              <a:rPr lang="en-US" sz="900" b="1" dirty="0"/>
              <a:t>If more weights when less features: </a:t>
            </a:r>
            <a:r>
              <a:rPr lang="en-US" sz="900" dirty="0"/>
              <a:t>One weight is the intercept, and the other is categorical variables converted with one-hot encoding. Drop feature weight if zero.</a:t>
            </a:r>
          </a:p>
          <a:p>
            <a:r>
              <a:rPr lang="en-US" sz="900" b="1" dirty="0"/>
              <a:t>Calculate multiple regression: </a:t>
            </a:r>
          </a:p>
          <a:p>
            <a:pPr lvl="1"/>
            <a:r>
              <a:rPr lang="en-US" sz="900" b="1" dirty="0"/>
              <a:t>1) </a:t>
            </a:r>
            <a:r>
              <a:rPr lang="en-US" sz="900" dirty="0"/>
              <a:t>Astronaut oxygen consumption = w0 plus w1 by feature_1 plus w2 by feature_2.  </a:t>
            </a:r>
          </a:p>
          <a:p>
            <a:pPr lvl="1"/>
            <a:r>
              <a:rPr lang="en-US" sz="900" b="1" dirty="0"/>
              <a:t>2) </a:t>
            </a:r>
            <a:r>
              <a:rPr lang="en-US" sz="900" dirty="0"/>
              <a:t>Sum of squares error = (actual minus prediction)^2. Sum all squares, then divide by 2 for L_2 (SSE).</a:t>
            </a:r>
          </a:p>
          <a:p>
            <a:r>
              <a:rPr lang="en-US" sz="900" b="1" dirty="0"/>
              <a:t>Calculate gradient decent with learning rate 0.000002: </a:t>
            </a:r>
          </a:p>
          <a:p>
            <a:pPr lvl="1"/>
            <a:r>
              <a:rPr lang="en-US" sz="900" b="1" dirty="0"/>
              <a:t>1) </a:t>
            </a:r>
            <a:r>
              <a:rPr lang="en-US" sz="900" dirty="0"/>
              <a:t>Create gradient table feature1, feature 2, etc. | error (actual – predict)</a:t>
            </a:r>
          </a:p>
          <a:p>
            <a:pPr lvl="1"/>
            <a:r>
              <a:rPr lang="en-US" sz="900" b="1" dirty="0"/>
              <a:t>2) </a:t>
            </a:r>
            <a:r>
              <a:rPr lang="en-US" sz="900" dirty="0"/>
              <a:t>Calculate d[0] x error which is 1 x error, age x error, heart rate by error then sum each column. </a:t>
            </a:r>
          </a:p>
          <a:p>
            <a:pPr lvl="1"/>
            <a:r>
              <a:rPr lang="en-US" sz="900" b="1" dirty="0"/>
              <a:t>3) </a:t>
            </a:r>
            <a:r>
              <a:rPr lang="en-US" sz="900" dirty="0"/>
              <a:t>Put weights 0 to 2, </a:t>
            </a:r>
            <a:r>
              <a:rPr lang="en-US" sz="900" dirty="0" err="1"/>
              <a:t>etc</a:t>
            </a:r>
            <a:r>
              <a:rPr lang="en-US" sz="900" dirty="0"/>
              <a:t> down, followed by the learning rate a, </a:t>
            </a:r>
          </a:p>
          <a:p>
            <a:pPr lvl="1"/>
            <a:r>
              <a:rPr lang="en-US" sz="900" b="1" dirty="0"/>
              <a:t>4) </a:t>
            </a:r>
            <a:r>
              <a:rPr lang="en-US" sz="900" dirty="0"/>
              <a:t>W0+a*(d[0] x error), w0+a*(age x error), etc. to get new weights</a:t>
            </a:r>
          </a:p>
          <a:p>
            <a:pPr lvl="1"/>
            <a:r>
              <a:rPr lang="en-US" sz="900" b="1" dirty="0"/>
              <a:t>5)</a:t>
            </a:r>
            <a:r>
              <a:rPr lang="en-US" sz="900" dirty="0"/>
              <a:t> Get new predictions for each row using multiple regression steps with new weights. Check SSE vs old weights. Say if increasing or decreasing.</a:t>
            </a:r>
          </a:p>
          <a:p>
            <a:r>
              <a:rPr lang="en-US" sz="900" b="1" dirty="0"/>
              <a:t>Calculate logistic regression:</a:t>
            </a:r>
          </a:p>
          <a:p>
            <a:pPr lvl="1"/>
            <a:r>
              <a:rPr lang="en-US" sz="900" b="1" dirty="0"/>
              <a:t>1)</a:t>
            </a:r>
            <a:r>
              <a:rPr lang="en-US" sz="900" dirty="0"/>
              <a:t> Get prediction from weights using </a:t>
            </a:r>
            <a:r>
              <a:rPr lang="en-US" sz="900" b="1" dirty="0"/>
              <a:t>multiple regression. </a:t>
            </a:r>
            <a:r>
              <a:rPr lang="en-US" sz="900" dirty="0"/>
              <a:t>W0+(f1xw1)+(f2xw2), etc.), be careful of categorical variables and weight signs</a:t>
            </a:r>
          </a:p>
          <a:p>
            <a:pPr lvl="1"/>
            <a:r>
              <a:rPr lang="en-US" sz="900" b="1" dirty="0"/>
              <a:t>2)</a:t>
            </a:r>
            <a:r>
              <a:rPr lang="en-US" sz="900" dirty="0"/>
              <a:t> 1 divided by 1 plus e to the </a:t>
            </a:r>
            <a:r>
              <a:rPr lang="en-US" sz="900" b="1" u="sng" dirty="0"/>
              <a:t>negative</a:t>
            </a:r>
            <a:r>
              <a:rPr lang="en-US" sz="900" dirty="0"/>
              <a:t> prediction. If the prediction itself is negative, then it becomes a plus. If result is less than 0.5 it is zero if it is greater than 0.5 it is one.</a:t>
            </a:r>
          </a:p>
          <a:p>
            <a:r>
              <a:rPr lang="en-US" sz="900" b="1" dirty="0"/>
              <a:t>Calculate support vector machine: </a:t>
            </a:r>
          </a:p>
          <a:p>
            <a:pPr lvl="1"/>
            <a:r>
              <a:rPr lang="en-US" sz="900" dirty="0"/>
              <a:t>1) Create SVM table class t (+1/-1) | a | Dose1 | query1a | dose2 | query1b | w0</a:t>
            </a:r>
          </a:p>
          <a:p>
            <a:pPr lvl="1"/>
            <a:r>
              <a:rPr lang="en-US" sz="900" dirty="0"/>
              <a:t>2) multiply class t x a x (sum of dose x query) plus w0 </a:t>
            </a:r>
          </a:p>
          <a:p>
            <a:pPr lvl="1"/>
            <a:r>
              <a:rPr lang="en-US" sz="900" dirty="0"/>
              <a:t>3) sum all results. If result positive assign to class otherwise assign to alternative class.</a:t>
            </a:r>
          </a:p>
          <a:p>
            <a:pPr lvl="1"/>
            <a:endParaRPr lang="en-US" sz="900" dirty="0"/>
          </a:p>
        </p:txBody>
      </p:sp>
    </p:spTree>
    <p:extLst>
      <p:ext uri="{BB962C8B-B14F-4D97-AF65-F5344CB8AC3E}">
        <p14:creationId xmlns:p14="http://schemas.microsoft.com/office/powerpoint/2010/main" val="2775671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31217-671E-44BA-A659-A95433AE1ADB}"/>
              </a:ext>
            </a:extLst>
          </p:cNvPr>
          <p:cNvSpPr>
            <a:spLocks noGrp="1"/>
          </p:cNvSpPr>
          <p:nvPr>
            <p:ph type="title"/>
          </p:nvPr>
        </p:nvSpPr>
        <p:spPr/>
        <p:txBody>
          <a:bodyPr/>
          <a:lstStyle/>
          <a:p>
            <a:r>
              <a:rPr lang="en-US" sz="4400" dirty="0"/>
              <a:t>Error Based: </a:t>
            </a:r>
            <a:r>
              <a:rPr lang="en-US" dirty="0"/>
              <a:t>Neural Networks</a:t>
            </a:r>
          </a:p>
        </p:txBody>
      </p:sp>
      <p:sp>
        <p:nvSpPr>
          <p:cNvPr id="3" name="Content Placeholder 2">
            <a:extLst>
              <a:ext uri="{FF2B5EF4-FFF2-40B4-BE49-F238E27FC236}">
                <a16:creationId xmlns:a16="http://schemas.microsoft.com/office/drawing/2014/main" id="{18381F0D-0C01-4E56-8333-8E58D863765E}"/>
              </a:ext>
            </a:extLst>
          </p:cNvPr>
          <p:cNvSpPr>
            <a:spLocks noGrp="1"/>
          </p:cNvSpPr>
          <p:nvPr>
            <p:ph idx="1"/>
          </p:nvPr>
        </p:nvSpPr>
        <p:spPr/>
        <p:txBody>
          <a:bodyPr numCol="3">
            <a:normAutofit fontScale="40000" lnSpcReduction="20000"/>
          </a:bodyPr>
          <a:lstStyle/>
          <a:p>
            <a:r>
              <a:rPr lang="en-US" dirty="0"/>
              <a:t>ANNs inspired by neurons. If signal strong enough neuron transmits an electrical pulse (action potential). Artificial neuron makes decisions by weighing up evidence from many input signals to produce a single output. Weights are real numbers that indicate the importance of inputs to the output. Output y is computed from an activation function.</a:t>
            </a:r>
          </a:p>
          <a:p>
            <a:r>
              <a:rPr lang="en-US" dirty="0"/>
              <a:t>Multivariate Linear Regression is weight summing function and Logistic regression, threshold or rectifier are activation functions. Neurons aka units aka nodes if log activation are called logistic unit and </a:t>
            </a:r>
            <a:r>
              <a:rPr lang="en-US" b="1" dirty="0"/>
              <a:t>ReLU</a:t>
            </a:r>
            <a:r>
              <a:rPr lang="en-US" dirty="0"/>
              <a:t> if rectified linear activation function (rectifier).</a:t>
            </a:r>
          </a:p>
          <a:p>
            <a:r>
              <a:rPr lang="en-US" dirty="0"/>
              <a:t>Perceptron are linear classifier can only handle linearly separable. AND / OR functions are examples. Non linear separable problems can be handled using an intermediary layer. Input layer are sensory nodes, they don’t transform or process the input. All other nodes are processing nodes, applying two stages of processing, affine/linear function + activation function. Layers between input and output are called </a:t>
            </a:r>
            <a:r>
              <a:rPr lang="en-US" b="1" dirty="0"/>
              <a:t>hidden layers</a:t>
            </a:r>
            <a:r>
              <a:rPr lang="en-US" dirty="0"/>
              <a:t>. </a:t>
            </a:r>
            <a:r>
              <a:rPr lang="en-US" b="1" dirty="0"/>
              <a:t>Feedforward</a:t>
            </a:r>
            <a:r>
              <a:rPr lang="en-US" dirty="0"/>
              <a:t> network is one where there are no loops or cycles. Activations always flow forward. </a:t>
            </a:r>
            <a:r>
              <a:rPr lang="en-US" b="1" dirty="0"/>
              <a:t>Fully connected </a:t>
            </a:r>
            <a:r>
              <a:rPr lang="en-US" dirty="0"/>
              <a:t>is a network that receives input from all previous nodes. </a:t>
            </a:r>
            <a:r>
              <a:rPr lang="en-US" b="1" dirty="0"/>
              <a:t>Depth</a:t>
            </a:r>
            <a:r>
              <a:rPr lang="en-US" dirty="0"/>
              <a:t> of a network is number of hidden layers + output layer.</a:t>
            </a:r>
          </a:p>
          <a:p>
            <a:r>
              <a:rPr lang="en-US" b="1" dirty="0"/>
              <a:t>Blame assignment </a:t>
            </a:r>
            <a:r>
              <a:rPr lang="en-US" dirty="0"/>
              <a:t>is determining how each node contributed to the overall error. </a:t>
            </a:r>
          </a:p>
          <a:p>
            <a:r>
              <a:rPr lang="en-US" b="1" dirty="0"/>
              <a:t>Back Propagation </a:t>
            </a:r>
            <a:r>
              <a:rPr lang="en-US" dirty="0"/>
              <a:t>estimates gradient error for each node and updates before the next iteration. 1) Training instance presented, activation and output generated. 2) Error/loss calculated. 3) Error shared back through network, layer by layer. 4) Weights are updated. The error delta requires activation function to be differentiable and storing the weighted sum of each node during the forward pass.</a:t>
            </a:r>
          </a:p>
          <a:p>
            <a:r>
              <a:rPr lang="en-US" dirty="0"/>
              <a:t>Weights are first initialized randomly then updated with a learning rate gradient delta and activation at node.</a:t>
            </a:r>
          </a:p>
          <a:p>
            <a:r>
              <a:rPr lang="en-US" b="1" dirty="0"/>
              <a:t>Stochastic gradient decent </a:t>
            </a:r>
            <a:r>
              <a:rPr lang="en-US" dirty="0"/>
              <a:t>updates weights after each training example. This is slower. As it moves orthogonal to the gradient. </a:t>
            </a:r>
            <a:r>
              <a:rPr lang="en-US" b="1" dirty="0"/>
              <a:t>Batch gradient decent </a:t>
            </a:r>
            <a:r>
              <a:rPr lang="en-US" dirty="0"/>
              <a:t>involves calculating error gradients. Calculates weights for all examples in the dataset, summing  gradients and then updating weights. Smoother decent, faster processing multiple examples, training datasets can be large. Use mini-batch. An epoch is a single pass through all training example and an iteration is a single forward, backward and weights update.</a:t>
            </a:r>
          </a:p>
          <a:p>
            <a:r>
              <a:rPr lang="en-US" dirty="0"/>
              <a:t>To perform multi-class prediction, target feature using one-hot-encoding and change the </a:t>
            </a:r>
            <a:r>
              <a:rPr lang="en-US" dirty="0" err="1"/>
              <a:t>softmax</a:t>
            </a:r>
            <a:r>
              <a:rPr lang="en-US" dirty="0"/>
              <a:t> layer. One node for each class and </a:t>
            </a:r>
            <a:r>
              <a:rPr lang="en-US" dirty="0" err="1"/>
              <a:t>softmax</a:t>
            </a:r>
            <a:r>
              <a:rPr lang="en-US" dirty="0"/>
              <a:t> activation function in the output/</a:t>
            </a:r>
            <a:r>
              <a:rPr lang="en-US" dirty="0" err="1"/>
              <a:t>softmaxlayer</a:t>
            </a:r>
            <a:r>
              <a:rPr lang="en-US" dirty="0"/>
              <a:t>. Cross-entropy function measures the dissimilarity between the true probability distribution t and predicted distribution P-hat.</a:t>
            </a:r>
          </a:p>
          <a:p>
            <a:r>
              <a:rPr lang="en-US" dirty="0"/>
              <a:t>Alpha parameter restricts size of weights so that overfitting can be controlled by restricting network complexity (reduce units in hidden layer). NN are sensitive to model parameters and to weight initialization.</a:t>
            </a:r>
          </a:p>
          <a:p>
            <a:r>
              <a:rPr lang="en-GB" b="1" dirty="0"/>
              <a:t>Calculate Neural Networks: </a:t>
            </a:r>
            <a:r>
              <a:rPr lang="en-GB" dirty="0"/>
              <a:t>Feed forward NN are similar to logistic regression weights are summed then passed through an activation function. The results are used as inputs to the next nodes.</a:t>
            </a:r>
          </a:p>
          <a:p>
            <a:r>
              <a:rPr lang="en-US" b="1" dirty="0"/>
              <a:t>Pros: </a:t>
            </a:r>
            <a:r>
              <a:rPr lang="en-US" dirty="0"/>
              <a:t>can learn and model non-linear and complex relationships. Work well when training data is noisy or inaccurate and fast performance once a network is trained. </a:t>
            </a:r>
          </a:p>
          <a:p>
            <a:r>
              <a:rPr lang="en-US" b="1" dirty="0"/>
              <a:t>Cons: </a:t>
            </a:r>
            <a:r>
              <a:rPr lang="en-US" dirty="0"/>
              <a:t>often required a large number of training examples, Training time can be long, network is black box. Humans cannot look inside and easily understand model or interpret outputs</a:t>
            </a:r>
          </a:p>
        </p:txBody>
      </p:sp>
    </p:spTree>
    <p:extLst>
      <p:ext uri="{BB962C8B-B14F-4D97-AF65-F5344CB8AC3E}">
        <p14:creationId xmlns:p14="http://schemas.microsoft.com/office/powerpoint/2010/main" val="1237887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31217-671E-44BA-A659-A95433AE1ADB}"/>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18381F0D-0C01-4E56-8333-8E58D863765E}"/>
              </a:ext>
            </a:extLst>
          </p:cNvPr>
          <p:cNvSpPr>
            <a:spLocks noGrp="1"/>
          </p:cNvSpPr>
          <p:nvPr>
            <p:ph idx="1"/>
          </p:nvPr>
        </p:nvSpPr>
        <p:spPr/>
        <p:txBody>
          <a:bodyPr numCol="2">
            <a:normAutofit fontScale="62500" lnSpcReduction="20000"/>
          </a:bodyPr>
          <a:lstStyle/>
          <a:p>
            <a:r>
              <a:rPr lang="en-US" dirty="0"/>
              <a:t>Hypothesis Testing. Null Hypothesis (nothing has changed), </a:t>
            </a:r>
            <a:r>
              <a:rPr lang="en-US" b="1" dirty="0"/>
              <a:t>Type 1</a:t>
            </a:r>
            <a:r>
              <a:rPr lang="en-US" dirty="0"/>
              <a:t> is detecting an issue when none exists. </a:t>
            </a:r>
            <a:r>
              <a:rPr lang="en-US" b="1" dirty="0"/>
              <a:t>Type 2 </a:t>
            </a:r>
            <a:r>
              <a:rPr lang="en-US" dirty="0"/>
              <a:t>is detecting ok when there’s an issue.</a:t>
            </a:r>
          </a:p>
          <a:p>
            <a:r>
              <a:rPr lang="en-US" dirty="0"/>
              <a:t>Standard approach is </a:t>
            </a:r>
            <a:r>
              <a:rPr lang="en-US" b="1" dirty="0"/>
              <a:t>hold out testing</a:t>
            </a:r>
            <a:r>
              <a:rPr lang="en-US" dirty="0"/>
              <a:t>, separate training from testing data, model must generalize beyond training data.</a:t>
            </a:r>
          </a:p>
          <a:p>
            <a:r>
              <a:rPr lang="en-GB" b="1" dirty="0"/>
              <a:t>K-fold cross validation</a:t>
            </a:r>
            <a:r>
              <a:rPr lang="en-GB" dirty="0"/>
              <a:t> provides more robust evaluation than a single random train-test split because hold-out sampling requires that we have enough data available for suitable training, testing and if required validation sets. Any partition too small will result in poor evaluation. Also, performance measured using hold-out sampling can be misleading if we make a lucky split of the data that places the difficult instances into the training set and easy ones in the test set. This makes the model seem more accurate than it is when deployed. K-fold cross validation attempts to address these two issues.</a:t>
            </a:r>
          </a:p>
          <a:p>
            <a:endParaRPr lang="en-US" dirty="0"/>
          </a:p>
          <a:p>
            <a:r>
              <a:rPr lang="en-US" b="1" dirty="0"/>
              <a:t>Calculate Evaluations:</a:t>
            </a:r>
          </a:p>
          <a:p>
            <a:pPr lvl="1"/>
            <a:r>
              <a:rPr lang="en-US" b="1" dirty="0"/>
              <a:t>Misclassification Rate: </a:t>
            </a:r>
            <a:r>
              <a:rPr lang="en-US" dirty="0"/>
              <a:t>#wrong/all predict, </a:t>
            </a:r>
          </a:p>
          <a:p>
            <a:pPr lvl="1"/>
            <a:r>
              <a:rPr lang="en-US" b="1" dirty="0"/>
              <a:t>Accuracy: </a:t>
            </a:r>
            <a:r>
              <a:rPr lang="en-US" dirty="0"/>
              <a:t>#correct/all predict</a:t>
            </a:r>
          </a:p>
          <a:p>
            <a:pPr lvl="1"/>
            <a:r>
              <a:rPr lang="en-US" b="1" dirty="0"/>
              <a:t>Confusion Matrix: </a:t>
            </a:r>
            <a:r>
              <a:rPr lang="en-US" dirty="0"/>
              <a:t>Predicted class vs Actual Class: TP, FN, FP, TN, </a:t>
            </a:r>
          </a:p>
          <a:p>
            <a:pPr lvl="1"/>
            <a:r>
              <a:rPr lang="en-US" b="1" dirty="0"/>
              <a:t>TP Rate: </a:t>
            </a:r>
            <a:r>
              <a:rPr lang="en-US" dirty="0"/>
              <a:t>TP/TP+FN; </a:t>
            </a:r>
          </a:p>
          <a:p>
            <a:pPr lvl="1"/>
            <a:r>
              <a:rPr lang="en-US" b="1" dirty="0"/>
              <a:t>FP Rate: </a:t>
            </a:r>
            <a:r>
              <a:rPr lang="en-US" dirty="0"/>
              <a:t>FP/FP+TN; </a:t>
            </a:r>
          </a:p>
          <a:p>
            <a:pPr lvl="1"/>
            <a:r>
              <a:rPr lang="en-US" b="1" dirty="0"/>
              <a:t>TN Rate: </a:t>
            </a:r>
            <a:r>
              <a:rPr lang="en-US" dirty="0"/>
              <a:t>TN/FP+TN</a:t>
            </a:r>
          </a:p>
          <a:p>
            <a:pPr lvl="1"/>
            <a:r>
              <a:rPr lang="en-US" b="1" dirty="0"/>
              <a:t>Precision: </a:t>
            </a:r>
            <a:r>
              <a:rPr lang="en-US" dirty="0"/>
              <a:t>TP/TP+FP; TN/TN+FN</a:t>
            </a:r>
          </a:p>
          <a:p>
            <a:pPr lvl="1"/>
            <a:r>
              <a:rPr lang="en-US" b="1" dirty="0"/>
              <a:t>Recall: </a:t>
            </a:r>
            <a:r>
              <a:rPr lang="en-US" dirty="0" err="1"/>
              <a:t>TPRate</a:t>
            </a:r>
            <a:r>
              <a:rPr lang="en-US" dirty="0"/>
              <a:t> or TN Rate</a:t>
            </a:r>
          </a:p>
          <a:p>
            <a:pPr lvl="1"/>
            <a:r>
              <a:rPr lang="en-US" b="1" dirty="0"/>
              <a:t>PR chart: </a:t>
            </a:r>
            <a:r>
              <a:rPr lang="en-US" dirty="0"/>
              <a:t>Precision/Recall</a:t>
            </a:r>
          </a:p>
          <a:p>
            <a:pPr lvl="1"/>
            <a:r>
              <a:rPr lang="en-US" b="1" dirty="0"/>
              <a:t>F1 Score (aka Harmonic Mean): </a:t>
            </a:r>
            <a:r>
              <a:rPr lang="en-US" dirty="0"/>
              <a:t>2xPrecisionxRecall/</a:t>
            </a:r>
            <a:r>
              <a:rPr lang="en-US" dirty="0" err="1"/>
              <a:t>Precision+Recall</a:t>
            </a:r>
            <a:endParaRPr lang="en-US" dirty="0"/>
          </a:p>
          <a:p>
            <a:pPr lvl="1"/>
            <a:r>
              <a:rPr lang="en-US" b="1" dirty="0"/>
              <a:t>Average Class Accuracy: </a:t>
            </a:r>
            <a:r>
              <a:rPr lang="en-US" dirty="0"/>
              <a:t>1/(class{t} x sum recall for features)</a:t>
            </a:r>
          </a:p>
        </p:txBody>
      </p:sp>
    </p:spTree>
    <p:extLst>
      <p:ext uri="{BB962C8B-B14F-4D97-AF65-F5344CB8AC3E}">
        <p14:creationId xmlns:p14="http://schemas.microsoft.com/office/powerpoint/2010/main" val="1374847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2272</TotalTime>
  <Words>5642</Words>
  <Application>Microsoft Office PowerPoint</Application>
  <PresentationFormat>Widescreen</PresentationFormat>
  <Paragraphs>166</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ML Notes</vt:lpstr>
      <vt:lpstr>Data Exploration</vt:lpstr>
      <vt:lpstr>Data Preparation</vt:lpstr>
      <vt:lpstr>Similarity Based: KNN</vt:lpstr>
      <vt:lpstr>Information Based: Decision Trees</vt:lpstr>
      <vt:lpstr>Probability Based: Naïve Bayes</vt:lpstr>
      <vt:lpstr>Error Based: Linear Regression, Logistics &amp; SVM</vt:lpstr>
      <vt:lpstr>Error Based: Neural Networks</vt:lpstr>
      <vt:lpstr>Evaluation</vt:lpstr>
      <vt:lpstr>Model Building Pipelines</vt:lpstr>
      <vt:lpstr>Dimension Reduction</vt:lpstr>
      <vt:lpstr>Working with Text</vt:lpstr>
      <vt:lpstr>Clustering</vt:lpstr>
      <vt:lpstr>Reinforcement Learning</vt:lpstr>
      <vt:lpstr>Checklist when doing Machine Learning</vt:lpstr>
      <vt:lpstr>Machine Learning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O'Sullivan</dc:creator>
  <cp:lastModifiedBy>Rob Sullivan</cp:lastModifiedBy>
  <cp:revision>337</cp:revision>
  <dcterms:created xsi:type="dcterms:W3CDTF">2022-05-13T08:49:56Z</dcterms:created>
  <dcterms:modified xsi:type="dcterms:W3CDTF">2022-08-23T09:35:51Z</dcterms:modified>
</cp:coreProperties>
</file>