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4789D9-A38F-4CB5-817D-E12522723A17}">
  <a:tblStyle styleId="{704789D9-A38F-4CB5-817D-E12522723A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3f38175c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3f3817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33f38175c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33f3817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3f38175c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3f38175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3f38175c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3f3817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3f38175c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3f3817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3f38175c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3f3817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3f38175c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33f38175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3f38175c_0_1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3f38175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33f38175c_0_1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33f38175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33f38175c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33f38175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ad29f93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6ad29f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3f38175c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3f38175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33f38175c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33f38175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33f38175c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33f38175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3f38175c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33f3817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3f38175c_0_2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33f38175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33f38175c_0_2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33f38175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33f38175c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33f38175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3f38175c_0_2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33f38175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3f38175c_0_2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33f38175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33f38175c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33f38175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33f38175c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33f38175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33f38175c_0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33f38175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33f38175c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33f38175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33f38175c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33f38175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33f38175c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33f3817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33f38175c_0_3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33f38175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33f38175c_0_3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33f38175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33f38175c_0_3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33f38175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33f38175c_0_3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33f38175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33f38175c_0_3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33f38175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3f38175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3f381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33f38175c_0_3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33f38175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33f38175c_0_3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33f38175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33f38175c_0_3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33f38175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33f38175c_0_4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33f38175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33f38175c_0_5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33f38175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33f38175c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33f38175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33f38175c_0_4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33f38175c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33f38175c_0_4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33f38175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33f38175c_0_4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33f38175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33f38175c_0_4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33f38175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3f38175c_0_2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3f38175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33f38175c_0_5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33f38175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33f38175c_0_5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33f38175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33f38175c_0_4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33f38175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33f38175c_0_4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33f38175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33f38175c_0_5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33f38175c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33f38175c_0_5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33f38175c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33f38175c_0_5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33f38175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33f38175c_0_5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033f38175c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33f38175c_0_5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033f38175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33f38175c_0_6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33f38175c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3f38175c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3f3817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33f38175c_0_4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33f38175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cb44cb6a3_1_5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cb44cb6a3_1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3f38175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3f3817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3f38175c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3f38175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3f38175c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3f3817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62990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60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Pearson" showMasterSp="0">
  <p:cSld name="Title and Content_Pear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0" y="1"/>
            <a:ext cx="9144000" cy="836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ok Antiqua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628800"/>
            <a:ext cx="82296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0" y="6597352"/>
            <a:ext cx="9144000" cy="28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00892" y="6504885"/>
            <a:ext cx="648000" cy="3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27585" y="6227885"/>
            <a:ext cx="82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Punch, Enbody “The Practice of Computing Using Python”, ©2013 Pearson Addison-Wesley. All rights reserved</a:t>
            </a:r>
            <a:endParaRPr b="0" i="1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600"/>
          </a:p>
        </p:txBody>
      </p:sp>
      <p:sp>
        <p:nvSpPr>
          <p:cNvPr id="9" name="Google Shape;9;p1"/>
          <p:cNvSpPr/>
          <p:nvPr/>
        </p:nvSpPr>
        <p:spPr>
          <a:xfrm>
            <a:off x="0" y="6542800"/>
            <a:ext cx="9140400" cy="31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ocs.oracle.com/cd/E11882_01/server.112/e41084/functions004.htm#SQLRF06174" TargetMode="External"/><Relationship Id="rId4" Type="http://schemas.openxmlformats.org/officeDocument/2006/relationships/hyperlink" Target="https://brightspace.tudublin.ie/d2l/le/content/191839/viewContent/1359005/View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Working With Data DATA9910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Week 11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803975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Lucas Rizzo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75" y="3749896"/>
            <a:ext cx="3379925" cy="21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email: lucas.rizzo@tudublin.ie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Aggregate Queries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COUNT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AVG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STDDEV </a:t>
            </a:r>
            <a:r>
              <a:rPr lang="en-GB"/>
              <a:t>are </a:t>
            </a:r>
            <a:r>
              <a:rPr i="1" lang="en-GB"/>
              <a:t>aggregate functions</a:t>
            </a:r>
            <a:endParaRPr i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 aggregate function takes multiple numerical values as input and outputs a single numerical value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databases, multiple numerical values are supplied as multiple rows in a query</a:t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Aggregate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is the average list price for each sub-category of products?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is the granularity of the resulting query?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87" y="3586000"/>
            <a:ext cx="8712825" cy="14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Aggregate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Pseudocode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For each row, check the value of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PROD_SUBCATEGORY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Create a new bucket (a unit of storage) for each distinct value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In each bucket, initialize a counter for average price at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0.00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Add the value of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PROD_LIST_PRICE </a:t>
            </a:r>
            <a:r>
              <a:rPr lang="en-GB"/>
              <a:t>to its bucket’s counter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For each bucket, divide the running total by the total number of rows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Output one row for each bucket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Granularity is at the level of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PROD_SUBCATEGORY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Aggregate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63" y="1480463"/>
            <a:ext cx="8461874" cy="4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By default, using any aggregate query will reduce our output table to a single row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we want to change the granularity we need to tell the database how to create its buckets using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GROUP BY </a:t>
            </a:r>
            <a:r>
              <a:rPr lang="en-GB"/>
              <a:t>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1236175" y="3998700"/>
            <a:ext cx="5976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prord_subcategory,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(prod_list_price)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prod_subcategory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prod_subcategory;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1418900" y="1551300"/>
            <a:ext cx="5976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prord_subcategory,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(prod_list_price)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prord_subcategory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prord_subcategory;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97" y="3812547"/>
            <a:ext cx="5627525" cy="24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386000" y="2729350"/>
            <a:ext cx="7169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cust_id, channel_id,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(*)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"Txn Count"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cust_id, channel_id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cust_id, channel_id;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00" y="4846400"/>
            <a:ext cx="42862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08850" y="1579626"/>
            <a:ext cx="85206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we use multiple columns in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GROUP BY</a:t>
            </a:r>
            <a:r>
              <a:rPr lang="en-GB"/>
              <a:t> statement we get one row for each unique combination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is the problem?</a:t>
            </a:r>
            <a:endParaRPr/>
          </a:p>
        </p:txBody>
      </p:sp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208050" y="2409750"/>
            <a:ext cx="8915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cust_id, channel_desc,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(*)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"Txn Count"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 s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channels c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s.channel_id = c.channel_id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cust_id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channel_desc;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36650" y="5014300"/>
            <a:ext cx="597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"/>
                <a:ea typeface="Courier"/>
                <a:cs typeface="Courier"/>
                <a:sym typeface="Courier"/>
              </a:rPr>
              <a:t>ORA-00979: not a GROUP BY expression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"/>
                <a:ea typeface="Courier"/>
                <a:cs typeface="Courier"/>
                <a:sym typeface="Courier"/>
              </a:rPr>
              <a:t>00979. 00000 - ”not a GROUP BY expression”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"/>
                <a:ea typeface="Courier"/>
                <a:cs typeface="Courier"/>
                <a:sym typeface="Courier"/>
              </a:rPr>
              <a:t>*Cause: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"/>
                <a:ea typeface="Courier"/>
                <a:cs typeface="Courier"/>
                <a:sym typeface="Courier"/>
              </a:rPr>
              <a:t>*Action: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"/>
                <a:ea typeface="Courier"/>
                <a:cs typeface="Courier"/>
                <a:sym typeface="Courier"/>
              </a:rPr>
              <a:t>Error at Line: 1 Column: 17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Group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you use any aggregate functions in your query then every column you select must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 u="sng"/>
              <a:t>Be an aggregate function or</a:t>
            </a:r>
            <a:endParaRPr sz="2200" u="sng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 u="sng"/>
              <a:t>Appear in the GROUP BY clause</a:t>
            </a:r>
            <a:endParaRPr sz="2200" u="sng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ensures that the granularity of your query is compatible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Group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235500" y="1424350"/>
            <a:ext cx="998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cu.cust_id,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 s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Customers cu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s.cust_id = cu.cust_id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Countries co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cu.country_id = co.country_id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co.country_name = 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'Canada'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cu.cust_id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4088648"/>
            <a:ext cx="4308450" cy="21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12000" y="112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{704789D9-A38F-4CB5-817D-E12522723A17}</a:tableStyleId>
              </a:tblPr>
              <a:tblGrid>
                <a:gridCol w="1781900"/>
                <a:gridCol w="624790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Set up environment and R notebook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Review Python and practice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Importing data with 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4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Interpreting Data (summary statistics, data visualisation)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5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Data manipulation in R. Numpy and Pandas introduction in Python.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6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Review week (work on assignment)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7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visualisation in Python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8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processing (regular expressions)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9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Intro to databases (SQL)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10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Loading and extracting data (SQL)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11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Analytical SQL functions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Procedural SQL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ML in Databases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of Execution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536625"/>
            <a:ext cx="4213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SQL engine applies any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en-GB"/>
              <a:t>clauses before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GROUP BY</a:t>
            </a:r>
            <a:r>
              <a:rPr lang="en-GB"/>
              <a:t> clauses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When we apply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en-GB"/>
              <a:t>clause, none of the aggregate functions have yet been calculated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do we deal with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663" y="242200"/>
            <a:ext cx="2028825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of Execution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536625"/>
            <a:ext cx="4213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en-GB"/>
              <a:t>clause lets us filter out rows before our aggregate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are calculated</a:t>
            </a:r>
            <a:endParaRPr/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HAVING </a:t>
            </a:r>
            <a:r>
              <a:rPr lang="en-GB"/>
              <a:t>clause lets us filter out rows after our aggregate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are calculated</a:t>
            </a:r>
            <a:endParaRPr/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can filter on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MAX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MIN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AVG</a:t>
            </a:r>
            <a:r>
              <a:rPr lang="en-GB"/>
              <a:t>,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/>
              <a:t>etc, using 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HAVING </a:t>
            </a:r>
            <a:r>
              <a:rPr lang="en-GB"/>
              <a:t>clause</a:t>
            </a:r>
            <a:endParaRPr/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can prevent rows from being counted in our aggregate functions using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WHERE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663" y="242200"/>
            <a:ext cx="2028825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HAVING clause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235500" y="1536625"/>
            <a:ext cx="8954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cu.cust_id,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 s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Customers cu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s.cust_id = cu.cust_id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Countries co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cu.country_id = co.country_id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co.country_name = 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'Canada'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cu.cust_id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 &gt;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4704225"/>
            <a:ext cx="4729678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by Date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Date column types are very flexible for grouping results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summarise results over years, months, days, or even minutes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use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EXTRACT </a:t>
            </a:r>
            <a:r>
              <a:rPr lang="en-GB"/>
              <a:t>function to extract the part of the date we are interested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by Date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470975" y="1819100"/>
            <a:ext cx="778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time_id, quantity_sold, amount_sold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63" y="2996188"/>
            <a:ext cx="635317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Grouping by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p39"/>
          <p:cNvSpPr txBox="1"/>
          <p:nvPr/>
        </p:nvSpPr>
        <p:spPr>
          <a:xfrm>
            <a:off x="311700" y="1816625"/>
            <a:ext cx="7911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time_id),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(quantity_sold),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(amound_sold)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TIME_ID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3675950"/>
            <a:ext cx="85534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by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40"/>
          <p:cNvSpPr txBox="1"/>
          <p:nvPr/>
        </p:nvSpPr>
        <p:spPr>
          <a:xfrm>
            <a:off x="311700" y="1588025"/>
            <a:ext cx="88323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time_id),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(quantity_sold),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25" y="3564500"/>
            <a:ext cx="6432781" cy="26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by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7" name="Google Shape;267;p41"/>
          <p:cNvSpPr txBox="1"/>
          <p:nvPr/>
        </p:nvSpPr>
        <p:spPr>
          <a:xfrm>
            <a:off x="75200" y="1477675"/>
            <a:ext cx="93627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(year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time_id) </a:t>
            </a:r>
            <a:r>
              <a:rPr lang="en-GB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"year"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time_id) </a:t>
            </a:r>
            <a:r>
              <a:rPr lang="en-GB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"month"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(quantity_sold),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(amount_sold)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(year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time_id),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(year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time_id),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time_id);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50" y="3952975"/>
            <a:ext cx="8346100" cy="198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 Functions in Oracle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Families</a:t>
            </a:r>
            <a:endParaRPr/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875"/>
            <a:ext cx="8190899" cy="466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Aggregate Queries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Subqueries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Windowed Queries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Lag and Lead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Subqueries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Subqueries are supported by all SQL engines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subquery gets executed first, and then the parent query is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has performance implications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instance, we need to access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products </a:t>
            </a:r>
            <a:r>
              <a:rPr lang="en-GB"/>
              <a:t>twice</a:t>
            </a:r>
            <a:endParaRPr/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44"/>
          <p:cNvSpPr txBox="1"/>
          <p:nvPr/>
        </p:nvSpPr>
        <p:spPr>
          <a:xfrm>
            <a:off x="311700" y="2981575"/>
            <a:ext cx="7556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p.prod_name, p.prod_list_price,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(prod_list_price) </a:t>
            </a: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products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 p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p.prod_list_price;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EXPLAIN PLAN </a:t>
            </a:r>
            <a:r>
              <a:rPr lang="en-GB"/>
              <a:t>command can give us more information on the execution plans chosen by the Oracle optimizer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To explain a SQL statement, use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EXPLAIN PLAN FOR</a:t>
            </a:r>
            <a:r>
              <a:rPr lang="en-GB"/>
              <a:t> clause immediately before the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6" name="Google Shape;296;p45"/>
          <p:cNvSpPr txBox="1"/>
          <p:nvPr/>
        </p:nvSpPr>
        <p:spPr>
          <a:xfrm>
            <a:off x="505200" y="3472000"/>
            <a:ext cx="7202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EXPLAIN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PLAN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 sz="2200">
              <a:solidFill>
                <a:srgbClr val="37474F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p.prod_name, p.prod_list_price, 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(prod_list_price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 p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p.prod_list_price;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Subqueries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explains the plan into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PLAN_TABLE </a:t>
            </a:r>
            <a:r>
              <a:rPr lang="en-GB"/>
              <a:t>table.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You can then select the execution plan from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PLAN_TABLE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3" name="Google Shape;303;p4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172000" y="2714600"/>
            <a:ext cx="1012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plan_table_output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table(dbms_xplan.display(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'plan_table'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'basic'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04824"/>
            <a:ext cx="4227050" cy="265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6"/>
          <p:cNvCxnSpPr/>
          <p:nvPr/>
        </p:nvCxnSpPr>
        <p:spPr>
          <a:xfrm flipH="1">
            <a:off x="4643800" y="5256375"/>
            <a:ext cx="1429500" cy="42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6"/>
          <p:cNvCxnSpPr/>
          <p:nvPr/>
        </p:nvCxnSpPr>
        <p:spPr>
          <a:xfrm flipH="1">
            <a:off x="4643800" y="5277875"/>
            <a:ext cx="1429500" cy="8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6"/>
          <p:cNvSpPr txBox="1"/>
          <p:nvPr/>
        </p:nvSpPr>
        <p:spPr>
          <a:xfrm>
            <a:off x="6178350" y="5041375"/>
            <a:ext cx="218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Two full table scans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Subqueries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could achieve the same result with a different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</a:t>
            </a:r>
            <a:r>
              <a:rPr lang="en-GB"/>
              <a:t>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OVER </a:t>
            </a:r>
            <a:r>
              <a:rPr lang="en-GB"/>
              <a:t>clause is powerful in that you can have aggregates over different ranges ("windowing"), whether you use 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GROUP BY</a:t>
            </a:r>
            <a:r>
              <a:rPr lang="en-GB"/>
              <a:t> or not</a:t>
            </a:r>
            <a:endParaRPr/>
          </a:p>
        </p:txBody>
      </p:sp>
      <p:sp>
        <p:nvSpPr>
          <p:cNvPr id="315" name="Google Shape;315;p4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311700" y="2157825"/>
            <a:ext cx="6277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EXPLAIN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PLAN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p.prod_name, p.prod_list_price,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(prod_list_price) </a:t>
            </a:r>
            <a:r>
              <a:rPr lang="en-GB" sz="2200">
                <a:solidFill>
                  <a:srgbClr val="C53929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2200">
                <a:solidFill>
                  <a:srgbClr val="37474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()</a:t>
            </a:r>
            <a:endParaRPr sz="2200">
              <a:solidFill>
                <a:srgbClr val="37474F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 p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p.prod_list_price;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Subqueries</a:t>
            </a:r>
            <a:endParaRPr/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48"/>
          <p:cNvSpPr txBox="1"/>
          <p:nvPr/>
        </p:nvSpPr>
        <p:spPr>
          <a:xfrm>
            <a:off x="161200" y="1612375"/>
            <a:ext cx="938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plan_table_output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ble(dbms_xplan.display(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'plan_table'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'basic'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00" y="3102625"/>
            <a:ext cx="53054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Windowed Queries</a:t>
            </a:r>
            <a:endParaRPr/>
          </a:p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OVER ()</a:t>
            </a:r>
            <a:r>
              <a:rPr lang="en-GB"/>
              <a:t>windows the whole table.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●"/>
            </a:pPr>
            <a:r>
              <a:rPr lang="en-GB"/>
              <a:t>What if we want to specify groups for our analytical function?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Analytic clauses consist of 3 optional subclauses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1" lang="en-GB" sz="2200"/>
              <a:t>Query Partition Clause</a:t>
            </a:r>
            <a:r>
              <a:rPr lang="en-GB" sz="2200"/>
              <a:t> (how to group the query)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1" lang="en-GB" sz="2200"/>
              <a:t>Ordering Clause</a:t>
            </a:r>
            <a:r>
              <a:rPr lang="en-GB" sz="2200"/>
              <a:t> (how to order the groups)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1" lang="en-GB" sz="2200"/>
              <a:t>Windowing Clause</a:t>
            </a:r>
            <a:r>
              <a:rPr lang="en-GB" sz="2200"/>
              <a:t> (when using subsets of the partition)</a:t>
            </a:r>
            <a:endParaRPr sz="2200"/>
          </a:p>
        </p:txBody>
      </p:sp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Partition Clause</a:t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if we want to calculate the average per department?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125" y="2298500"/>
            <a:ext cx="5455350" cy="2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Partition Clause</a:t>
            </a:r>
            <a:endParaRPr/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if we want to calculate the average per department?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6" name="Google Shape;346;p5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7" name="Google Shape;3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125" y="2298500"/>
            <a:ext cx="5455350" cy="2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Clause	</a:t>
            </a:r>
            <a:endParaRPr/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order of results is often important when we want to rank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oracle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ROW_NUMBER()</a:t>
            </a:r>
            <a:r>
              <a:rPr lang="en-GB"/>
              <a:t> function outputs the current row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a query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ROW_NUMBER()</a:t>
            </a:r>
            <a:r>
              <a:rPr lang="en-GB"/>
              <a:t> is an analytical SQL function and needs an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OVER </a:t>
            </a:r>
            <a:r>
              <a:rPr lang="en-GB"/>
              <a:t>clause to work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ROW_NUMBER()</a:t>
            </a:r>
            <a:r>
              <a:rPr lang="en-GB"/>
              <a:t> doesn’t always match the output row (depends on overall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ORDER BY</a:t>
            </a:r>
            <a:r>
              <a:rPr lang="en-GB"/>
              <a:t>)</a:t>
            </a:r>
            <a:endParaRPr/>
          </a:p>
        </p:txBody>
      </p:sp>
      <p:sp>
        <p:nvSpPr>
          <p:cNvPr id="354" name="Google Shape;354;p5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Clause</a:t>
            </a:r>
            <a:endParaRPr/>
          </a:p>
        </p:txBody>
      </p:sp>
      <p:sp>
        <p:nvSpPr>
          <p:cNvPr id="360" name="Google Shape;360;p5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1" name="Google Shape;361;p53"/>
          <p:cNvSpPr txBox="1"/>
          <p:nvPr/>
        </p:nvSpPr>
        <p:spPr>
          <a:xfrm>
            <a:off x="311700" y="1451175"/>
            <a:ext cx="8932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deptno, empno, sal,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ROW_NUMBER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employee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empno;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2" name="Google Shape;3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67250"/>
            <a:ext cx="3793125" cy="25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325" y="3075519"/>
            <a:ext cx="3793125" cy="260938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3"/>
          <p:cNvSpPr txBox="1"/>
          <p:nvPr/>
        </p:nvSpPr>
        <p:spPr>
          <a:xfrm>
            <a:off x="225700" y="5684900"/>
            <a:ext cx="308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Actual result</a:t>
            </a:r>
            <a:endParaRPr sz="2000"/>
          </a:p>
        </p:txBody>
      </p:sp>
      <p:sp>
        <p:nvSpPr>
          <p:cNvPr id="365" name="Google Shape;365;p53"/>
          <p:cNvSpPr txBox="1"/>
          <p:nvPr/>
        </p:nvSpPr>
        <p:spPr>
          <a:xfrm>
            <a:off x="4572000" y="5684900"/>
            <a:ext cx="386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ROW_NUMBER in this case is the same as the salary rank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2151450"/>
            <a:ext cx="8362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prod_id, prod_subcategory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s.quantity_sold, s.amount_sold, p.prod_name, p.prod_category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 s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 p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s.prod_id = p.prod_id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p.prod_category </a:t>
            </a:r>
            <a:r>
              <a:rPr lang="en-GB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-GB" sz="2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'%Software%'</a:t>
            </a:r>
            <a:r>
              <a:rPr lang="en-GB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Order By Clause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combine an order by clause with a partition clause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allows us to rank an item only within its own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3" name="Google Shape;373;p54"/>
          <p:cNvSpPr txBox="1"/>
          <p:nvPr/>
        </p:nvSpPr>
        <p:spPr>
          <a:xfrm>
            <a:off x="171975" y="2567100"/>
            <a:ext cx="8008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empno, deptno, sal,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ROW_NUMBER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() over 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sal_rank_rnum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employee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deptno, sal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4" name="Google Shape;3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963" y="3514263"/>
            <a:ext cx="303847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4"/>
          <p:cNvSpPr/>
          <p:nvPr/>
        </p:nvSpPr>
        <p:spPr>
          <a:xfrm>
            <a:off x="4892663" y="3688500"/>
            <a:ext cx="2999100" cy="6024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4"/>
          <p:cNvSpPr/>
          <p:nvPr/>
        </p:nvSpPr>
        <p:spPr>
          <a:xfrm>
            <a:off x="4892675" y="4290900"/>
            <a:ext cx="2999100" cy="9654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4"/>
          <p:cNvSpPr/>
          <p:nvPr/>
        </p:nvSpPr>
        <p:spPr>
          <a:xfrm>
            <a:off x="4892675" y="5256300"/>
            <a:ext cx="2999100" cy="1143900"/>
          </a:xfrm>
          <a:prstGeom prst="rect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Lag and Lead</a:t>
            </a:r>
            <a:endParaRPr/>
          </a:p>
        </p:txBody>
      </p:sp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LAG </a:t>
            </a:r>
            <a:r>
              <a:rPr lang="en-GB"/>
              <a:t>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LEAD </a:t>
            </a:r>
            <a:r>
              <a:rPr lang="en-GB"/>
              <a:t>analytical functions let us peek ahead or peek behind our current row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These need an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ORDER BY</a:t>
            </a:r>
            <a:r>
              <a:rPr lang="en-GB"/>
              <a:t> clause for them to be meaningful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Particularly useful for calculating month-on-month change or difference in an ordered list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LAG </a:t>
            </a:r>
            <a:r>
              <a:rPr lang="en-GB"/>
              <a:t>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LEAD </a:t>
            </a:r>
            <a:r>
              <a:rPr lang="en-GB"/>
              <a:t>take a second optional parameter, offset specifying the number of rows to skip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Lag and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1" name="Google Shape;391;p56"/>
          <p:cNvSpPr txBox="1"/>
          <p:nvPr/>
        </p:nvSpPr>
        <p:spPr>
          <a:xfrm>
            <a:off x="247250" y="1444775"/>
            <a:ext cx="9298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empno, ename, sal,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LEAD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(ename)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"Next Employee"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LEAD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"Next Salary"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sal -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LEAD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"Difference"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LAG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(ename)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"Previous Employee"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LAG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"Previous Salary"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emp;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2" name="Google Shape;3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3872375"/>
            <a:ext cx="8247456" cy="247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Lag and Lead</a:t>
            </a:r>
            <a:endParaRPr/>
          </a:p>
        </p:txBody>
      </p:sp>
      <p:sp>
        <p:nvSpPr>
          <p:cNvPr id="398" name="Google Shape;398;p5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9" name="Google Shape;399;p57"/>
          <p:cNvSpPr txBox="1"/>
          <p:nvPr/>
        </p:nvSpPr>
        <p:spPr>
          <a:xfrm>
            <a:off x="62575" y="1527900"/>
            <a:ext cx="122004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deptno, empno, sal,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LEAD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(empno)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"Next"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LEAD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(empno,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"Next Next"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LAG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(empno)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"Previous "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LAG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(empno,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"Previous Previous"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employee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desc;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0" name="Google Shape;4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775" y="3541925"/>
            <a:ext cx="5234875" cy="2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Lag and Lead</a:t>
            </a:r>
            <a:endParaRPr/>
          </a:p>
        </p:txBody>
      </p:sp>
      <p:sp>
        <p:nvSpPr>
          <p:cNvPr id="406" name="Google Shape;406;p5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7" name="Google Shape;407;p58"/>
          <p:cNvSpPr txBox="1"/>
          <p:nvPr/>
        </p:nvSpPr>
        <p:spPr>
          <a:xfrm>
            <a:off x="62575" y="1527900"/>
            <a:ext cx="122004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deptno, empno, sal,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LEAD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(empno)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"Next"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LEAD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(empno,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"Next Next"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LAG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(empno)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"Previous "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LAG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(empno,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desc)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"Previous Previous"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employee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desc;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8" name="Google Shape;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775" y="3541925"/>
            <a:ext cx="5234875" cy="29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8"/>
          <p:cNvSpPr/>
          <p:nvPr/>
        </p:nvSpPr>
        <p:spPr>
          <a:xfrm>
            <a:off x="1391325" y="2269550"/>
            <a:ext cx="493500" cy="35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8"/>
          <p:cNvSpPr/>
          <p:nvPr/>
        </p:nvSpPr>
        <p:spPr>
          <a:xfrm>
            <a:off x="1247700" y="2935050"/>
            <a:ext cx="493500" cy="35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8"/>
          <p:cNvSpPr txBox="1"/>
          <p:nvPr/>
        </p:nvSpPr>
        <p:spPr>
          <a:xfrm>
            <a:off x="311700" y="4367700"/>
            <a:ext cx="17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Different offsets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Windowing Clause</a:t>
            </a:r>
            <a:endParaRPr/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Sometimes you may want to use only a portion of your partition in a calculation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Commonly used when calculating running totals e.g. sales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r>
              <a:rPr lang="en-GB"/>
              <a:t>ear-to-date</a:t>
            </a:r>
            <a:endParaRPr/>
          </a:p>
        </p:txBody>
      </p:sp>
      <p:sp>
        <p:nvSpPr>
          <p:cNvPr id="418" name="Google Shape;418;p5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Windowing Clause</a:t>
            </a:r>
            <a:endParaRPr/>
          </a:p>
        </p:txBody>
      </p:sp>
      <p:sp>
        <p:nvSpPr>
          <p:cNvPr id="424" name="Google Shape;424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RANGE BETWEEN start AND end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ROWS BETWEEN start AND end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UNBOUNDED PRECEDING</a:t>
            </a:r>
            <a:r>
              <a:rPr lang="en-GB"/>
              <a:t> </a:t>
            </a:r>
            <a:br>
              <a:rPr lang="en-GB"/>
            </a:br>
            <a:r>
              <a:rPr lang="en-GB"/>
              <a:t>Window starts at first row of partition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UNBOUNDED FOLLOWING</a:t>
            </a:r>
            <a:br>
              <a:rPr lang="en-GB">
                <a:latin typeface="Courier"/>
                <a:ea typeface="Courier"/>
                <a:cs typeface="Courier"/>
                <a:sym typeface="Courier"/>
              </a:rPr>
            </a:br>
            <a:r>
              <a:rPr lang="en-GB"/>
              <a:t>Window ends at last row of partition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CURRENT ROW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 starts or ends at the current row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value_expr PRECEDING</a:t>
            </a:r>
            <a:r>
              <a:rPr lang="en-GB"/>
              <a:t> </a:t>
            </a:r>
            <a:br>
              <a:rPr lang="en-GB"/>
            </a:br>
            <a:r>
              <a:rPr lang="en-GB"/>
              <a:t>Window starts specified number of rows before current row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value_expr FOLLOWING</a:t>
            </a:r>
            <a:r>
              <a:rPr lang="en-GB"/>
              <a:t> Window ends specified number of rows before current row</a:t>
            </a:r>
            <a:endParaRPr/>
          </a:p>
        </p:txBody>
      </p:sp>
      <p:sp>
        <p:nvSpPr>
          <p:cNvPr id="425" name="Google Shape;425;p6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Windowing Clause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2" name="Google Shape;432;p61"/>
          <p:cNvSpPr txBox="1"/>
          <p:nvPr/>
        </p:nvSpPr>
        <p:spPr>
          <a:xfrm>
            <a:off x="311700" y="1383800"/>
            <a:ext cx="4880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select empno, deptno, sal,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AVG_DEPARTMENT_SALARY_1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AVG_DEPARTMENT_SALARY_2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AVG_DEPARTMENT_SALARY_3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Windowing Clause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9" name="Google Shape;439;p62"/>
          <p:cNvSpPr txBox="1"/>
          <p:nvPr/>
        </p:nvSpPr>
        <p:spPr>
          <a:xfrm>
            <a:off x="311700" y="1383800"/>
            <a:ext cx="4880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select empno, deptno, sal,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AVG_DEPARTMENT_SALARY_1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AVG_DEPARTMENT_SALARY_2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AVG_DEPARTMENT_SALARY_3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62"/>
          <p:cNvSpPr/>
          <p:nvPr/>
        </p:nvSpPr>
        <p:spPr>
          <a:xfrm>
            <a:off x="315775" y="1943925"/>
            <a:ext cx="4785900" cy="132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62"/>
          <p:cNvCxnSpPr>
            <a:endCxn id="440" idx="3"/>
          </p:cNvCxnSpPr>
          <p:nvPr/>
        </p:nvCxnSpPr>
        <p:spPr>
          <a:xfrm flipH="1">
            <a:off x="5101675" y="2378025"/>
            <a:ext cx="8979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62"/>
          <p:cNvSpPr txBox="1"/>
          <p:nvPr/>
        </p:nvSpPr>
        <p:spPr>
          <a:xfrm>
            <a:off x="5999525" y="1989600"/>
            <a:ext cx="25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from first row until current row by deptno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Windowing Clause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63"/>
          <p:cNvSpPr txBox="1"/>
          <p:nvPr/>
        </p:nvSpPr>
        <p:spPr>
          <a:xfrm>
            <a:off x="311700" y="1383800"/>
            <a:ext cx="4880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select empno, deptno, sal,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AVG_DEPARTMENT_SALARY_1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AVG_DEPARTMENT_SALARY_2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AVG_DEPARTMENT_SALARY_3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0" name="Google Shape;450;p63"/>
          <p:cNvSpPr/>
          <p:nvPr/>
        </p:nvSpPr>
        <p:spPr>
          <a:xfrm>
            <a:off x="311700" y="3325400"/>
            <a:ext cx="4785900" cy="132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63"/>
          <p:cNvCxnSpPr>
            <a:endCxn id="450" idx="3"/>
          </p:cNvCxnSpPr>
          <p:nvPr/>
        </p:nvCxnSpPr>
        <p:spPr>
          <a:xfrm flipH="1">
            <a:off x="5097600" y="3759500"/>
            <a:ext cx="8979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63"/>
          <p:cNvSpPr txBox="1"/>
          <p:nvPr/>
        </p:nvSpPr>
        <p:spPr>
          <a:xfrm>
            <a:off x="5995500" y="3527675"/>
            <a:ext cx="25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of all rows by deptno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Aggregate Queries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Windowing Clause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9" name="Google Shape;459;p64"/>
          <p:cNvSpPr txBox="1"/>
          <p:nvPr/>
        </p:nvSpPr>
        <p:spPr>
          <a:xfrm>
            <a:off x="311700" y="1383800"/>
            <a:ext cx="4880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select empno, deptno, sal,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AVG_DEPARTMENT_SALARY_1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AVG_DEPARTMENT_SALARY_2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AVG_DEPARTMENT_SALARY_3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64"/>
          <p:cNvSpPr/>
          <p:nvPr/>
        </p:nvSpPr>
        <p:spPr>
          <a:xfrm>
            <a:off x="311700" y="4775925"/>
            <a:ext cx="4785900" cy="92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64"/>
          <p:cNvCxnSpPr>
            <a:endCxn id="460" idx="3"/>
          </p:cNvCxnSpPr>
          <p:nvPr/>
        </p:nvCxnSpPr>
        <p:spPr>
          <a:xfrm flipH="1">
            <a:off x="5097600" y="5012475"/>
            <a:ext cx="8979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64"/>
          <p:cNvSpPr txBox="1"/>
          <p:nvPr/>
        </p:nvSpPr>
        <p:spPr>
          <a:xfrm>
            <a:off x="6039000" y="4624225"/>
            <a:ext cx="255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from first row until current current row by deptno (same as first sum)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Windowing Clause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9" name="Google Shape;469;p65"/>
          <p:cNvSpPr txBox="1"/>
          <p:nvPr/>
        </p:nvSpPr>
        <p:spPr>
          <a:xfrm>
            <a:off x="311700" y="1383800"/>
            <a:ext cx="4880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select empno, deptno, sal,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AVG_DEPARTMENT_SALARY_1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UNBOUNDED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AVG_DEPARTMENT_SALARY_2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(sal)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deptno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AVG_DEPARTMENT_SALARY_3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emp;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0" name="Google Shape;4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800" y="1286675"/>
            <a:ext cx="3471975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800" y="3171900"/>
            <a:ext cx="1756900" cy="14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700" y="3171900"/>
            <a:ext cx="1669676" cy="14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800" y="4873550"/>
            <a:ext cx="1756900" cy="14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8701" y="4882901"/>
            <a:ext cx="1669675" cy="14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Moving Average</a:t>
            </a:r>
            <a:endParaRPr/>
          </a:p>
        </p:txBody>
      </p:sp>
      <p:sp>
        <p:nvSpPr>
          <p:cNvPr id="480" name="Google Shape;480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moving average tracks a numeric value as it changes over time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Day-to-day cases may fluctuate but the moving average gives a better idea of trend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To calculate a moving average over a 4-month period we take the average value of the current month together with the 3 previous month’s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Calculating Moving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8" name="Google Shape;488;p67"/>
          <p:cNvSpPr txBox="1"/>
          <p:nvPr/>
        </p:nvSpPr>
        <p:spPr>
          <a:xfrm>
            <a:off x="242650" y="1705200"/>
            <a:ext cx="905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month, month_amount,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(month_amount)</a:t>
            </a:r>
            <a:b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moving_avg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9" name="Google Shape;4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3425"/>
            <a:ext cx="31813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Moving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6" name="Google Shape;496;p68"/>
          <p:cNvSpPr txBox="1"/>
          <p:nvPr/>
        </p:nvSpPr>
        <p:spPr>
          <a:xfrm>
            <a:off x="242650" y="1705200"/>
            <a:ext cx="905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month, month_amount,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(month_amount)</a:t>
            </a:r>
            <a:b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moving_avg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7" name="Google Shape;4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3425"/>
            <a:ext cx="31813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8"/>
          <p:cNvSpPr/>
          <p:nvPr/>
        </p:nvSpPr>
        <p:spPr>
          <a:xfrm>
            <a:off x="1253200" y="3769425"/>
            <a:ext cx="2239800" cy="28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Moving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5" name="Google Shape;505;p69"/>
          <p:cNvSpPr txBox="1"/>
          <p:nvPr/>
        </p:nvSpPr>
        <p:spPr>
          <a:xfrm>
            <a:off x="242650" y="1705200"/>
            <a:ext cx="905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month, month_amount,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(month_amount)</a:t>
            </a:r>
            <a:b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moving_avg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6" name="Google Shape;5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3425"/>
            <a:ext cx="31813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9"/>
          <p:cNvSpPr/>
          <p:nvPr/>
        </p:nvSpPr>
        <p:spPr>
          <a:xfrm>
            <a:off x="1233450" y="4016175"/>
            <a:ext cx="22398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9"/>
          <p:cNvSpPr/>
          <p:nvPr/>
        </p:nvSpPr>
        <p:spPr>
          <a:xfrm>
            <a:off x="1233450" y="38088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9"/>
          <p:cNvSpPr/>
          <p:nvPr/>
        </p:nvSpPr>
        <p:spPr>
          <a:xfrm>
            <a:off x="1233450" y="40161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Moving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7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70"/>
          <p:cNvSpPr txBox="1"/>
          <p:nvPr/>
        </p:nvSpPr>
        <p:spPr>
          <a:xfrm>
            <a:off x="242650" y="1705200"/>
            <a:ext cx="905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month, month_amount,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(month_amount)</a:t>
            </a:r>
            <a:b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moving_avg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7" name="Google Shape;51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3425"/>
            <a:ext cx="31813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0"/>
          <p:cNvSpPr/>
          <p:nvPr/>
        </p:nvSpPr>
        <p:spPr>
          <a:xfrm>
            <a:off x="1253250" y="4223475"/>
            <a:ext cx="22398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0"/>
          <p:cNvSpPr/>
          <p:nvPr/>
        </p:nvSpPr>
        <p:spPr>
          <a:xfrm>
            <a:off x="1253250" y="38088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0"/>
          <p:cNvSpPr/>
          <p:nvPr/>
        </p:nvSpPr>
        <p:spPr>
          <a:xfrm>
            <a:off x="1253250" y="40161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Moving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7" name="Google Shape;527;p71"/>
          <p:cNvSpPr txBox="1"/>
          <p:nvPr/>
        </p:nvSpPr>
        <p:spPr>
          <a:xfrm>
            <a:off x="242650" y="1705200"/>
            <a:ext cx="905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month, month_amount,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(month_amount)</a:t>
            </a:r>
            <a:b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moving_avg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8" name="Google Shape;52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3425"/>
            <a:ext cx="31813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1"/>
          <p:cNvSpPr/>
          <p:nvPr/>
        </p:nvSpPr>
        <p:spPr>
          <a:xfrm>
            <a:off x="1253250" y="4404450"/>
            <a:ext cx="22398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1"/>
          <p:cNvSpPr/>
          <p:nvPr/>
        </p:nvSpPr>
        <p:spPr>
          <a:xfrm>
            <a:off x="1253250" y="38088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1"/>
          <p:cNvSpPr/>
          <p:nvPr/>
        </p:nvSpPr>
        <p:spPr>
          <a:xfrm>
            <a:off x="1253250" y="40161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1"/>
          <p:cNvSpPr/>
          <p:nvPr/>
        </p:nvSpPr>
        <p:spPr>
          <a:xfrm>
            <a:off x="1253250" y="42234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Moving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9" name="Google Shape;539;p72"/>
          <p:cNvSpPr txBox="1"/>
          <p:nvPr/>
        </p:nvSpPr>
        <p:spPr>
          <a:xfrm>
            <a:off x="242650" y="1705200"/>
            <a:ext cx="905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month, month_amount,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(month_amount)</a:t>
            </a:r>
            <a:b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moving_avg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0" name="Google Shape;5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3425"/>
            <a:ext cx="31813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2"/>
          <p:cNvSpPr/>
          <p:nvPr/>
        </p:nvSpPr>
        <p:spPr>
          <a:xfrm>
            <a:off x="1253250" y="4597475"/>
            <a:ext cx="22398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2"/>
          <p:cNvSpPr/>
          <p:nvPr/>
        </p:nvSpPr>
        <p:spPr>
          <a:xfrm>
            <a:off x="1253250" y="39755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2"/>
          <p:cNvSpPr/>
          <p:nvPr/>
        </p:nvSpPr>
        <p:spPr>
          <a:xfrm>
            <a:off x="1253250" y="41828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2"/>
          <p:cNvSpPr/>
          <p:nvPr/>
        </p:nvSpPr>
        <p:spPr>
          <a:xfrm>
            <a:off x="1253250" y="4390175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Moving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1" name="Google Shape;551;p73"/>
          <p:cNvSpPr txBox="1"/>
          <p:nvPr/>
        </p:nvSpPr>
        <p:spPr>
          <a:xfrm>
            <a:off x="242650" y="1705200"/>
            <a:ext cx="905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month, month_amount,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(month_amount)</a:t>
            </a:r>
            <a:b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moving_avg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sales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month;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2" name="Google Shape;55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3425"/>
            <a:ext cx="31813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3"/>
          <p:cNvSpPr/>
          <p:nvPr/>
        </p:nvSpPr>
        <p:spPr>
          <a:xfrm>
            <a:off x="1253250" y="4797500"/>
            <a:ext cx="22398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3"/>
          <p:cNvSpPr/>
          <p:nvPr/>
        </p:nvSpPr>
        <p:spPr>
          <a:xfrm>
            <a:off x="1253250" y="4175600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3"/>
          <p:cNvSpPr/>
          <p:nvPr/>
        </p:nvSpPr>
        <p:spPr>
          <a:xfrm>
            <a:off x="1253250" y="4382900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3"/>
          <p:cNvSpPr/>
          <p:nvPr/>
        </p:nvSpPr>
        <p:spPr>
          <a:xfrm>
            <a:off x="1253250" y="4590200"/>
            <a:ext cx="10461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granularity	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is the granularity, or  level of detail of the result?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p.prod_name, p.prod_list_price, p.prod_category, p.prod_subcategory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 p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prod_category, prod_subcategory;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0" y="4467425"/>
            <a:ext cx="8342000" cy="13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562" name="Google Shape;562;p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Oracle has hundreds of analytical functions available for use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These are useful both in exploring data yourself, and as input to machine learning models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There is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extensive documentation</a:t>
            </a:r>
            <a:r>
              <a:rPr lang="en-GB"/>
              <a:t> on each of the analytic functions available online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Once you understand aggregate queries, and windowed queries you should be able to use any function you like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Check the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links</a:t>
            </a:r>
            <a:r>
              <a:rPr lang="en-GB"/>
              <a:t> for the Oracle Tutorials in Brightspace </a:t>
            </a:r>
            <a:endParaRPr/>
          </a:p>
        </p:txBody>
      </p:sp>
      <p:sp>
        <p:nvSpPr>
          <p:cNvPr id="563" name="Google Shape;563;p7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569" name="Google Shape;569;p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Lab and data sample on Brightspace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7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6"/>
          <p:cNvSpPr txBox="1"/>
          <p:nvPr>
            <p:ph type="title"/>
          </p:nvPr>
        </p:nvSpPr>
        <p:spPr>
          <a:xfrm>
            <a:off x="1388100" y="637525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576" name="Google Shape;576;p7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Query granularity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many rows does this return?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(prod_list_price)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products;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granularity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many rows does this return?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(prod_list_price)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products;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Much lower granularity</a:t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0" y="3847120"/>
            <a:ext cx="6182136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Aggregate Queries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Pseudocode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Add up a running total of the value of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prod_list_price </a:t>
            </a:r>
            <a:r>
              <a:rPr lang="en-GB" sz="2200"/>
              <a:t>in each row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Divide by the number of rows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Output the answer as a single row with a single column</a:t>
            </a:r>
            <a:endParaRPr sz="2200"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655700" y="1590875"/>
            <a:ext cx="68904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(prod_list_price)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products;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8EA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