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8" r:id="rId1"/>
  </p:sldMasterIdLst>
  <p:notesMasterIdLst>
    <p:notesMasterId r:id="rId37"/>
  </p:notesMasterIdLst>
  <p:sldIdLst>
    <p:sldId id="366" r:id="rId2"/>
    <p:sldId id="257" r:id="rId3"/>
    <p:sldId id="256" r:id="rId4"/>
    <p:sldId id="258" r:id="rId5"/>
    <p:sldId id="329" r:id="rId6"/>
    <p:sldId id="333" r:id="rId7"/>
    <p:sldId id="331" r:id="rId8"/>
    <p:sldId id="340" r:id="rId9"/>
    <p:sldId id="360" r:id="rId10"/>
    <p:sldId id="348" r:id="rId11"/>
    <p:sldId id="342" r:id="rId12"/>
    <p:sldId id="343" r:id="rId13"/>
    <p:sldId id="346" r:id="rId14"/>
    <p:sldId id="345" r:id="rId15"/>
    <p:sldId id="350" r:id="rId16"/>
    <p:sldId id="349" r:id="rId17"/>
    <p:sldId id="351" r:id="rId18"/>
    <p:sldId id="352" r:id="rId19"/>
    <p:sldId id="361" r:id="rId20"/>
    <p:sldId id="353" r:id="rId21"/>
    <p:sldId id="362" r:id="rId22"/>
    <p:sldId id="364" r:id="rId23"/>
    <p:sldId id="363" r:id="rId24"/>
    <p:sldId id="354" r:id="rId25"/>
    <p:sldId id="341" r:id="rId26"/>
    <p:sldId id="347" r:id="rId27"/>
    <p:sldId id="344" r:id="rId28"/>
    <p:sldId id="365" r:id="rId29"/>
    <p:sldId id="367" r:id="rId30"/>
    <p:sldId id="369" r:id="rId31"/>
    <p:sldId id="356" r:id="rId32"/>
    <p:sldId id="357" r:id="rId33"/>
    <p:sldId id="358" r:id="rId34"/>
    <p:sldId id="359" r:id="rId35"/>
    <p:sldId id="36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F289945-A22B-4506-889C-FE4508B35DA6}">
          <p14:sldIdLst>
            <p14:sldId id="366"/>
            <p14:sldId id="257"/>
          </p14:sldIdLst>
        </p14:section>
        <p14:section name="Contexte" id="{CCB1F064-6DA1-4660-B040-B0B0DF93DBD2}">
          <p14:sldIdLst>
            <p14:sldId id="256"/>
            <p14:sldId id="258"/>
            <p14:sldId id="329"/>
          </p14:sldIdLst>
        </p14:section>
        <p14:section name="Problemes et objectifs" id="{ABF11EE1-91FD-4777-B07C-0FA112A73B84}">
          <p14:sldIdLst>
            <p14:sldId id="333"/>
            <p14:sldId id="331"/>
            <p14:sldId id="340"/>
            <p14:sldId id="360"/>
          </p14:sldIdLst>
        </p14:section>
        <p14:section name="carte" id="{1053E248-C06D-46CB-A33E-D77569617EE8}">
          <p14:sldIdLst>
            <p14:sldId id="348"/>
            <p14:sldId id="342"/>
            <p14:sldId id="343"/>
            <p14:sldId id="346"/>
          </p14:sldIdLst>
        </p14:section>
        <p14:section name="algo" id="{31DDB7FC-BA42-4736-99A5-DAC09415B356}">
          <p14:sldIdLst>
            <p14:sldId id="345"/>
            <p14:sldId id="350"/>
            <p14:sldId id="349"/>
          </p14:sldIdLst>
        </p14:section>
        <p14:section name="benchmark" id="{D1347040-28D3-4E6C-B465-593D88E42BD5}">
          <p14:sldIdLst>
            <p14:sldId id="351"/>
            <p14:sldId id="352"/>
            <p14:sldId id="361"/>
          </p14:sldIdLst>
        </p14:section>
        <p14:section name="amélioration" id="{86D51D6D-547A-4210-8369-848854168A92}">
          <p14:sldIdLst>
            <p14:sldId id="353"/>
            <p14:sldId id="362"/>
            <p14:sldId id="364"/>
            <p14:sldId id="363"/>
            <p14:sldId id="354"/>
          </p14:sldIdLst>
        </p14:section>
        <p14:section name="conclusions" id="{B12D1DD6-2FF8-4D48-A638-20EF586A523D}">
          <p14:sldIdLst>
            <p14:sldId id="341"/>
            <p14:sldId id="347"/>
            <p14:sldId id="344"/>
            <p14:sldId id="365"/>
          </p14:sldIdLst>
        </p14:section>
        <p14:section name="reponses" id="{56B68628-A66B-4798-B638-8F6140C22FE3}">
          <p14:sldIdLst>
            <p14:sldId id="367"/>
            <p14:sldId id="369"/>
          </p14:sldIdLst>
        </p14:section>
        <p14:section name="t" id="{B582C813-A18F-43A1-8EA5-F92577250CA2}">
          <p14:sldIdLst>
            <p14:sldId id="356"/>
            <p14:sldId id="357"/>
            <p14:sldId id="358"/>
            <p14:sldId id="359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05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52"/>
      </p:cViewPr>
      <p:guideLst>
        <p:guide orient="horz" pos="2591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3)_Bibliotheque\Documents\Ecam\Anne5\TFE\banchmark\benchm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3)_Bibliotheque\Documents\Ecam\Anne5\TFE\banchmark\benchm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BE" dirty="0"/>
              <a:t>Itinéraires</a:t>
            </a:r>
            <a:r>
              <a:rPr lang="fr-BE" baseline="0" dirty="0"/>
              <a:t> calculés par seconde</a:t>
            </a:r>
            <a:endParaRPr lang="fr-B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 avec contraction</c:v>
          </c:tx>
          <c:spPr>
            <a:ln w="34925" cap="rnd">
              <a:solidFill>
                <a:srgbClr val="E56A0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Feuil1!$H$3:$H$10</c:f>
              <c:numCache>
                <c:formatCode>General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2500</c:v>
                </c:pt>
                <c:pt idx="7">
                  <c:v>5000</c:v>
                </c:pt>
              </c:numCache>
            </c:numRef>
          </c:cat>
          <c:val>
            <c:numRef>
              <c:f>Feuil1!$J$3:$J$10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1</c:v>
                </c:pt>
                <c:pt idx="3">
                  <c:v>4</c:v>
                </c:pt>
                <c:pt idx="4">
                  <c:v>9.1999999999999993</c:v>
                </c:pt>
                <c:pt idx="5">
                  <c:v>18.2</c:v>
                </c:pt>
                <c:pt idx="6">
                  <c:v>46</c:v>
                </c:pt>
                <c:pt idx="7">
                  <c:v>92.4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50-42FF-BDCC-4E7F3AC4D00E}"/>
            </c:ext>
          </c:extLst>
        </c:ser>
        <c:ser>
          <c:idx val="0"/>
          <c:order val="1"/>
          <c:tx>
            <c:v> sans contraction</c:v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Feuil1!$H$3:$H$10</c:f>
              <c:numCache>
                <c:formatCode>General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2500</c:v>
                </c:pt>
                <c:pt idx="7">
                  <c:v>5000</c:v>
                </c:pt>
              </c:numCache>
            </c:numRef>
          </c:cat>
          <c:val>
            <c:numRef>
              <c:f>Feuil1!$I$3:$I$10</c:f>
              <c:numCache>
                <c:formatCode>General</c:formatCode>
                <c:ptCount val="8"/>
                <c:pt idx="0">
                  <c:v>0</c:v>
                </c:pt>
                <c:pt idx="1">
                  <c:v>88.4</c:v>
                </c:pt>
                <c:pt idx="2">
                  <c:v>166</c:v>
                </c:pt>
                <c:pt idx="3">
                  <c:v>424.2</c:v>
                </c:pt>
                <c:pt idx="4">
                  <c:v>824.2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50-42FF-BDCC-4E7F3AC4D00E}"/>
            </c:ext>
          </c:extLst>
        </c:ser>
        <c:ser>
          <c:idx val="2"/>
          <c:order val="2"/>
          <c:tx>
            <c:v>pgrouting</c:v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Feuil1!$K$3:$K$8</c:f>
              <c:numCache>
                <c:formatCode>General</c:formatCode>
                <c:ptCount val="6"/>
                <c:pt idx="0">
                  <c:v>0</c:v>
                </c:pt>
                <c:pt idx="1">
                  <c:v>22.4</c:v>
                </c:pt>
                <c:pt idx="2">
                  <c:v>39.6</c:v>
                </c:pt>
                <c:pt idx="3">
                  <c:v>83.4</c:v>
                </c:pt>
                <c:pt idx="4">
                  <c:v>203.2</c:v>
                </c:pt>
                <c:pt idx="5">
                  <c:v>406.4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50-42FF-BDCC-4E7F3AC4D00E}"/>
            </c:ext>
          </c:extLst>
        </c:ser>
        <c:ser>
          <c:idx val="3"/>
          <c:order val="3"/>
          <c:tx>
            <c:v>djikstra dotnet</c:v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Feuil1!$L$3:$L$8</c:f>
              <c:numCache>
                <c:formatCode>General</c:formatCode>
                <c:ptCount val="6"/>
                <c:pt idx="0">
                  <c:v>0</c:v>
                </c:pt>
                <c:pt idx="1">
                  <c:v>13.2</c:v>
                </c:pt>
                <c:pt idx="2">
                  <c:v>31.2</c:v>
                </c:pt>
                <c:pt idx="3">
                  <c:v>71.8</c:v>
                </c:pt>
                <c:pt idx="4">
                  <c:v>146.80000000000001</c:v>
                </c:pt>
                <c:pt idx="5">
                  <c:v>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50-42FF-BDCC-4E7F3AC4D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259216"/>
        <c:axId val="511262168"/>
      </c:lineChart>
      <c:catAx>
        <c:axId val="51125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Nombre d'itinéraires calculés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1262168"/>
        <c:crosses val="autoZero"/>
        <c:auto val="1"/>
        <c:lblAlgn val="ctr"/>
        <c:lblOffset val="100"/>
        <c:noMultiLvlLbl val="0"/>
      </c:catAx>
      <c:valAx>
        <c:axId val="511262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Temps en secondes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125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BE" dirty="0"/>
              <a:t>Itinéraires</a:t>
            </a:r>
            <a:r>
              <a:rPr lang="fr-BE" baseline="0" dirty="0"/>
              <a:t> calculés </a:t>
            </a:r>
            <a:r>
              <a:rPr lang="fr-BE" baseline="0"/>
              <a:t>par seconde</a:t>
            </a:r>
            <a:endParaRPr lang="fr-B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 avec contraction</c:v>
          </c:tx>
          <c:spPr>
            <a:ln w="34925" cap="rnd">
              <a:solidFill>
                <a:srgbClr val="E56A0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Feuil1!$H$3:$H$10</c:f>
              <c:numCache>
                <c:formatCode>General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2500</c:v>
                </c:pt>
                <c:pt idx="7">
                  <c:v>5000</c:v>
                </c:pt>
              </c:numCache>
            </c:numRef>
          </c:cat>
          <c:val>
            <c:numRef>
              <c:f>Feuil1!$J$3:$J$10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1</c:v>
                </c:pt>
                <c:pt idx="3">
                  <c:v>4</c:v>
                </c:pt>
                <c:pt idx="4">
                  <c:v>9.1999999999999993</c:v>
                </c:pt>
                <c:pt idx="5">
                  <c:v>18.2</c:v>
                </c:pt>
                <c:pt idx="6">
                  <c:v>46</c:v>
                </c:pt>
                <c:pt idx="7">
                  <c:v>92.4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BC-4755-9E0C-FEC3D7852320}"/>
            </c:ext>
          </c:extLst>
        </c:ser>
        <c:ser>
          <c:idx val="0"/>
          <c:order val="1"/>
          <c:tx>
            <c:v> sans contraction</c:v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Feuil1!$H$3:$H$10</c:f>
              <c:numCache>
                <c:formatCode>General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2500</c:v>
                </c:pt>
                <c:pt idx="7">
                  <c:v>5000</c:v>
                </c:pt>
              </c:numCache>
            </c:numRef>
          </c:cat>
          <c:val>
            <c:numRef>
              <c:f>Feuil1!$I$3:$I$10</c:f>
              <c:numCache>
                <c:formatCode>General</c:formatCode>
                <c:ptCount val="8"/>
                <c:pt idx="0">
                  <c:v>0</c:v>
                </c:pt>
                <c:pt idx="1">
                  <c:v>88.4</c:v>
                </c:pt>
                <c:pt idx="2">
                  <c:v>166</c:v>
                </c:pt>
                <c:pt idx="3">
                  <c:v>424.2</c:v>
                </c:pt>
                <c:pt idx="4">
                  <c:v>824.2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BC-4755-9E0C-FEC3D7852320}"/>
            </c:ext>
          </c:extLst>
        </c:ser>
        <c:ser>
          <c:idx val="2"/>
          <c:order val="2"/>
          <c:tx>
            <c:v>pgrouting</c:v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Feuil1!$K$3:$K$8</c:f>
              <c:numCache>
                <c:formatCode>General</c:formatCode>
                <c:ptCount val="6"/>
                <c:pt idx="0">
                  <c:v>0</c:v>
                </c:pt>
                <c:pt idx="1">
                  <c:v>22.4</c:v>
                </c:pt>
                <c:pt idx="2">
                  <c:v>39.6</c:v>
                </c:pt>
                <c:pt idx="3">
                  <c:v>83.4</c:v>
                </c:pt>
                <c:pt idx="4">
                  <c:v>203.2</c:v>
                </c:pt>
                <c:pt idx="5">
                  <c:v>406.4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BC-4755-9E0C-FEC3D7852320}"/>
            </c:ext>
          </c:extLst>
        </c:ser>
        <c:ser>
          <c:idx val="3"/>
          <c:order val="3"/>
          <c:tx>
            <c:v>djikstra dotnet</c:v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Feuil1!$L$3:$L$8</c:f>
              <c:numCache>
                <c:formatCode>General</c:formatCode>
                <c:ptCount val="6"/>
                <c:pt idx="0">
                  <c:v>0</c:v>
                </c:pt>
                <c:pt idx="1">
                  <c:v>13.2</c:v>
                </c:pt>
                <c:pt idx="2">
                  <c:v>31.2</c:v>
                </c:pt>
                <c:pt idx="3">
                  <c:v>71.8</c:v>
                </c:pt>
                <c:pt idx="4">
                  <c:v>146.80000000000001</c:v>
                </c:pt>
                <c:pt idx="5">
                  <c:v>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BC-4755-9E0C-FEC3D7852320}"/>
            </c:ext>
          </c:extLst>
        </c:ser>
        <c:ser>
          <c:idx val="4"/>
          <c:order val="4"/>
          <c:tx>
            <c:v>Dijkstra bi-directionelle</c:v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Feuil1!$M$3:$M$8</c:f>
              <c:numCache>
                <c:formatCode>General</c:formatCode>
                <c:ptCount val="6"/>
                <c:pt idx="0">
                  <c:v>0</c:v>
                </c:pt>
                <c:pt idx="1">
                  <c:v>12.8</c:v>
                </c:pt>
                <c:pt idx="2">
                  <c:v>23.6</c:v>
                </c:pt>
                <c:pt idx="3">
                  <c:v>54.4</c:v>
                </c:pt>
                <c:pt idx="4">
                  <c:v>96.8</c:v>
                </c:pt>
                <c:pt idx="5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BC-4755-9E0C-FEC3D7852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259216"/>
        <c:axId val="511262168"/>
      </c:lineChart>
      <c:catAx>
        <c:axId val="51125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Nombre d'itinéraires calculés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1262168"/>
        <c:crosses val="autoZero"/>
        <c:auto val="1"/>
        <c:lblAlgn val="ctr"/>
        <c:lblOffset val="100"/>
        <c:noMultiLvlLbl val="0"/>
      </c:catAx>
      <c:valAx>
        <c:axId val="511262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/>
                  <a:t>Temps en secondes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125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4T23:12:3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6:15:0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24575,'4'-4'0,"11"-2"0,7 0 0,8 2 0,9 1 0,6 1 0,0 1 0,1 0 0,-2 1 0,-5 0 0,0 1 0,-6-1-8191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6:15:0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160 242 24575,'-5'-3'0,"0"0"0,1 0 0,-1 0 0,0 1 0,0 0 0,0 0 0,-1 0 0,-9-2 0,-25-11 0,34 11 0,1 0 0,0 0 0,1 0 0,-1-1 0,1 1 0,0-1 0,0 0 0,1-1 0,-1 1 0,1-1 0,0 1 0,1-1 0,-1 0 0,1 0 0,0 0 0,-1-12 0,2 14 0,0 1 0,1 0 0,-1 0 0,1-1 0,0 1 0,0 0 0,1-1 0,-1 1 0,1 0 0,-1-1 0,1 1 0,0 0 0,0 0 0,0 0 0,1 0 0,-1 0 0,1 0 0,0 0 0,0 0 0,0 0 0,0 1 0,0-1 0,0 1 0,1 0 0,-1 0 0,1 0 0,0 0 0,-1 0 0,1 0 0,0 0 0,0 1 0,0 0 0,5-2 0,3 0 0,1 0 0,-1 1 0,1 1 0,-1 0 0,1 0 0,-1 1 0,1 1 0,0 0 0,-1 0 0,0 1 0,23 7 0,-30-8 0,0 0 0,0 1 0,0 0 0,-1 0 0,1 0 0,0 0 0,-1 1 0,0-1 0,1 1 0,-1 0 0,0 0 0,0 0 0,-1 0 0,1 0 0,-1 1 0,1-1 0,-1 1 0,0 0 0,-1 0 0,1 0 0,-1 0 0,1 0 0,-1 0 0,0 0 0,-1 0 0,1 0 0,-1 0 0,0 1 0,0-1 0,0 0 0,0 0 0,-1 0 0,0 1 0,1-1 0,-3 6 0,-1 2 0,-1-1 0,0 1 0,0 0 0,-1-1 0,-1 0 0,0-1 0,0 1 0,-1-2 0,0 1 0,-14 12 0,4-6 0,0-1 0,-1 0 0,-1-2 0,-33 19 0,50-31 0,0 0 0,0 1 0,0 0 0,0 0 0,0 0 0,1 0 0,-1 0 0,1 0 0,0 0 0,-1 1 0,-2 4 0,5-6 0,-1-1 0,1 1 0,0 0 0,0-1 0,0 1 0,0 0 0,-1-1 0,1 1 0,0 0 0,0-1 0,0 1 0,0 0 0,1-1 0,-1 1 0,0 0 0,0-1 0,0 1 0,0-1 0,1 1 0,-1 0 0,0-1 0,1 2 0,21 13 0,166 51 0,-82-32 0,-8 0-1365,-60-21-5461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6:15:0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24575,'0'5'0,"4"0"0,7 1 0,5-2 0,4 0 0,9-2 0,2-1 0,2-1 0,3 0 0,0 0 0,4 0 0,3-1 0,-6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6:15:0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24575,'2'0'0,"0"0"0,0 1 0,0-1 0,0 1 0,0 0 0,-1 0 0,1-1 0,0 1 0,-1 0 0,1 1 0,0-1 0,-1 0 0,1 0 0,-1 1 0,0-1 0,1 0 0,-1 1 0,0 0 0,0-1 0,0 1 0,0 0 0,0-1 0,0 1 0,-1 0 0,1 0 0,-1 0 0,1 3 0,10 57 0,-10-56 0,4 293 30,-7-170-1425,2-99-5431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6:15:0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24575,'-5'4'0,"-1"11"0,-4 7 0,0 4 0,-4 7 0,2 2 0,2-1 0,-1-1 0,-4-2 0,-3-2 0,1-1 0,-1-1 0,2-5-8191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09464-E36A-4E8E-8DB4-1C16C8420E3B}" type="datetimeFigureOut">
              <a:rPr lang="fr-BE" smtClean="0"/>
              <a:t>19-06-22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7C86-B086-4FCF-A7B9-65198E1CA07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220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3B4A-38A3-448B-BE0B-20C13647041B}" type="datetime1">
              <a:rPr lang="fr-BE" smtClean="0"/>
              <a:t>19-06-22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621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4377-BB8D-47F5-8CC4-2ED5DF665F03}" type="datetime1">
              <a:rPr lang="fr-BE" smtClean="0"/>
              <a:t>19-06-22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550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4B77-D637-4050-8DDB-05ED2067CEBE}" type="datetime1">
              <a:rPr lang="fr-BE" smtClean="0"/>
              <a:t>19-06-22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276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873-1F4B-46CB-B833-BAC82CA1C75F}" type="datetime1">
              <a:rPr lang="fr-BE" smtClean="0"/>
              <a:t>19-06-22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3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2E19-7392-446F-8853-4F531B91F490}" type="datetime1">
              <a:rPr lang="fr-BE" smtClean="0"/>
              <a:t>19-06-22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186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3730-CB36-4B30-BC7F-2521AAB0FCCF}" type="datetime1">
              <a:rPr lang="fr-BE" smtClean="0"/>
              <a:t>19-06-22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252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4B82-CA4C-4397-9A24-11C77F1794AC}" type="datetime1">
              <a:rPr lang="fr-BE" smtClean="0"/>
              <a:t>19-06-22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485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BCE4-3777-430F-A08D-E4CDE99C78CF}" type="datetime1">
              <a:rPr lang="fr-BE" smtClean="0"/>
              <a:t>19-06-22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518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92FE-130C-4E71-B4DE-C0B474FED1DF}" type="datetime1">
              <a:rPr lang="fr-BE" smtClean="0"/>
              <a:t>19-06-22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695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881-321F-49FE-958E-CD6C991909BC}" type="datetime1">
              <a:rPr lang="fr-BE" smtClean="0"/>
              <a:t>19-06-22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446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9828-01BD-4D9B-BB78-4872D7748C74}" type="datetime1">
              <a:rPr lang="fr-BE" smtClean="0"/>
              <a:t>19-06-22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407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19F7-D04C-41E1-B31A-30864D65244B}" type="datetime1">
              <a:rPr lang="fr-BE" smtClean="0"/>
              <a:t>19-06-22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136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6624-35D9-4991-802B-F3A7D7BC989B}" type="datetime1">
              <a:rPr lang="fr-BE" smtClean="0"/>
              <a:t>19-06-22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23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BD7D-0D24-4F89-A3E5-68F79D0F6FE1}" type="datetime1">
              <a:rPr lang="fr-BE" smtClean="0"/>
              <a:t>19-06-22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165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2122-1247-463F-8CC6-4A0832B55BD6}" type="datetime1">
              <a:rPr lang="fr-BE" smtClean="0"/>
              <a:t>19-06-22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113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8217-D3C2-46D1-AA82-A2FA21DE4396}" type="datetime1">
              <a:rPr lang="fr-BE" smtClean="0"/>
              <a:t>19-06-22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164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375-043B-47DF-9729-769BACA370A8}" type="datetime1">
              <a:rPr lang="fr-BE" smtClean="0"/>
              <a:t>19-06-22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996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74DCD4-D53C-4D80-BFF2-BF0E1FDC7275}" type="datetime1">
              <a:rPr lang="fr-BE" smtClean="0"/>
              <a:t>19-06-22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CAFE61-18A6-4233-BF20-0F0E27F384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0220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0.png"/><Relationship Id="rId3" Type="http://schemas.openxmlformats.org/officeDocument/2006/relationships/slide" Target="slide33.xml"/><Relationship Id="rId7" Type="http://schemas.openxmlformats.org/officeDocument/2006/relationships/image" Target="../media/image90.png"/><Relationship Id="rId12" Type="http://schemas.openxmlformats.org/officeDocument/2006/relationships/slide" Target="slide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0.png"/><Relationship Id="rId4" Type="http://schemas.openxmlformats.org/officeDocument/2006/relationships/image" Target="../media/image80.png"/><Relationship Id="rId9" Type="http://schemas.openxmlformats.org/officeDocument/2006/relationships/slide" Target="slide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0.png"/><Relationship Id="rId3" Type="http://schemas.openxmlformats.org/officeDocument/2006/relationships/slide" Target="slide10.xml"/><Relationship Id="rId7" Type="http://schemas.openxmlformats.org/officeDocument/2006/relationships/image" Target="../media/image130.png"/><Relationship Id="rId12" Type="http://schemas.openxmlformats.org/officeDocument/2006/relationships/slide" Target="slide2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0.png"/><Relationship Id="rId4" Type="http://schemas.openxmlformats.org/officeDocument/2006/relationships/image" Target="../media/image120.png"/><Relationship Id="rId9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DD2AD2-82AC-8B54-DB14-9FC83201C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3">
            <a:extLst>
              <a:ext uri="{FF2B5EF4-FFF2-40B4-BE49-F238E27FC236}">
                <a16:creationId xmlns:a16="http://schemas.microsoft.com/office/drawing/2014/main" id="{34E04875-65CF-C2F8-8052-AA5B2FC6E749}"/>
              </a:ext>
            </a:extLst>
          </p:cNvPr>
          <p:cNvSpPr txBox="1">
            <a:spLocks/>
          </p:cNvSpPr>
          <p:nvPr/>
        </p:nvSpPr>
        <p:spPr>
          <a:xfrm>
            <a:off x="838200" y="1982817"/>
            <a:ext cx="10515600" cy="1828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u="sng">
                <a:latin typeface="+mn-lt"/>
              </a:rPr>
              <a:t>Travail de fin d’étude :</a:t>
            </a:r>
            <a:br>
              <a:rPr lang="fr-FR" b="1" u="sng">
                <a:latin typeface="+mn-lt"/>
              </a:rPr>
            </a:br>
            <a:r>
              <a:rPr lang="fr-FR" sz="3100" b="1">
                <a:latin typeface="+mn-lt"/>
              </a:rPr>
              <a:t>Etude algorithmique du calcul d’itinéraires sur un réseau routier dont les vitesses peuvent changer dynamiquement.</a:t>
            </a:r>
            <a:endParaRPr lang="fr-BE" b="1" dirty="0">
              <a:latin typeface="+mn-lt"/>
            </a:endParaRP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1FBDC05A-1E6E-FFB4-0786-5F369B6AF706}"/>
              </a:ext>
            </a:extLst>
          </p:cNvPr>
          <p:cNvSpPr txBox="1">
            <a:spLocks/>
          </p:cNvSpPr>
          <p:nvPr/>
        </p:nvSpPr>
        <p:spPr>
          <a:xfrm>
            <a:off x="838200" y="4031087"/>
            <a:ext cx="10515600" cy="19318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800">
                <a:latin typeface="Calibri" panose="020F0502020204030204" pitchFamily="34" charset="0"/>
              </a:rPr>
              <a:t>Travail de fin d’études présenté par</a:t>
            </a:r>
          </a:p>
          <a:p>
            <a:pPr algn="r"/>
            <a:r>
              <a:rPr lang="fr-FR" sz="1800">
                <a:latin typeface="Calibri" panose="020F0502020204030204" pitchFamily="34" charset="0"/>
              </a:rPr>
              <a:t>R</a:t>
            </a:r>
            <a:r>
              <a:rPr lang="fr-BE" sz="1800">
                <a:latin typeface="Calibri" panose="020F0502020204030204" pitchFamily="34" charset="0"/>
              </a:rPr>
              <a:t>obert FRANÇOIS </a:t>
            </a:r>
          </a:p>
          <a:p>
            <a:pPr algn="r"/>
            <a:endParaRPr lang="fr-BE" sz="1800">
              <a:latin typeface="Calibri" panose="020F0502020204030204" pitchFamily="34" charset="0"/>
            </a:endParaRPr>
          </a:p>
          <a:p>
            <a:pPr algn="r"/>
            <a:r>
              <a:rPr lang="fr-BE" sz="1800">
                <a:latin typeface="Calibri" panose="020F0502020204030204" pitchFamily="34" charset="0"/>
              </a:rPr>
              <a:t>E</a:t>
            </a:r>
            <a:r>
              <a:rPr lang="fr-FR" sz="1800">
                <a:latin typeface="Calibri" panose="020F0502020204030204" pitchFamily="34" charset="0"/>
              </a:rPr>
              <a:t>n vue de l’obtention du diplôme de </a:t>
            </a:r>
          </a:p>
          <a:p>
            <a:pPr algn="r"/>
            <a:r>
              <a:rPr lang="fr-FR" sz="1800">
                <a:latin typeface="Calibri" panose="020F0502020204030204" pitchFamily="34" charset="0"/>
              </a:rPr>
              <a:t>Master en Sciences de l’Ingénieur Industriel orientation Informatique 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248E3C-8EF0-2895-8B60-A514ED5AB61F}"/>
              </a:ext>
            </a:extLst>
          </p:cNvPr>
          <p:cNvSpPr txBox="1"/>
          <p:nvPr/>
        </p:nvSpPr>
        <p:spPr>
          <a:xfrm>
            <a:off x="3046927" y="640185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fr-BE" sz="1800" b="1" i="0" u="none" strike="noStrike" baseline="0" dirty="0">
                <a:latin typeface="Calibri" panose="020F0502020204030204" pitchFamily="34" charset="0"/>
              </a:rPr>
              <a:t>Année académique 2021-2022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4144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6499870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AB200"/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6600" b="1" dirty="0">
                  <a:solidFill>
                    <a:schemeClr val="tx2">
                      <a:lumMod val="25000"/>
                    </a:schemeClr>
                  </a:solidFill>
                </a:rPr>
                <a:t>Implémenter la carte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grpFill/>
            <a:ln w="53975">
              <a:solidFill>
                <a:srgbClr val="EA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8">
            <a:extLst>
              <a:ext uri="{FF2B5EF4-FFF2-40B4-BE49-F238E27FC236}">
                <a16:creationId xmlns:a16="http://schemas.microsoft.com/office/drawing/2014/main" id="{5F4C51D2-7230-2A8D-7EA5-EE4FF437B7E5}"/>
              </a:ext>
            </a:extLst>
          </p:cNvPr>
          <p:cNvSpPr txBox="1"/>
          <p:nvPr/>
        </p:nvSpPr>
        <p:spPr>
          <a:xfrm>
            <a:off x="1100659" y="1877399"/>
            <a:ext cx="7682733" cy="34163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err="1"/>
              <a:t>Trouver</a:t>
            </a:r>
            <a:r>
              <a:rPr lang="en-US" sz="3600" dirty="0"/>
              <a:t> un </a:t>
            </a:r>
            <a:r>
              <a:rPr lang="en-US" sz="3600" dirty="0" err="1"/>
              <a:t>moyen</a:t>
            </a:r>
            <a:r>
              <a:rPr lang="en-US" sz="3600" dirty="0"/>
              <a:t> de stocker les </a:t>
            </a:r>
            <a:r>
              <a:rPr lang="en-US" sz="3600" dirty="0" err="1"/>
              <a:t>informations</a:t>
            </a:r>
            <a:r>
              <a:rPr lang="en-US" sz="3600" dirty="0"/>
              <a:t> de la carte dans un </a:t>
            </a:r>
            <a:r>
              <a:rPr lang="en-US" sz="3600" dirty="0" err="1"/>
              <a:t>graphe</a:t>
            </a:r>
            <a:r>
              <a:rPr lang="en-US" sz="3600" dirty="0"/>
              <a:t> à </a:t>
            </a:r>
            <a:r>
              <a:rPr lang="en-US" sz="3600" dirty="0" err="1"/>
              <a:t>partir</a:t>
            </a:r>
            <a:r>
              <a:rPr lang="en-US" sz="3600" dirty="0"/>
              <a:t> d’un </a:t>
            </a:r>
            <a:r>
              <a:rPr lang="en-US" sz="3600" dirty="0" err="1"/>
              <a:t>fichier</a:t>
            </a:r>
            <a:r>
              <a:rPr lang="en-US" sz="3600" dirty="0"/>
              <a:t> </a:t>
            </a:r>
            <a:r>
              <a:rPr lang="en-US" sz="3600" dirty="0" err="1"/>
              <a:t>ayant</a:t>
            </a:r>
            <a:r>
              <a:rPr lang="en-US" sz="3600" dirty="0"/>
              <a:t> un format </a:t>
            </a:r>
            <a:r>
              <a:rPr lang="en-US" sz="3600" dirty="0" err="1"/>
              <a:t>spécial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 err="1"/>
              <a:t>Permettre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modification de manière </a:t>
            </a:r>
            <a:r>
              <a:rPr lang="en-US" sz="3600" dirty="0" err="1"/>
              <a:t>dynamique</a:t>
            </a:r>
            <a:r>
              <a:rPr lang="en-US" sz="36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1CED74-D1A8-74F2-9A6F-6098DA99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32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6499870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AB200"/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6600" b="1" dirty="0">
                  <a:solidFill>
                    <a:schemeClr val="tx2">
                      <a:lumMod val="25000"/>
                    </a:schemeClr>
                  </a:solidFill>
                </a:rPr>
                <a:t>Implémenter la carte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grpFill/>
            <a:ln w="53975">
              <a:solidFill>
                <a:srgbClr val="EA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976B11-5809-CF05-042F-6073D6C34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96" y="1565659"/>
            <a:ext cx="4106716" cy="2472292"/>
          </a:xfrm>
          <a:prstGeom prst="rect">
            <a:avLst/>
          </a:prstGeom>
        </p:spPr>
      </p:pic>
      <p:pic>
        <p:nvPicPr>
          <p:cNvPr id="10" name="Picture 2" descr="Shortest Path to Certain Nodes in a Graph | Baeldung on Computer Science">
            <a:extLst>
              <a:ext uri="{FF2B5EF4-FFF2-40B4-BE49-F238E27FC236}">
                <a16:creationId xmlns:a16="http://schemas.microsoft.com/office/drawing/2014/main" id="{3264F3CC-75A1-3F77-ABA5-001BCDA25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28" b="89751" l="2344" r="95215">
                        <a14:foregroundMark x1="11035" y1="45095" x2="11035" y2="45095"/>
                        <a14:foregroundMark x1="2539" y1="45095" x2="2539" y2="45095"/>
                        <a14:foregroundMark x1="40039" y1="12592" x2="40039" y2="12592"/>
                        <a14:foregroundMark x1="35449" y1="7174" x2="35449" y2="7174"/>
                        <a14:foregroundMark x1="27441" y1="16545" x2="27441" y2="16545"/>
                        <a14:foregroundMark x1="39063" y1="46559" x2="39063" y2="46559"/>
                        <a14:foregroundMark x1="30371" y1="45095" x2="30371" y2="45095"/>
                        <a14:foregroundMark x1="31543" y1="85359" x2="31543" y2="85359"/>
                        <a14:foregroundMark x1="65039" y1="33236" x2="65039" y2="33236"/>
                        <a14:foregroundMark x1="89746" y1="11567" x2="89746" y2="11567"/>
                        <a14:foregroundMark x1="95215" y1="13616" x2="95215" y2="13616"/>
                        <a14:foregroundMark x1="88770" y1="48609" x2="88770" y2="48609"/>
                        <a14:foregroundMark x1="88965" y1="82577" x2="88965" y2="82577"/>
                        <a14:foregroundMark x1="92090" y1="89751" x2="92090" y2="89751"/>
                        <a14:foregroundMark x1="34277" y1="80088" x2="34277" y2="80088"/>
                        <a14:foregroundMark x1="36914" y1="42606" x2="36914" y2="42606"/>
                        <a14:foregroundMark x1="90723" y1="13031" x2="91211" y2="12152"/>
                        <a14:foregroundMark x1="20410" y1="28697" x2="20410" y2="28697"/>
                        <a14:foregroundMark x1="20410" y1="28697" x2="20410" y2="28697"/>
                        <a14:foregroundMark x1="20117" y1="28258" x2="20117" y2="28258"/>
                        <a14:foregroundMark x1="19727" y1="27818" x2="19727" y2="27818"/>
                        <a14:foregroundMark x1="18750" y1="25769" x2="18750" y2="25769"/>
                        <a14:foregroundMark x1="18359" y1="25329" x2="18359" y2="25329"/>
                        <a14:foregroundMark x1="22168" y1="22840" x2="22168" y2="22840"/>
                        <a14:foregroundMark x1="21680" y1="22401" x2="21680" y2="22401"/>
                        <a14:foregroundMark x1="20605" y1="24451" x2="20605" y2="24451"/>
                        <a14:foregroundMark x1="20605" y1="44656" x2="20605" y2="44656"/>
                        <a14:foregroundMark x1="20410" y1="44656" x2="20410" y2="44656"/>
                        <a14:foregroundMark x1="22070" y1="44949" x2="22070" y2="44949"/>
                        <a14:foregroundMark x1="21289" y1="65300" x2="21289" y2="65300"/>
                        <a14:foregroundMark x1="49707" y1="74817" x2="49707" y2="74817"/>
                        <a14:foregroundMark x1="49316" y1="73939" x2="49316" y2="73939"/>
                        <a14:foregroundMark x1="51367" y1="76428" x2="51367" y2="76428"/>
                        <a14:foregroundMark x1="51465" y1="48902" x2="51465" y2="48902"/>
                        <a14:foregroundMark x1="50684" y1="53001" x2="50684" y2="53001"/>
                        <a14:foregroundMark x1="50391" y1="19327" x2="50391" y2="19327"/>
                        <a14:foregroundMark x1="62109" y1="43338" x2="62109" y2="43338"/>
                        <a14:foregroundMark x1="78418" y1="19912" x2="78418" y2="19912"/>
                        <a14:foregroundMark x1="93652" y1="31772" x2="93652" y2="31772"/>
                        <a14:foregroundMark x1="90918" y1="32064" x2="90918" y2="32064"/>
                        <a14:foregroundMark x1="77051" y1="37335" x2="77051" y2="37335"/>
                        <a14:foregroundMark x1="77344" y1="53148" x2="77344" y2="53148"/>
                        <a14:foregroundMark x1="76172" y1="73499" x2="76172" y2="73499"/>
                        <a14:foregroundMark x1="79004" y1="76574" x2="79004" y2="76574"/>
                        <a14:foregroundMark x1="77148" y1="78917" x2="77148" y2="78917"/>
                        <a14:foregroundMark x1="93652" y1="66179" x2="93652" y2="66179"/>
                        <a14:foregroundMark x1="90820" y1="67643" x2="90820" y2="67643"/>
                        <a14:foregroundMark x1="65234" y1="44217" x2="65234" y2="44217"/>
                        <a14:foregroundMark x1="90332" y1="50220" x2="90332" y2="50220"/>
                        <a14:foregroundMark x1="77148" y1="36750" x2="77148" y2="36750"/>
                        <a14:foregroundMark x1="76563" y1="19473" x2="76563" y2="19473"/>
                        <a14:foregroundMark x1="74902" y1="77013" x2="74902" y2="77013"/>
                        <a14:foregroundMark x1="78711" y1="38653" x2="78711" y2="38653"/>
                        <a14:backgroundMark x1="21582" y1="24451" x2="21582" y2="24451"/>
                        <a14:backgroundMark x1="21191" y1="45827" x2="21191" y2="45827"/>
                        <a14:backgroundMark x1="76758" y1="52709" x2="76758" y2="52709"/>
                        <a14:backgroundMark x1="77637" y1="38653" x2="77637" y2="38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24" r="1748" b="6206"/>
          <a:stretch/>
        </p:blipFill>
        <p:spPr bwMode="auto">
          <a:xfrm>
            <a:off x="903295" y="4295277"/>
            <a:ext cx="4262951" cy="21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37730CE7-2A6B-0614-F86B-A71971BBEB93}"/>
              </a:ext>
            </a:extLst>
          </p:cNvPr>
          <p:cNvSpPr/>
          <p:nvPr/>
        </p:nvSpPr>
        <p:spPr>
          <a:xfrm>
            <a:off x="3034770" y="4113278"/>
            <a:ext cx="375948" cy="4796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B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EC06196-B52A-3C7F-69B4-D6DC951F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51" y="1688890"/>
            <a:ext cx="6075625" cy="4723626"/>
          </a:xfrm>
        </p:spPr>
        <p:txBody>
          <a:bodyPr/>
          <a:lstStyle/>
          <a:p>
            <a:r>
              <a:rPr lang="fr-BE" dirty="0"/>
              <a:t>carte       graphe.</a:t>
            </a:r>
          </a:p>
          <a:p>
            <a:endParaRPr lang="fr-BE" dirty="0"/>
          </a:p>
          <a:p>
            <a:r>
              <a:rPr lang="fr-BE" dirty="0"/>
              <a:t>Structure de données composée :</a:t>
            </a:r>
          </a:p>
          <a:p>
            <a:pPr lvl="1"/>
            <a:r>
              <a:rPr lang="fr-BE" dirty="0"/>
              <a:t>Nœud ou vertex	Points (latitude/longitude).</a:t>
            </a:r>
          </a:p>
          <a:p>
            <a:pPr lvl="1"/>
            <a:r>
              <a:rPr lang="fr-BE" dirty="0"/>
              <a:t>Arêtes		liens – routes (coût de parcours). </a:t>
            </a:r>
          </a:p>
          <a:p>
            <a:endParaRPr lang="fr-BE" dirty="0"/>
          </a:p>
          <a:p>
            <a:r>
              <a:rPr lang="fr-BE" dirty="0"/>
              <a:t>Format des données :</a:t>
            </a:r>
          </a:p>
          <a:p>
            <a:pPr lvl="1"/>
            <a:r>
              <a:rPr lang="fr-BE" dirty="0"/>
              <a:t>Format OSM basé sur du XML.</a:t>
            </a:r>
          </a:p>
          <a:p>
            <a:pPr lvl="1"/>
            <a:r>
              <a:rPr lang="fr-BE" dirty="0"/>
              <a:t>Implémentation en </a:t>
            </a:r>
            <a:r>
              <a:rPr lang="fr-BE" dirty="0" err="1"/>
              <a:t>dotnet</a:t>
            </a:r>
            <a:r>
              <a:rPr lang="fr-BE" dirty="0"/>
              <a:t>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AB6AE1F-8420-A19F-276B-9C0CDC4F5F0A}"/>
              </a:ext>
            </a:extLst>
          </p:cNvPr>
          <p:cNvCxnSpPr>
            <a:cxnSpLocks/>
          </p:cNvCxnSpPr>
          <p:nvPr/>
        </p:nvCxnSpPr>
        <p:spPr>
          <a:xfrm>
            <a:off x="7728928" y="3187913"/>
            <a:ext cx="323641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545A4D-6502-D95D-6B2E-D3E36C7905C9}"/>
              </a:ext>
            </a:extLst>
          </p:cNvPr>
          <p:cNvCxnSpPr>
            <a:cxnSpLocks/>
          </p:cNvCxnSpPr>
          <p:nvPr/>
        </p:nvCxnSpPr>
        <p:spPr>
          <a:xfrm>
            <a:off x="6805541" y="3602019"/>
            <a:ext cx="323641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690FC66-CB5F-E5CD-B6BF-4E877D544BF7}"/>
              </a:ext>
            </a:extLst>
          </p:cNvPr>
          <p:cNvCxnSpPr>
            <a:cxnSpLocks/>
          </p:cNvCxnSpPr>
          <p:nvPr/>
        </p:nvCxnSpPr>
        <p:spPr>
          <a:xfrm>
            <a:off x="6320752" y="1889465"/>
            <a:ext cx="323641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A885E4-6D15-023A-DB74-8805CFF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645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6499870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AB200"/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6600" b="1" dirty="0">
                  <a:solidFill>
                    <a:schemeClr val="tx2">
                      <a:lumMod val="25000"/>
                    </a:schemeClr>
                  </a:solidFill>
                </a:rPr>
                <a:t>Implémenter la carte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grpFill/>
            <a:ln w="53975">
              <a:solidFill>
                <a:srgbClr val="EA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EC06196-B52A-3C7F-69B4-D6DC951F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8" y="1660412"/>
            <a:ext cx="5331025" cy="2627681"/>
          </a:xfrm>
        </p:spPr>
        <p:txBody>
          <a:bodyPr>
            <a:normAutofit/>
          </a:bodyPr>
          <a:lstStyle/>
          <a:p>
            <a:r>
              <a:rPr lang="fr-BE" dirty="0"/>
              <a:t>Osm2pgrouting vers une base de données.</a:t>
            </a:r>
          </a:p>
          <a:p>
            <a:endParaRPr lang="fr-BE" dirty="0"/>
          </a:p>
          <a:p>
            <a:r>
              <a:rPr lang="fr-BE" dirty="0"/>
              <a:t>Extraire en csv de la base de données.</a:t>
            </a:r>
          </a:p>
          <a:p>
            <a:pPr marL="36900" indent="0">
              <a:buNone/>
            </a:pPr>
            <a:endParaRPr lang="fr-BE" dirty="0"/>
          </a:p>
          <a:p>
            <a:r>
              <a:rPr lang="fr-BE" dirty="0"/>
              <a:t>Exemple avec une table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49A12D-B3C7-966F-F979-F47800E1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36" y="4219674"/>
            <a:ext cx="10836469" cy="188508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9D1583-3185-EA32-B6C5-C93841A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0978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6499870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AB200"/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6600" b="1" dirty="0">
                  <a:solidFill>
                    <a:schemeClr val="tx2">
                      <a:lumMod val="25000"/>
                    </a:schemeClr>
                  </a:solidFill>
                </a:rPr>
                <a:t>Implémenter la carte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grpFill/>
            <a:ln w="53975">
              <a:solidFill>
                <a:srgbClr val="EA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EC06196-B52A-3C7F-69B4-D6DC951F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9" y="1660412"/>
            <a:ext cx="4721500" cy="4079988"/>
          </a:xfrm>
        </p:spPr>
        <p:txBody>
          <a:bodyPr>
            <a:normAutofit/>
          </a:bodyPr>
          <a:lstStyle/>
          <a:p>
            <a:r>
              <a:rPr lang="fr-BE" dirty="0"/>
              <a:t>1 entité nœud contient 1 à n arêtes.</a:t>
            </a:r>
          </a:p>
          <a:p>
            <a:r>
              <a:rPr lang="fr-BE" dirty="0"/>
              <a:t>1 entité arêtes	 est contenue dans 2 nœuds.</a:t>
            </a:r>
          </a:p>
          <a:p>
            <a:r>
              <a:rPr lang="fr-BE" dirty="0"/>
              <a:t>1 entité graphe contient n nœuds et arêtes.</a:t>
            </a:r>
          </a:p>
          <a:p>
            <a:r>
              <a:rPr lang="fr-BE" dirty="0"/>
              <a:t>Changement dynamique :</a:t>
            </a:r>
          </a:p>
          <a:p>
            <a:pPr lvl="1"/>
            <a:r>
              <a:rPr lang="fr-BE" dirty="0"/>
              <a:t>Requêtes avec un facteur multiplicateur.</a:t>
            </a:r>
          </a:p>
          <a:p>
            <a:pPr lvl="1"/>
            <a:r>
              <a:rPr lang="fr-BE" dirty="0"/>
              <a:t>Les arêtes sont ciblées via leur </a:t>
            </a:r>
            <a:r>
              <a:rPr lang="fr-BE"/>
              <a:t>id.</a:t>
            </a:r>
            <a:endParaRPr lang="fr-B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887907-5E5B-325D-C0E7-5D21F916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48" y="1559052"/>
            <a:ext cx="5433273" cy="440927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3C9067-04AD-1D50-3F2E-477141BD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883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56A05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E56A05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6600" b="1" dirty="0">
                  <a:solidFill>
                    <a:schemeClr val="tx2">
                      <a:lumMod val="25000"/>
                    </a:schemeClr>
                  </a:solidFill>
                </a:rPr>
                <a:t>Implémenter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66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E56A05"/>
            </a:solidFill>
            <a:ln w="53975">
              <a:solidFill>
                <a:srgbClr val="E56A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8">
            <a:extLst>
              <a:ext uri="{FF2B5EF4-FFF2-40B4-BE49-F238E27FC236}">
                <a16:creationId xmlns:a16="http://schemas.microsoft.com/office/drawing/2014/main" id="{5F4C51D2-7230-2A8D-7EA5-EE4FF437B7E5}"/>
              </a:ext>
            </a:extLst>
          </p:cNvPr>
          <p:cNvSpPr txBox="1"/>
          <p:nvPr/>
        </p:nvSpPr>
        <p:spPr>
          <a:xfrm>
            <a:off x="1143388" y="2609019"/>
            <a:ext cx="8345872" cy="230832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err="1"/>
              <a:t>Implémenter</a:t>
            </a:r>
            <a:r>
              <a:rPr lang="en-US" sz="3600" dirty="0"/>
              <a:t> un </a:t>
            </a:r>
            <a:r>
              <a:rPr lang="en-US" sz="3600" dirty="0" err="1"/>
              <a:t>algorithme</a:t>
            </a:r>
            <a:r>
              <a:rPr lang="en-US" sz="3600" dirty="0"/>
              <a:t> de </a:t>
            </a:r>
            <a:r>
              <a:rPr lang="fr-BE" sz="3600" dirty="0"/>
              <a:t>calcul</a:t>
            </a:r>
            <a:r>
              <a:rPr lang="en-US" sz="3600" dirty="0"/>
              <a:t> </a:t>
            </a:r>
            <a:r>
              <a:rPr lang="en-US" sz="3600" dirty="0" err="1"/>
              <a:t>d’itinéraire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de plus court chemin pour </a:t>
            </a:r>
            <a:r>
              <a:rPr lang="en-US" sz="3600" dirty="0" err="1"/>
              <a:t>travailler</a:t>
            </a:r>
            <a:r>
              <a:rPr lang="en-US" sz="3600" dirty="0"/>
              <a:t> sur le </a:t>
            </a:r>
            <a:r>
              <a:rPr lang="en-US" sz="3600" dirty="0" err="1"/>
              <a:t>graphe</a:t>
            </a:r>
            <a:r>
              <a:rPr lang="en-US" sz="3600" dirty="0"/>
              <a:t> representant la carte.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EC005-D53A-4776-2CBC-A7AC6CA1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008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56A05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E56A05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6600" b="1" dirty="0">
                  <a:solidFill>
                    <a:schemeClr val="tx2">
                      <a:lumMod val="25000"/>
                    </a:schemeClr>
                  </a:solidFill>
                </a:rPr>
                <a:t>Implémenter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66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E56A05"/>
            </a:solidFill>
            <a:ln w="53975">
              <a:solidFill>
                <a:srgbClr val="E56A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E4D2AFB-A79F-A44C-4D46-CB9B6B56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8" y="1540963"/>
            <a:ext cx="8563659" cy="3546192"/>
          </a:xfrm>
        </p:spPr>
        <p:txBody>
          <a:bodyPr>
            <a:normAutofit/>
          </a:bodyPr>
          <a:lstStyle/>
          <a:p>
            <a:r>
              <a:rPr lang="fr-BE" dirty="0"/>
              <a:t>Algorithme de Dijkstra.</a:t>
            </a:r>
          </a:p>
          <a:p>
            <a:endParaRPr lang="fr-BE" dirty="0"/>
          </a:p>
          <a:p>
            <a:r>
              <a:rPr lang="fr-BE" dirty="0"/>
              <a:t>Recherche entre un nœud source et destination.</a:t>
            </a:r>
          </a:p>
          <a:p>
            <a:endParaRPr lang="fr-BE" dirty="0"/>
          </a:p>
          <a:p>
            <a:r>
              <a:rPr lang="fr-BE" dirty="0"/>
              <a:t>Utilisation d’états pour trouver le chemin.</a:t>
            </a:r>
          </a:p>
          <a:p>
            <a:endParaRPr lang="fr-BE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8134EC-E0D2-CC98-C2C7-6B46E221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14</a:t>
            </a:fld>
            <a:endParaRPr lang="fr-BE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808D35C-9DD6-F306-4D8B-C44ABF49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69" y="2256935"/>
            <a:ext cx="4738855" cy="18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BE5AB44-0A52-98FB-7013-CBD69DF61BB8}"/>
              </a:ext>
            </a:extLst>
          </p:cNvPr>
          <p:cNvSpPr txBox="1"/>
          <p:nvPr/>
        </p:nvSpPr>
        <p:spPr>
          <a:xfrm>
            <a:off x="7260820" y="4224917"/>
            <a:ext cx="472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Schéma du système d’état pour récupérer </a:t>
            </a:r>
          </a:p>
          <a:p>
            <a:r>
              <a:rPr lang="fr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 succession de nœuds qui constituent le chemin.</a:t>
            </a:r>
          </a:p>
        </p:txBody>
      </p:sp>
    </p:spTree>
    <p:extLst>
      <p:ext uri="{BB962C8B-B14F-4D97-AF65-F5344CB8AC3E}">
        <p14:creationId xmlns:p14="http://schemas.microsoft.com/office/powerpoint/2010/main" val="333975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56A05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E56A05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6600" b="1" dirty="0">
                  <a:solidFill>
                    <a:schemeClr val="tx2">
                      <a:lumMod val="25000"/>
                    </a:schemeClr>
                  </a:solidFill>
                </a:rPr>
                <a:t>Implémenter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66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E56A05"/>
            </a:solidFill>
            <a:ln w="53975">
              <a:solidFill>
                <a:srgbClr val="E56A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E4D2AFB-A79F-A44C-4D46-CB9B6B56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249" y="1596980"/>
            <a:ext cx="7401952" cy="3369156"/>
          </a:xfrm>
        </p:spPr>
        <p:txBody>
          <a:bodyPr>
            <a:normAutofit/>
          </a:bodyPr>
          <a:lstStyle/>
          <a:p>
            <a:r>
              <a:rPr lang="fr-BE" dirty="0"/>
              <a:t>File d’attente prioritaire minimale basée sur un tas binaire.</a:t>
            </a:r>
          </a:p>
          <a:p>
            <a:endParaRPr lang="fr-BE" dirty="0"/>
          </a:p>
          <a:p>
            <a:r>
              <a:rPr lang="fr-BE" dirty="0"/>
              <a:t>Structure une hiérarchie d’éléments avec un coût.</a:t>
            </a:r>
          </a:p>
          <a:p>
            <a:endParaRPr lang="fr-BE" dirty="0"/>
          </a:p>
          <a:p>
            <a:r>
              <a:rPr lang="fr-BE" dirty="0"/>
              <a:t>Utilisation d’une file pour :</a:t>
            </a:r>
          </a:p>
          <a:p>
            <a:pPr lvl="1"/>
            <a:r>
              <a:rPr lang="fr-BE" dirty="0"/>
              <a:t>Garantir le chemin le plus court à chaque itération.</a:t>
            </a:r>
          </a:p>
          <a:p>
            <a:pPr lvl="1"/>
            <a:r>
              <a:rPr lang="fr-BE" dirty="0"/>
              <a:t>Stocker les nœuds à visiter.</a:t>
            </a:r>
          </a:p>
          <a:p>
            <a:endParaRPr lang="fr-BE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873D5E9-B1C4-7B0B-C9EA-039DCF388145}"/>
              </a:ext>
            </a:extLst>
          </p:cNvPr>
          <p:cNvSpPr txBox="1">
            <a:spLocks/>
          </p:cNvSpPr>
          <p:nvPr/>
        </p:nvSpPr>
        <p:spPr>
          <a:xfrm>
            <a:off x="6512419" y="1260894"/>
            <a:ext cx="5142959" cy="12247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BE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5A6D1F-4DD8-6A96-1215-73469F7D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15</a:t>
            </a:fld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76A14-93FE-78DE-0A8E-5DF8AE9B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07" b="92193" l="9922" r="94517">
                        <a14:foregroundMark x1="52219" y1="8550" x2="52219" y2="8550"/>
                        <a14:foregroundMark x1="62924" y1="90335" x2="62924" y2="90335"/>
                        <a14:foregroundMark x1="92167" y1="83271" x2="92167" y2="83271"/>
                        <a14:foregroundMark x1="95300" y1="84758" x2="95300" y2="84758"/>
                        <a14:foregroundMark x1="40731" y1="89219" x2="40731" y2="89219"/>
                        <a14:foregroundMark x1="14621" y1="88848" x2="18799" y2="92193"/>
                        <a14:foregroundMark x1="40992" y1="92193" x2="37859" y2="87361"/>
                        <a14:foregroundMark x1="63969" y1="90335" x2="61619" y2="92193"/>
                        <a14:foregroundMark x1="27415" y1="49814" x2="26110" y2="48699"/>
                        <a14:foregroundMark x1="25849" y1="48699" x2="25849" y2="48699"/>
                        <a14:foregroundMark x1="25849" y1="48699" x2="25849" y2="48699"/>
                        <a14:foregroundMark x1="11227" y1="84387" x2="10705" y2="84387"/>
                        <a14:foregroundMark x1="13055" y1="89963" x2="12010" y2="91450"/>
                        <a14:foregroundMark x1="12272" y1="84387" x2="10444" y2="84387"/>
                        <a14:foregroundMark x1="28982" y1="50186" x2="25849" y2="48699"/>
                        <a14:foregroundMark x1="26893" y1="47955" x2="26110" y2="48327"/>
                        <a14:foregroundMark x1="26632" y1="48327" x2="25587" y2="48327"/>
                        <a14:foregroundMark x1="34204" y1="38290" x2="33159" y2="37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7303" y="1622223"/>
            <a:ext cx="3648075" cy="25622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8F00128-1964-CF20-DC8E-D74301C449DE}"/>
              </a:ext>
            </a:extLst>
          </p:cNvPr>
          <p:cNvSpPr txBox="1"/>
          <p:nvPr/>
        </p:nvSpPr>
        <p:spPr>
          <a:xfrm>
            <a:off x="8007303" y="4153150"/>
            <a:ext cx="422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Illustration d’une file d’attente prioritaire </a:t>
            </a:r>
          </a:p>
          <a:p>
            <a:r>
              <a:rPr lang="fr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basée sur un tas binaire en forme d’arbre.</a:t>
            </a:r>
          </a:p>
        </p:txBody>
      </p:sp>
    </p:spTree>
    <p:extLst>
      <p:ext uri="{BB962C8B-B14F-4D97-AF65-F5344CB8AC3E}">
        <p14:creationId xmlns:p14="http://schemas.microsoft.com/office/powerpoint/2010/main" val="80605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6499870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00B0F0"/>
            </a:solidFill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Réaliser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un benchmark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solidFill>
              <a:srgbClr val="00B0F0"/>
            </a:solidFill>
            <a:ln w="539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8">
            <a:extLst>
              <a:ext uri="{FF2B5EF4-FFF2-40B4-BE49-F238E27FC236}">
                <a16:creationId xmlns:a16="http://schemas.microsoft.com/office/drawing/2014/main" id="{5F4C51D2-7230-2A8D-7EA5-EE4FF437B7E5}"/>
              </a:ext>
            </a:extLst>
          </p:cNvPr>
          <p:cNvSpPr txBox="1"/>
          <p:nvPr/>
        </p:nvSpPr>
        <p:spPr>
          <a:xfrm>
            <a:off x="1100659" y="1877398"/>
            <a:ext cx="7450911" cy="230832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/>
              <a:t>Faire un test </a:t>
            </a:r>
            <a:r>
              <a:rPr lang="en-US" sz="3600" dirty="0" err="1"/>
              <a:t>concernant</a:t>
            </a:r>
            <a:r>
              <a:rPr lang="en-US" sz="3600" dirty="0"/>
              <a:t> le temps de </a:t>
            </a:r>
            <a:r>
              <a:rPr lang="en-US" sz="3600" dirty="0" err="1"/>
              <a:t>calcul</a:t>
            </a:r>
            <a:r>
              <a:rPr lang="en-US" sz="3600" dirty="0"/>
              <a:t> des </a:t>
            </a:r>
            <a:r>
              <a:rPr lang="en-US" sz="3600" dirty="0" err="1"/>
              <a:t>différentes</a:t>
            </a:r>
            <a:r>
              <a:rPr lang="en-US" sz="3600" dirty="0"/>
              <a:t> technologies et </a:t>
            </a:r>
            <a:r>
              <a:rPr lang="en-US" sz="3600" dirty="0" err="1"/>
              <a:t>voir</a:t>
            </a:r>
            <a:r>
              <a:rPr lang="en-US" sz="3600" dirty="0"/>
              <a:t> </a:t>
            </a:r>
            <a:r>
              <a:rPr lang="en-US" sz="3600" dirty="0" err="1"/>
              <a:t>où</a:t>
            </a:r>
            <a:r>
              <a:rPr lang="en-US" sz="3600" dirty="0"/>
              <a:t> </a:t>
            </a:r>
            <a:r>
              <a:rPr lang="en-US" sz="3600" dirty="0" err="1"/>
              <a:t>notre</a:t>
            </a:r>
            <a:r>
              <a:rPr lang="en-US" sz="3600" dirty="0"/>
              <a:t> </a:t>
            </a:r>
            <a:r>
              <a:rPr lang="en-US" sz="3600" dirty="0" err="1"/>
              <a:t>algorithme</a:t>
            </a:r>
            <a:r>
              <a:rPr lang="en-US" sz="3600" dirty="0"/>
              <a:t> se </a:t>
            </a:r>
            <a:r>
              <a:rPr lang="en-US" sz="3600" dirty="0" err="1"/>
              <a:t>trouve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comparaison</a:t>
            </a:r>
            <a:r>
              <a:rPr lang="en-US" sz="36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6B3C0F-26D5-9B08-A139-C6F94A85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623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6499870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00B0F0"/>
            </a:solidFill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Réaliser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un benchmark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solidFill>
              <a:srgbClr val="00B0F0"/>
            </a:solidFill>
            <a:ln w="539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31EA02E-7471-895F-B83B-FC54A101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49"/>
          </a:xfrm>
        </p:spPr>
        <p:txBody>
          <a:bodyPr>
            <a:normAutofit lnSpcReduction="10000"/>
          </a:bodyPr>
          <a:lstStyle/>
          <a:p>
            <a:r>
              <a:rPr lang="fr-BE" dirty="0"/>
              <a:t>Comparer notre algorithme.</a:t>
            </a:r>
          </a:p>
          <a:p>
            <a:endParaRPr lang="fr-BE" dirty="0"/>
          </a:p>
          <a:p>
            <a:r>
              <a:rPr lang="fr-BE" dirty="0" err="1"/>
              <a:t>itinero</a:t>
            </a:r>
            <a:r>
              <a:rPr lang="fr-BE" dirty="0"/>
              <a:t> :</a:t>
            </a:r>
          </a:p>
          <a:p>
            <a:pPr lvl="1"/>
            <a:r>
              <a:rPr lang="fr-BE" dirty="0"/>
              <a:t>Librairie </a:t>
            </a:r>
            <a:r>
              <a:rPr lang="fr-BE" dirty="0" err="1"/>
              <a:t>dotnet</a:t>
            </a:r>
            <a:r>
              <a:rPr lang="fr-BE" dirty="0"/>
              <a:t>.</a:t>
            </a:r>
          </a:p>
          <a:p>
            <a:pPr lvl="1"/>
            <a:r>
              <a:rPr lang="fr-BE" dirty="0"/>
              <a:t>Calcul du plus court chemin.</a:t>
            </a:r>
          </a:p>
          <a:p>
            <a:pPr lvl="1"/>
            <a:r>
              <a:rPr lang="fr-BE" dirty="0"/>
              <a:t>Version normale et contractée.</a:t>
            </a:r>
          </a:p>
          <a:p>
            <a:pPr lvl="1"/>
            <a:r>
              <a:rPr lang="fr-BE" dirty="0"/>
              <a:t>La contraction nécessite une lourde étape de pré-calcul.</a:t>
            </a:r>
          </a:p>
          <a:p>
            <a:pPr lvl="1"/>
            <a:endParaRPr lang="fr-BE" dirty="0"/>
          </a:p>
          <a:p>
            <a:r>
              <a:rPr lang="fr-BE" dirty="0" err="1"/>
              <a:t>pgRouting</a:t>
            </a:r>
            <a:r>
              <a:rPr lang="fr-BE" dirty="0"/>
              <a:t> :</a:t>
            </a:r>
          </a:p>
          <a:p>
            <a:pPr lvl="1"/>
            <a:r>
              <a:rPr lang="fr-BE" dirty="0"/>
              <a:t>Extension PostgreSQL.</a:t>
            </a:r>
          </a:p>
          <a:p>
            <a:pPr lvl="1"/>
            <a:r>
              <a:rPr lang="fr-BE" dirty="0"/>
              <a:t>Implémentation de divers algorithmes.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F19E22A-3D84-638A-8297-386C9495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519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6499870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00B0F0"/>
            </a:solidFill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Réaliser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un benchmark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solidFill>
              <a:srgbClr val="00B0F0"/>
            </a:solidFill>
            <a:ln w="539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31EA02E-7471-895F-B83B-FC54A101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50"/>
            <a:ext cx="4817302" cy="3554328"/>
          </a:xfrm>
        </p:spPr>
        <p:txBody>
          <a:bodyPr>
            <a:normAutofit/>
          </a:bodyPr>
          <a:lstStyle/>
          <a:p>
            <a:r>
              <a:rPr lang="fr-BE" dirty="0" err="1"/>
              <a:t>itinero</a:t>
            </a:r>
            <a:r>
              <a:rPr lang="fr-BE" dirty="0"/>
              <a:t> est la plus performante d’un facteur ~20.</a:t>
            </a:r>
          </a:p>
          <a:p>
            <a:endParaRPr lang="fr-BE" dirty="0"/>
          </a:p>
          <a:p>
            <a:r>
              <a:rPr lang="fr-BE" dirty="0"/>
              <a:t>Notre Dijkstra arrive en second.</a:t>
            </a:r>
          </a:p>
          <a:p>
            <a:endParaRPr lang="fr-BE" dirty="0"/>
          </a:p>
          <a:p>
            <a:r>
              <a:rPr lang="fr-BE" dirty="0"/>
              <a:t>Très grande différence de performance.</a:t>
            </a:r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85407A20-5CF6-6A68-802B-E6CDA87B4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385616"/>
              </p:ext>
            </p:extLst>
          </p:nvPr>
        </p:nvGraphicFramePr>
        <p:xfrm>
          <a:off x="5731098" y="1571223"/>
          <a:ext cx="6206677" cy="454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139991-F351-6F45-1BFB-A5F3DA23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26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0BBF1-402E-FA38-7D14-69C83100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69F9C-26EB-599E-2582-BAE9196F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Contexte du travail.</a:t>
            </a:r>
          </a:p>
          <a:p>
            <a:endParaRPr lang="fr-BE" dirty="0"/>
          </a:p>
          <a:p>
            <a:r>
              <a:rPr lang="fr-BE" dirty="0"/>
              <a:t>Problématiques et objectifs du travail.</a:t>
            </a:r>
          </a:p>
          <a:p>
            <a:endParaRPr lang="fr-BE" dirty="0"/>
          </a:p>
          <a:p>
            <a:r>
              <a:rPr lang="fr-BE" dirty="0"/>
              <a:t>Grandes étapes pour atteindre les objectifs.</a:t>
            </a:r>
          </a:p>
          <a:p>
            <a:endParaRPr lang="fr-BE" dirty="0"/>
          </a:p>
          <a:p>
            <a:r>
              <a:rPr lang="fr-BE" dirty="0"/>
              <a:t>Conclusion.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0E09D6-DF00-F1BF-DBED-CEA2B00F77DB}"/>
              </a:ext>
            </a:extLst>
          </p:cNvPr>
          <p:cNvCxnSpPr/>
          <p:nvPr/>
        </p:nvCxnSpPr>
        <p:spPr>
          <a:xfrm>
            <a:off x="3572256" y="1426464"/>
            <a:ext cx="5071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44BF5A-329C-D4BD-8B5C-D9E2E3EA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9628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92D050"/>
            </a:solidFill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Améliorer</a:t>
              </a:r>
              <a:r>
                <a:rPr lang="en-US" sz="72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72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92D050"/>
            </a:solidFill>
            <a:ln w="539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8">
            <a:extLst>
              <a:ext uri="{FF2B5EF4-FFF2-40B4-BE49-F238E27FC236}">
                <a16:creationId xmlns:a16="http://schemas.microsoft.com/office/drawing/2014/main" id="{5F4C51D2-7230-2A8D-7EA5-EE4FF437B7E5}"/>
              </a:ext>
            </a:extLst>
          </p:cNvPr>
          <p:cNvSpPr txBox="1"/>
          <p:nvPr/>
        </p:nvSpPr>
        <p:spPr>
          <a:xfrm>
            <a:off x="1143388" y="2609018"/>
            <a:ext cx="7485456" cy="230832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/>
              <a:t>Recherche et étude des ameliorations à </a:t>
            </a:r>
            <a:r>
              <a:rPr lang="en-US" sz="3600" dirty="0" err="1"/>
              <a:t>apporter</a:t>
            </a:r>
            <a:r>
              <a:rPr lang="en-US" sz="3600" dirty="0"/>
              <a:t> à </a:t>
            </a:r>
            <a:r>
              <a:rPr lang="en-US" sz="3600" dirty="0" err="1"/>
              <a:t>l‘algorithme</a:t>
            </a:r>
            <a:r>
              <a:rPr lang="en-US" sz="3600" dirty="0"/>
              <a:t> pour </a:t>
            </a:r>
            <a:r>
              <a:rPr lang="en-US" sz="3600" dirty="0" err="1"/>
              <a:t>qu’il</a:t>
            </a:r>
            <a:r>
              <a:rPr lang="en-US" sz="3600" dirty="0"/>
              <a:t> </a:t>
            </a:r>
            <a:r>
              <a:rPr lang="en-US" sz="3600" dirty="0" err="1"/>
              <a:t>soit</a:t>
            </a:r>
            <a:r>
              <a:rPr lang="en-US" sz="3600" dirty="0"/>
              <a:t> le plus </a:t>
            </a:r>
            <a:r>
              <a:rPr lang="en-US" sz="3600" dirty="0" err="1"/>
              <a:t>près</a:t>
            </a:r>
            <a:r>
              <a:rPr lang="en-US" sz="3600" dirty="0"/>
              <a:t> possible de la </a:t>
            </a:r>
            <a:r>
              <a:rPr lang="en-US" sz="3600" dirty="0" err="1"/>
              <a:t>meilleure</a:t>
            </a:r>
            <a:r>
              <a:rPr lang="en-US" sz="3600" dirty="0"/>
              <a:t> </a:t>
            </a:r>
            <a:r>
              <a:rPr lang="en-US" sz="3600" dirty="0" err="1"/>
              <a:t>technologie</a:t>
            </a:r>
            <a:r>
              <a:rPr lang="en-US" sz="36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32855C-AE39-C3D4-8D7C-237323D4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86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92D050"/>
            </a:solidFill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Améliorer</a:t>
              </a:r>
              <a:r>
                <a:rPr lang="en-US" sz="72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72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92D050"/>
            </a:solidFill>
            <a:ln w="539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E4D2AFB-A79F-A44C-4D46-CB9B6B56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9" y="1545465"/>
            <a:ext cx="5643884" cy="3541690"/>
          </a:xfrm>
        </p:spPr>
        <p:txBody>
          <a:bodyPr>
            <a:normAutofit/>
          </a:bodyPr>
          <a:lstStyle/>
          <a:p>
            <a:r>
              <a:rPr lang="fr-BE" dirty="0"/>
              <a:t>Algorithme de Dijkstra avec recherche bidirectionnelle.</a:t>
            </a:r>
          </a:p>
          <a:p>
            <a:endParaRPr lang="fr-BE" dirty="0"/>
          </a:p>
          <a:p>
            <a:r>
              <a:rPr lang="fr-BE" dirty="0"/>
              <a:t>Deux recherches successives.</a:t>
            </a:r>
          </a:p>
          <a:p>
            <a:endParaRPr lang="fr-BE" dirty="0"/>
          </a:p>
          <a:p>
            <a:r>
              <a:rPr lang="fr-BE" dirty="0"/>
              <a:t>Utilisation d’un graphe inversé.</a:t>
            </a:r>
          </a:p>
          <a:p>
            <a:endParaRPr lang="fr-BE" dirty="0"/>
          </a:p>
          <a:p>
            <a:r>
              <a:rPr lang="fr-BE" dirty="0"/>
              <a:t>Cependant les graphes prennent de la place…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CFA3D9-EF90-7AC1-81FD-A8CA358FA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" b="34081" l="1828" r="42796">
                        <a14:foregroundMark x1="5376" y1="16741" x2="1935" y2="15396"/>
                        <a14:foregroundMark x1="20968" y1="28251" x2="20430" y2="32287"/>
                        <a14:foregroundMark x1="24194" y1="13901" x2="22473" y2="13453"/>
                        <a14:foregroundMark x1="40000" y1="17788" x2="41613" y2="20329"/>
                        <a14:foregroundMark x1="36022" y1="30045" x2="35161" y2="31988"/>
                        <a14:foregroundMark x1="36022" y1="33184" x2="35914" y2="34230"/>
                        <a14:foregroundMark x1="39247" y1="7773" x2="38817" y2="2840"/>
                        <a14:foregroundMark x1="28602" y1="15695" x2="29140" y2="15396"/>
                        <a14:foregroundMark x1="28602" y1="10912" x2="28602" y2="10912"/>
                        <a14:foregroundMark x1="28602" y1="10015" x2="27849" y2="10463"/>
                        <a14:foregroundMark x1="15054" y1="14649" x2="17527" y2="14649"/>
                        <a14:foregroundMark x1="15591" y1="24215" x2="14731" y2="24365"/>
                        <a14:foregroundMark x1="31398" y1="25710" x2="31613" y2="24365"/>
                        <a14:foregroundMark x1="26129" y1="28999" x2="25591" y2="29148"/>
                        <a14:foregroundMark x1="28495" y1="29297" x2="28602" y2="29596"/>
                        <a14:foregroundMark x1="32366" y1="8819" x2="32903" y2="8520"/>
                        <a14:foregroundMark x1="12796" y1="14948" x2="12151" y2="14948"/>
                        <a14:foregroundMark x1="32796" y1="16442" x2="33978" y2="16293"/>
                        <a14:foregroundMark x1="42796" y1="18834" x2="42796" y2="18834"/>
                        <a14:foregroundMark x1="39247" y1="598" x2="39247" y2="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419" b="64616"/>
          <a:stretch/>
        </p:blipFill>
        <p:spPr>
          <a:xfrm>
            <a:off x="6895387" y="2021169"/>
            <a:ext cx="3861075" cy="225509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5DA07F-71A1-50E6-4E2E-67C76110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376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92D050"/>
            </a:solidFill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Améliorer</a:t>
              </a:r>
              <a:r>
                <a:rPr lang="en-US" sz="72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72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92D050"/>
            </a:solidFill>
            <a:ln w="539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FC34C734-BCF6-A39E-9EF1-01C7074BA89D}"/>
              </a:ext>
            </a:extLst>
          </p:cNvPr>
          <p:cNvSpPr txBox="1"/>
          <p:nvPr/>
        </p:nvSpPr>
        <p:spPr>
          <a:xfrm>
            <a:off x="2008565" y="3860418"/>
            <a:ext cx="315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O : </a:t>
            </a:r>
            <a:r>
              <a:rPr lang="fr-BE" sz="1600" dirty="0" err="1"/>
              <a:t>outgoing</a:t>
            </a:r>
            <a:r>
              <a:rPr lang="fr-BE" sz="1600" dirty="0"/>
              <a:t> </a:t>
            </a:r>
            <a:r>
              <a:rPr lang="fr-BE" sz="1600" dirty="0" err="1"/>
              <a:t>edges</a:t>
            </a:r>
            <a:r>
              <a:rPr lang="fr-BE" sz="1600" dirty="0"/>
              <a:t> </a:t>
            </a:r>
          </a:p>
          <a:p>
            <a:r>
              <a:rPr lang="fr-BE" sz="1600" dirty="0"/>
              <a:t>RO : reverse </a:t>
            </a:r>
            <a:r>
              <a:rPr lang="fr-BE" sz="1600" dirty="0" err="1"/>
              <a:t>outgoing</a:t>
            </a:r>
            <a:r>
              <a:rPr lang="fr-BE" sz="1600" dirty="0"/>
              <a:t> </a:t>
            </a:r>
            <a:r>
              <a:rPr lang="fr-BE" sz="1600" dirty="0" err="1"/>
              <a:t>edges</a:t>
            </a:r>
            <a:endParaRPr lang="fr-BE" sz="16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6EF2E93-F366-88E6-D089-2BCBE666A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" b="34081" l="1828" r="42796">
                        <a14:foregroundMark x1="5376" y1="16741" x2="1935" y2="15396"/>
                        <a14:foregroundMark x1="20968" y1="28251" x2="20430" y2="32287"/>
                        <a14:foregroundMark x1="24194" y1="13901" x2="22473" y2="13453"/>
                        <a14:foregroundMark x1="40000" y1="17788" x2="41613" y2="20329"/>
                        <a14:foregroundMark x1="36022" y1="30045" x2="35161" y2="31988"/>
                        <a14:foregroundMark x1="36022" y1="33184" x2="35914" y2="34230"/>
                        <a14:foregroundMark x1="39247" y1="7773" x2="38817" y2="2840"/>
                        <a14:foregroundMark x1="28602" y1="15695" x2="29140" y2="15396"/>
                        <a14:foregroundMark x1="28602" y1="10912" x2="28602" y2="10912"/>
                        <a14:foregroundMark x1="28602" y1="10015" x2="27849" y2="10463"/>
                        <a14:foregroundMark x1="15054" y1="14649" x2="17527" y2="14649"/>
                        <a14:foregroundMark x1="15591" y1="24215" x2="14731" y2="24365"/>
                        <a14:foregroundMark x1="31398" y1="25710" x2="31613" y2="24365"/>
                        <a14:foregroundMark x1="26129" y1="28999" x2="25591" y2="29148"/>
                        <a14:foregroundMark x1="28495" y1="29297" x2="28602" y2="29596"/>
                        <a14:foregroundMark x1="32366" y1="8819" x2="32903" y2="8520"/>
                        <a14:foregroundMark x1="12796" y1="14948" x2="12151" y2="14948"/>
                        <a14:foregroundMark x1="32796" y1="16442" x2="33978" y2="16293"/>
                        <a14:foregroundMark x1="42796" y1="18834" x2="42796" y2="18834"/>
                        <a14:foregroundMark x1="39247" y1="598" x2="39247" y2="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419" b="64616"/>
          <a:stretch/>
        </p:blipFill>
        <p:spPr>
          <a:xfrm>
            <a:off x="1371103" y="1605323"/>
            <a:ext cx="3861075" cy="225509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4238530-7803-FD80-CD9D-D62A935CF295}"/>
              </a:ext>
            </a:extLst>
          </p:cNvPr>
          <p:cNvSpPr txBox="1"/>
          <p:nvPr/>
        </p:nvSpPr>
        <p:spPr>
          <a:xfrm>
            <a:off x="1491303" y="1759431"/>
            <a:ext cx="31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O : [2,3]</a:t>
            </a:r>
          </a:p>
          <a:p>
            <a:r>
              <a:rPr lang="fr-BE" sz="1200" dirty="0"/>
              <a:t>RO : []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31AAAA-43DC-111A-9FC5-99F04554A51A}"/>
              </a:ext>
            </a:extLst>
          </p:cNvPr>
          <p:cNvSpPr txBox="1"/>
          <p:nvPr/>
        </p:nvSpPr>
        <p:spPr>
          <a:xfrm>
            <a:off x="2755142" y="2746006"/>
            <a:ext cx="98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O : []</a:t>
            </a:r>
          </a:p>
          <a:p>
            <a:r>
              <a:rPr lang="fr-BE" sz="1200" dirty="0"/>
              <a:t>RO : [1,11]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E3FE7A-9203-9F21-FF70-D96175CAF9EF}"/>
              </a:ext>
            </a:extLst>
          </p:cNvPr>
          <p:cNvSpPr txBox="1"/>
          <p:nvPr/>
        </p:nvSpPr>
        <p:spPr>
          <a:xfrm>
            <a:off x="2941667" y="1752913"/>
            <a:ext cx="10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O : [11]</a:t>
            </a:r>
          </a:p>
          <a:p>
            <a:r>
              <a:rPr lang="fr-BE" sz="1200" dirty="0"/>
              <a:t>RO : [1,10,5]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DBC7D6D-A3E2-7A20-F5FB-FB55AD481B35}"/>
              </a:ext>
            </a:extLst>
          </p:cNvPr>
          <p:cNvSpPr txBox="1"/>
          <p:nvPr/>
        </p:nvSpPr>
        <p:spPr>
          <a:xfrm>
            <a:off x="5119105" y="1628849"/>
            <a:ext cx="10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O : [2]</a:t>
            </a:r>
          </a:p>
          <a:p>
            <a:r>
              <a:rPr lang="fr-BE" sz="1200" dirty="0"/>
              <a:t>RO : []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BB92EFA-CFC4-B5C6-D0F8-A1712C538C67}"/>
              </a:ext>
            </a:extLst>
          </p:cNvPr>
          <p:cNvSpPr txBox="1"/>
          <p:nvPr/>
        </p:nvSpPr>
        <p:spPr>
          <a:xfrm>
            <a:off x="5191418" y="2576311"/>
            <a:ext cx="10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O : [2]</a:t>
            </a:r>
          </a:p>
          <a:p>
            <a:r>
              <a:rPr lang="fr-BE" sz="1200" dirty="0"/>
              <a:t>RO : []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2B2A6F5-7098-9CD4-821F-40190FC42915}"/>
              </a:ext>
            </a:extLst>
          </p:cNvPr>
          <p:cNvSpPr txBox="1"/>
          <p:nvPr/>
        </p:nvSpPr>
        <p:spPr>
          <a:xfrm>
            <a:off x="4799661" y="3356059"/>
            <a:ext cx="104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O : [3]</a:t>
            </a:r>
          </a:p>
          <a:p>
            <a:r>
              <a:rPr lang="fr-BE" sz="1200" dirty="0"/>
              <a:t>RO : [2]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A42D8E-366B-C630-2355-189C117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21</a:t>
            </a:fld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AFF88FB-56F4-9269-BDC4-FB1CCDECE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" b="34081" l="1828" r="42796">
                        <a14:foregroundMark x1="5376" y1="16741" x2="1935" y2="15396"/>
                        <a14:foregroundMark x1="20968" y1="28251" x2="20430" y2="32287"/>
                        <a14:foregroundMark x1="24194" y1="13901" x2="22473" y2="13453"/>
                        <a14:foregroundMark x1="40000" y1="17788" x2="41613" y2="20329"/>
                        <a14:foregroundMark x1="36022" y1="30045" x2="35161" y2="31988"/>
                        <a14:foregroundMark x1="36022" y1="33184" x2="35914" y2="34230"/>
                        <a14:foregroundMark x1="39247" y1="7773" x2="38817" y2="2840"/>
                        <a14:foregroundMark x1="28602" y1="15695" x2="29140" y2="15396"/>
                        <a14:foregroundMark x1="28602" y1="10912" x2="28602" y2="10912"/>
                        <a14:foregroundMark x1="28602" y1="10015" x2="27849" y2="10463"/>
                        <a14:foregroundMark x1="15054" y1="14649" x2="17527" y2="14649"/>
                        <a14:foregroundMark x1="15591" y1="24215" x2="14731" y2="24365"/>
                        <a14:foregroundMark x1="31398" y1="25710" x2="31613" y2="24365"/>
                        <a14:foregroundMark x1="26129" y1="28999" x2="25591" y2="29148"/>
                        <a14:foregroundMark x1="28495" y1="29297" x2="28602" y2="29596"/>
                        <a14:foregroundMark x1="32366" y1="8819" x2="32903" y2="8520"/>
                        <a14:foregroundMark x1="12796" y1="14948" x2="12151" y2="14948"/>
                        <a14:foregroundMark x1="32796" y1="16442" x2="33978" y2="16293"/>
                        <a14:foregroundMark x1="42796" y1="18834" x2="42796" y2="18834"/>
                        <a14:foregroundMark x1="39247" y1="598" x2="39247" y2="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419" b="64616"/>
          <a:stretch/>
        </p:blipFill>
        <p:spPr>
          <a:xfrm>
            <a:off x="7397664" y="584458"/>
            <a:ext cx="3861075" cy="225509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D729AB-4B14-3AA5-B942-DF631DD103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95" b="32885" l="1398" r="43118">
                        <a14:foregroundMark x1="1398" y1="17339" x2="3333" y2="15695"/>
                        <a14:foregroundMark x1="19892" y1="32138" x2="19892" y2="32138"/>
                        <a14:foregroundMark x1="36344" y1="33034" x2="35914" y2="31540"/>
                        <a14:foregroundMark x1="41398" y1="20777" x2="39570" y2="15695"/>
                        <a14:foregroundMark x1="41290" y1="3737" x2="38817" y2="3737"/>
                        <a14:foregroundMark x1="40215" y1="2840" x2="39892" y2="1495"/>
                        <a14:foregroundMark x1="42796" y1="18386" x2="43118" y2="18386"/>
                        <a14:foregroundMark x1="22581" y1="14649" x2="23548" y2="13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419" b="64616"/>
          <a:stretch/>
        </p:blipFill>
        <p:spPr>
          <a:xfrm>
            <a:off x="7397667" y="2980825"/>
            <a:ext cx="3861072" cy="22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92D050"/>
            </a:solidFill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Améliorer</a:t>
              </a:r>
              <a:r>
                <a:rPr lang="en-US" sz="72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72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92D050"/>
            </a:solidFill>
            <a:ln w="539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 7" descr="Une image contenant plante, arbre&#10;&#10;Description générée automatiquement">
            <a:extLst>
              <a:ext uri="{FF2B5EF4-FFF2-40B4-BE49-F238E27FC236}">
                <a16:creationId xmlns:a16="http://schemas.microsoft.com/office/drawing/2014/main" id="{7956D014-85EB-DC1C-FDFE-EA31D832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710" y="688069"/>
            <a:ext cx="4384152" cy="4025966"/>
          </a:xfrm>
          <a:prstGeom prst="rect">
            <a:avLst/>
          </a:prstGeom>
        </p:spPr>
      </p:pic>
      <p:pic>
        <p:nvPicPr>
          <p:cNvPr id="9" name="Image 8" descr="Une image contenant plante&#10;&#10;Description générée automatiquement">
            <a:extLst>
              <a:ext uri="{FF2B5EF4-FFF2-40B4-BE49-F238E27FC236}">
                <a16:creationId xmlns:a16="http://schemas.microsoft.com/office/drawing/2014/main" id="{B3F183E0-1DB6-6ED2-6F1B-92BF28E2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93" y="673555"/>
            <a:ext cx="4637244" cy="40106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20B1187-6C4F-84A4-579E-2F93639152C9}"/>
              </a:ext>
            </a:extLst>
          </p:cNvPr>
          <p:cNvSpPr txBox="1"/>
          <p:nvPr/>
        </p:nvSpPr>
        <p:spPr>
          <a:xfrm>
            <a:off x="1656307" y="4734374"/>
            <a:ext cx="437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Nœuds visités dans une recherche classique.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4D53C6-1916-F069-FD5C-BC8B36834538}"/>
              </a:ext>
            </a:extLst>
          </p:cNvPr>
          <p:cNvSpPr txBox="1"/>
          <p:nvPr/>
        </p:nvSpPr>
        <p:spPr>
          <a:xfrm>
            <a:off x="7670875" y="4749145"/>
            <a:ext cx="452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Nœuds visités dans une recherche bidirectionnelle.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44AED3-4D7D-09AE-0152-EB31B0D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135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530A960-0DB5-9D7C-B0B6-C38BF15ABDA2}"/>
              </a:ext>
            </a:extLst>
          </p:cNvPr>
          <p:cNvCxnSpPr>
            <a:cxnSpLocks/>
          </p:cNvCxnSpPr>
          <p:nvPr/>
        </p:nvCxnSpPr>
        <p:spPr>
          <a:xfrm>
            <a:off x="0" y="414157"/>
            <a:ext cx="12192000" cy="0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92D050"/>
            </a:solidFill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6600" b="1" dirty="0">
                  <a:solidFill>
                    <a:schemeClr val="tx2">
                      <a:lumMod val="25000"/>
                    </a:schemeClr>
                  </a:solidFill>
                </a:rPr>
                <a:t>Améliorer</a:t>
              </a:r>
              <a:r>
                <a:rPr lang="en-US" sz="72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72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92D050"/>
            </a:solidFill>
            <a:ln w="539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E4D2AFB-A79F-A44C-4D46-CB9B6B56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8" y="1766482"/>
            <a:ext cx="6863648" cy="3142444"/>
          </a:xfrm>
          <a:effectLst/>
        </p:spPr>
        <p:txBody>
          <a:bodyPr>
            <a:normAutofit/>
          </a:bodyPr>
          <a:lstStyle/>
          <a:p>
            <a:r>
              <a:rPr lang="fr-BE" dirty="0"/>
              <a:t>Réduire le nombre de nœuds visités (~ /2).</a:t>
            </a:r>
          </a:p>
          <a:p>
            <a:endParaRPr lang="fr-BE" dirty="0"/>
          </a:p>
          <a:p>
            <a:r>
              <a:rPr lang="fr-BE" dirty="0">
                <a:effectLst/>
              </a:rPr>
              <a:t>Condition d’arrêt :</a:t>
            </a:r>
          </a:p>
          <a:p>
            <a:pPr lvl="1"/>
            <a:r>
              <a:rPr lang="fr-BE" dirty="0">
                <a:effectLst/>
              </a:rPr>
              <a:t>S’arrêter lorsqu’on trouve deux nœuds communs,</a:t>
            </a:r>
          </a:p>
          <a:p>
            <a:pPr lvl="1"/>
            <a:r>
              <a:rPr lang="fr-BE" dirty="0">
                <a:effectLst/>
              </a:rPr>
              <a:t>Définir une variable </a:t>
            </a:r>
            <a:r>
              <a:rPr lang="fr-BE" b="1" i="1" dirty="0">
                <a:effectLst/>
              </a:rPr>
              <a:t>mu</a:t>
            </a:r>
            <a:r>
              <a:rPr lang="fr-BE" dirty="0">
                <a:effectLst/>
              </a:rPr>
              <a:t> égale au </a:t>
            </a:r>
            <a:r>
              <a:rPr lang="fr-BE" b="1" i="1" dirty="0">
                <a:effectLst/>
              </a:rPr>
              <a:t>plus</a:t>
            </a:r>
            <a:r>
              <a:rPr lang="fr-BE" dirty="0">
                <a:effectLst/>
              </a:rPr>
              <a:t> </a:t>
            </a:r>
            <a:r>
              <a:rPr lang="fr-BE" b="1" i="1" dirty="0">
                <a:effectLst/>
              </a:rPr>
              <a:t>court chemin total</a:t>
            </a:r>
            <a:r>
              <a:rPr lang="fr-BE" dirty="0">
                <a:effectLst/>
              </a:rPr>
              <a:t>.</a:t>
            </a:r>
          </a:p>
          <a:p>
            <a:pPr lvl="1"/>
            <a:r>
              <a:rPr lang="fr-BE" dirty="0">
                <a:effectLst/>
              </a:rPr>
              <a:t>Actualiser </a:t>
            </a:r>
            <a:r>
              <a:rPr lang="fr-BE" b="1" i="1" dirty="0">
                <a:effectLst/>
              </a:rPr>
              <a:t>mu</a:t>
            </a:r>
            <a:r>
              <a:rPr lang="fr-BE" dirty="0">
                <a:effectLst/>
              </a:rPr>
              <a:t> lorsqu’un </a:t>
            </a:r>
            <a:r>
              <a:rPr lang="fr-BE" b="1" i="1" dirty="0">
                <a:effectLst/>
              </a:rPr>
              <a:t>plus</a:t>
            </a:r>
            <a:r>
              <a:rPr lang="fr-BE" dirty="0">
                <a:effectLst/>
              </a:rPr>
              <a:t> </a:t>
            </a:r>
            <a:r>
              <a:rPr lang="fr-BE" b="1" i="1" dirty="0">
                <a:effectLst/>
              </a:rPr>
              <a:t>court chemin total </a:t>
            </a:r>
            <a:r>
              <a:rPr lang="fr-BE" dirty="0">
                <a:effectLst/>
              </a:rPr>
              <a:t>est trouvé.</a:t>
            </a:r>
          </a:p>
          <a:p>
            <a:pPr lvl="1"/>
            <a:r>
              <a:rPr lang="fr-BE" dirty="0">
                <a:effectLst/>
              </a:rPr>
              <a:t>S’arrêter lorsque les files d’attentes prioritaires sont &gt; </a:t>
            </a:r>
            <a:r>
              <a:rPr lang="fr-BE" b="1" i="1" dirty="0">
                <a:effectLst/>
              </a:rPr>
              <a:t>mu</a:t>
            </a:r>
            <a:r>
              <a:rPr lang="fr-BE" dirty="0">
                <a:effectLst/>
              </a:rPr>
              <a:t>.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4DCED17-7660-27C5-689F-7340EDAF22D8}"/>
              </a:ext>
            </a:extLst>
          </p:cNvPr>
          <p:cNvCxnSpPr/>
          <p:nvPr/>
        </p:nvCxnSpPr>
        <p:spPr>
          <a:xfrm>
            <a:off x="1864895" y="3308684"/>
            <a:ext cx="465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EDCFE9-28FE-B99D-09E4-B3503633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23</a:t>
            </a:fld>
            <a:endParaRPr lang="fr-BE"/>
          </a:p>
        </p:txBody>
      </p:sp>
      <p:pic>
        <p:nvPicPr>
          <p:cNvPr id="10" name="Image 9" descr="Une image contenant plante, arbre&#10;&#10;Description générée automatiquement">
            <a:extLst>
              <a:ext uri="{FF2B5EF4-FFF2-40B4-BE49-F238E27FC236}">
                <a16:creationId xmlns:a16="http://schemas.microsoft.com/office/drawing/2014/main" id="{3E8B0F3E-D497-911F-D170-C366AB461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44" t="21181" r="12067" b="36913"/>
          <a:stretch/>
        </p:blipFill>
        <p:spPr>
          <a:xfrm>
            <a:off x="7976872" y="1068828"/>
            <a:ext cx="3917150" cy="3073398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0704746-051E-033E-0D09-4EC0B817B4A0}"/>
              </a:ext>
            </a:extLst>
          </p:cNvPr>
          <p:cNvSpPr txBox="1">
            <a:spLocks/>
          </p:cNvSpPr>
          <p:nvPr/>
        </p:nvSpPr>
        <p:spPr>
          <a:xfrm>
            <a:off x="7976872" y="4311994"/>
            <a:ext cx="3917150" cy="69180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BE" dirty="0"/>
              <a:t>Illustration du plus </a:t>
            </a:r>
            <a:r>
              <a:rPr lang="fr-BE" b="1" i="1" dirty="0"/>
              <a:t>court chemin total </a:t>
            </a:r>
            <a:r>
              <a:rPr lang="fr-BE" dirty="0"/>
              <a:t>qui est = au plus court chemin de la première recherche + celui de la seconde.</a:t>
            </a:r>
          </a:p>
        </p:txBody>
      </p:sp>
    </p:spTree>
    <p:extLst>
      <p:ext uri="{BB962C8B-B14F-4D97-AF65-F5344CB8AC3E}">
        <p14:creationId xmlns:p14="http://schemas.microsoft.com/office/powerpoint/2010/main" val="293247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FB500-65E6-8A32-4F1B-B7404E538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Résultats et conclusions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14712A-9E44-F2B1-055B-51486463C8CD}"/>
              </a:ext>
            </a:extLst>
          </p:cNvPr>
          <p:cNvCxnSpPr>
            <a:cxnSpLocks/>
          </p:cNvCxnSpPr>
          <p:nvPr/>
        </p:nvCxnSpPr>
        <p:spPr>
          <a:xfrm>
            <a:off x="2523744" y="3598341"/>
            <a:ext cx="7290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9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874AA-76F6-565A-4470-D2CABEA5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597152"/>
          </a:xfrm>
        </p:spPr>
        <p:txBody>
          <a:bodyPr/>
          <a:lstStyle/>
          <a:p>
            <a:r>
              <a:rPr lang="fr-BE" sz="3600" dirty="0"/>
              <a:t>Résultats</a:t>
            </a:r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14308A-7B35-D568-643C-6F0B3833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dirty="0" err="1"/>
              <a:t>itinero</a:t>
            </a:r>
            <a:r>
              <a:rPr lang="fr-BE" dirty="0"/>
              <a:t> reste la plus performante.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dirty="0"/>
              <a:t>Dijkstra bidirectionnelle est en second.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dirty="0"/>
              <a:t>Différence entre les Dijkstra +o- 25 à 70%.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CAD5542-157C-4097-8B18-6047DC0CD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995351"/>
              </p:ext>
            </p:extLst>
          </p:nvPr>
        </p:nvGraphicFramePr>
        <p:xfrm>
          <a:off x="4856163" y="609600"/>
          <a:ext cx="6411912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B6FF9A-6C81-46EF-EBAF-E2DFDD2D7A38}"/>
              </a:ext>
            </a:extLst>
          </p:cNvPr>
          <p:cNvCxnSpPr>
            <a:cxnSpLocks/>
          </p:cNvCxnSpPr>
          <p:nvPr/>
        </p:nvCxnSpPr>
        <p:spPr>
          <a:xfrm>
            <a:off x="1706880" y="2163294"/>
            <a:ext cx="2097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7ADF92-DA30-B9ED-713E-983AE792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736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BDB6C-165F-1624-0789-ADEE5692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BF3B-B416-786B-20BB-AD6DBABA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6847"/>
          </a:xfrm>
        </p:spPr>
        <p:txBody>
          <a:bodyPr>
            <a:normAutofit/>
          </a:bodyPr>
          <a:lstStyle/>
          <a:p>
            <a:endParaRPr lang="fr-029" dirty="0"/>
          </a:p>
          <a:p>
            <a:r>
              <a:rPr lang="fr-BE" dirty="0"/>
              <a:t>Peu de chance d’égaler </a:t>
            </a:r>
            <a:r>
              <a:rPr lang="fr-BE" dirty="0" err="1"/>
              <a:t>itinero</a:t>
            </a:r>
            <a:r>
              <a:rPr lang="fr-BE" dirty="0"/>
              <a:t>.</a:t>
            </a:r>
          </a:p>
          <a:p>
            <a:endParaRPr lang="fr-029" dirty="0"/>
          </a:p>
          <a:p>
            <a:r>
              <a:rPr lang="fr-029" dirty="0"/>
              <a:t>Travail toujours pertinent car la contraction d’</a:t>
            </a:r>
            <a:r>
              <a:rPr lang="fr-029" dirty="0" err="1"/>
              <a:t>itinero</a:t>
            </a:r>
            <a:r>
              <a:rPr lang="fr-029" dirty="0"/>
              <a:t> prend du temps.</a:t>
            </a:r>
          </a:p>
          <a:p>
            <a:endParaRPr lang="fr-029" dirty="0"/>
          </a:p>
          <a:p>
            <a:r>
              <a:rPr lang="fr-029" dirty="0"/>
              <a:t>Travail intéressant mais difficile.</a:t>
            </a:r>
          </a:p>
          <a:p>
            <a:endParaRPr lang="fr-029" dirty="0"/>
          </a:p>
          <a:p>
            <a:r>
              <a:rPr lang="fr-BE" dirty="0"/>
              <a:t>Possibilité d’amélioration (heuristique, tas de </a:t>
            </a:r>
            <a:r>
              <a:rPr lang="fr-BE" dirty="0" err="1"/>
              <a:t>fibonacci</a:t>
            </a:r>
            <a:r>
              <a:rPr lang="fr-BE" dirty="0"/>
              <a:t>…)</a:t>
            </a:r>
          </a:p>
          <a:p>
            <a:endParaRPr lang="fr-BE" dirty="0"/>
          </a:p>
          <a:p>
            <a:endParaRPr lang="fr-BE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944CD80-B430-EC2D-4194-8C676B8CFCDA}"/>
              </a:ext>
            </a:extLst>
          </p:cNvPr>
          <p:cNvCxnSpPr>
            <a:cxnSpLocks/>
          </p:cNvCxnSpPr>
          <p:nvPr/>
        </p:nvCxnSpPr>
        <p:spPr>
          <a:xfrm>
            <a:off x="4693920" y="1403779"/>
            <a:ext cx="293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5A7FC4-6CF0-1948-CEEE-0C0FE2A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323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DAD86-138F-E798-248D-9E8CF4F2B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8326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E4D2AFB-A79F-A44C-4D46-CB9B6B56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01" y="1343501"/>
            <a:ext cx="6534493" cy="1045423"/>
          </a:xfrm>
        </p:spPr>
        <p:txBody>
          <a:bodyPr>
            <a:normAutofit/>
          </a:bodyPr>
          <a:lstStyle/>
          <a:p>
            <a:r>
              <a:rPr lang="fr-BE" dirty="0"/>
              <a:t>Exemple pour trouver un chemin entre un nœud C et B.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DA6763-7805-087D-E173-8212A571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1" b="95020" l="9091" r="96970">
                        <a14:foregroundMark x1="39945" y1="43227" x2="39669" y2="47012"/>
                        <a14:foregroundMark x1="31267" y1="28088" x2="30165" y2="32072"/>
                        <a14:foregroundMark x1="83058" y1="28884" x2="81818" y2="32869"/>
                        <a14:foregroundMark x1="97107" y1="64542" x2="96006" y2="67928"/>
                        <a14:foregroundMark x1="35537" y1="88048" x2="35399" y2="90040"/>
                        <a14:foregroundMark x1="9091" y1="62351" x2="11295" y2="66135"/>
                        <a14:foregroundMark x1="32645" y1="93426" x2="34573" y2="95020"/>
                        <a14:foregroundMark x1="60744" y1="79084" x2="60468" y2="86255"/>
                        <a14:foregroundMark x1="77824" y1="53187" x2="77824" y2="59960"/>
                        <a14:foregroundMark x1="41460" y1="49602" x2="40909" y2="51195"/>
                        <a14:foregroundMark x1="40909" y1="51594" x2="40496" y2="53187"/>
                        <a14:foregroundMark x1="40496" y1="52988" x2="39945" y2="57171"/>
                        <a14:foregroundMark x1="45317" y1="48805" x2="45868" y2="50398"/>
                        <a14:foregroundMark x1="46006" y1="50598" x2="46970" y2="52789"/>
                        <a14:foregroundMark x1="60055" y1="75896" x2="59091" y2="75100"/>
                        <a14:foregroundMark x1="34573" y1="83865" x2="35124" y2="82271"/>
                        <a14:foregroundMark x1="35399" y1="80876" x2="35262" y2="81474"/>
                        <a14:foregroundMark x1="35950" y1="79283" x2="35537" y2="79084"/>
                        <a14:foregroundMark x1="36088" y1="77490" x2="36088" y2="77490"/>
                        <a14:foregroundMark x1="36364" y1="76096" x2="36364" y2="76096"/>
                        <a14:foregroundMark x1="36501" y1="75100" x2="36501" y2="75100"/>
                        <a14:foregroundMark x1="36777" y1="73904" x2="36777" y2="73904"/>
                        <a14:foregroundMark x1="38705" y1="88048" x2="38705" y2="88048"/>
                        <a14:foregroundMark x1="57438" y1="82669" x2="57438" y2="82669"/>
                        <a14:foregroundMark x1="57025" y1="82869" x2="57025" y2="82869"/>
                        <a14:foregroundMark x1="56612" y1="83068" x2="56336" y2="83068"/>
                        <a14:foregroundMark x1="55510" y1="83267" x2="55234" y2="83267"/>
                        <a14:foregroundMark x1="54408" y1="83865" x2="53994" y2="83865"/>
                        <a14:foregroundMark x1="67355" y1="84263" x2="67080" y2="83665"/>
                        <a14:foregroundMark x1="68457" y1="84661" x2="68457" y2="84661"/>
                        <a14:foregroundMark x1="91185" y1="72709" x2="91185" y2="72709"/>
                        <a14:foregroundMark x1="87741" y1="77689" x2="87741" y2="77689"/>
                        <a14:foregroundMark x1="94904" y1="59163" x2="94904" y2="59163"/>
                        <a14:foregroundMark x1="84986" y1="33267" x2="84986" y2="33267"/>
                        <a14:foregroundMark x1="15427" y1="67131" x2="15427" y2="67131"/>
                        <a14:foregroundMark x1="17355" y1="57570" x2="17355" y2="57570"/>
                        <a14:foregroundMark x1="19559" y1="56574" x2="19559" y2="56574"/>
                        <a14:foregroundMark x1="36088" y1="47410" x2="36088" y2="47410"/>
                        <a14:foregroundMark x1="37603" y1="47211" x2="37603" y2="47211"/>
                        <a14:foregroundMark x1="34298" y1="48606" x2="34298" y2="48606"/>
                        <a14:foregroundMark x1="31680" y1="50000" x2="31680" y2="50000"/>
                        <a14:foregroundMark x1="11019" y1="52590" x2="11019" y2="52590"/>
                        <a14:foregroundMark x1="11019" y1="54183" x2="11019" y2="54183"/>
                        <a14:foregroundMark x1="12397" y1="46016" x2="12397" y2="46016"/>
                        <a14:foregroundMark x1="32645" y1="25100" x2="32645" y2="25100"/>
                        <a14:foregroundMark x1="76033" y1="25100" x2="76033" y2="25100"/>
                        <a14:foregroundMark x1="62810" y1="17729" x2="62810" y2="17729"/>
                        <a14:foregroundMark x1="51102" y1="16135" x2="51102" y2="16135"/>
                        <a14:foregroundMark x1="48072" y1="41833" x2="48072" y2="41833"/>
                        <a14:foregroundMark x1="63499" y1="36454" x2="63499" y2="36454"/>
                        <a14:foregroundMark x1="72176" y1="33466" x2="72176" y2="33466"/>
                        <a14:foregroundMark x1="56336" y1="39442" x2="56336" y2="39442"/>
                        <a14:foregroundMark x1="13085" y1="34661" x2="13085" y2="34661"/>
                        <a14:foregroundMark x1="10882" y1="36853" x2="10882" y2="36853"/>
                        <a14:foregroundMark x1="55372" y1="10757" x2="55372" y2="10757"/>
                        <a14:foregroundMark x1="58953" y1="31275" x2="58953" y2="31275"/>
                        <a14:foregroundMark x1="62534" y1="31873" x2="62534" y2="31873"/>
                        <a14:foregroundMark x1="75207" y1="42829" x2="75207" y2="42829"/>
                        <a14:foregroundMark x1="95455" y1="41036" x2="95455" y2="41036"/>
                        <a14:foregroundMark x1="67769" y1="64940" x2="67769" y2="64940"/>
                        <a14:foregroundMark x1="55510" y1="58566" x2="55510" y2="58566"/>
                        <a14:foregroundMark x1="34298" y1="65339" x2="34298" y2="65339"/>
                        <a14:foregroundMark x1="25482" y1="71116" x2="25482" y2="71116"/>
                        <a14:foregroundMark x1="26171" y1="47610" x2="26171" y2="47610"/>
                        <a14:foregroundMark x1="47658" y1="79880" x2="47658" y2="79880"/>
                        <a14:foregroundMark x1="79890" y1="77291" x2="79890" y2="77291"/>
                        <a14:foregroundMark x1="79614" y1="44024" x2="79614" y2="44024"/>
                        <a14:foregroundMark x1="43664" y1="18127" x2="43664" y2="18127"/>
                        <a14:foregroundMark x1="55923" y1="60159" x2="55923" y2="60159"/>
                        <a14:foregroundMark x1="68044" y1="62948" x2="68044" y2="62948"/>
                        <a14:foregroundMark x1="13499" y1="34661" x2="13499" y2="34661"/>
                        <a14:foregroundMark x1="68320" y1="65936" x2="68320" y2="65936"/>
                        <a14:foregroundMark x1="69146" y1="64143" x2="69146" y2="64143"/>
                        <a14:backgroundMark x1="39532" y1="25896" x2="47658" y2="25100"/>
                        <a14:backgroundMark x1="46143" y1="59960" x2="44904" y2="63944"/>
                        <a14:backgroundMark x1="33884" y1="54781" x2="28788" y2="58367"/>
                        <a14:backgroundMark x1="85813" y1="43227" x2="88567" y2="52789"/>
                        <a14:backgroundMark x1="62534" y1="46614" x2="62534" y2="46614"/>
                        <a14:backgroundMark x1="54683" y1="10159" x2="54683" y2="10159"/>
                        <a14:backgroundMark x1="54683" y1="12151" x2="54683" y2="12151"/>
                        <a14:backgroundMark x1="55234" y1="59761" x2="55234" y2="59761"/>
                        <a14:backgroundMark x1="69008" y1="65339" x2="69008" y2="65339"/>
                        <a14:backgroundMark x1="67906" y1="64143" x2="67906" y2="64143"/>
                        <a14:backgroundMark x1="79063" y1="76892" x2="79063" y2="76892"/>
                        <a14:backgroundMark x1="96419" y1="41036" x2="96419" y2="41036"/>
                        <a14:backgroundMark x1="94904" y1="42032" x2="94904" y2="42032"/>
                        <a14:backgroundMark x1="56198" y1="58964" x2="56198" y2="58964"/>
                        <a14:backgroundMark x1="12948" y1="34661" x2="12948" y2="34661"/>
                        <a14:backgroundMark x1="68182" y1="62151" x2="67906" y2="62351"/>
                        <a14:backgroundMark x1="68044" y1="62351" x2="68044" y2="62351"/>
                        <a14:backgroundMark x1="67769" y1="64542" x2="67769" y2="64542"/>
                        <a14:backgroundMark x1="68595" y1="65737" x2="68595" y2="657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786" y="1998540"/>
            <a:ext cx="5460124" cy="37754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9ECB192-2BE4-9F6E-B71C-1AF514D11D9F}"/>
              </a:ext>
            </a:extLst>
          </p:cNvPr>
          <p:cNvSpPr txBox="1"/>
          <p:nvPr/>
        </p:nvSpPr>
        <p:spPr>
          <a:xfrm>
            <a:off x="6635548" y="2264683"/>
            <a:ext cx="5460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Etat de la file d’attente prioritaire : </a:t>
            </a:r>
          </a:p>
          <a:p>
            <a:r>
              <a:rPr lang="fr-BE" sz="2800" dirty="0"/>
              <a:t>	- [1,3,7]</a:t>
            </a:r>
          </a:p>
          <a:p>
            <a:r>
              <a:rPr lang="fr-BE" sz="2800" dirty="0"/>
              <a:t>	- [3,4,7,16]</a:t>
            </a:r>
          </a:p>
          <a:p>
            <a:r>
              <a:rPr lang="fr-BE" sz="2800" dirty="0"/>
              <a:t>	- [4,8,7,16,9,12]</a:t>
            </a:r>
          </a:p>
          <a:p>
            <a:r>
              <a:rPr lang="fr-BE" sz="2800" dirty="0"/>
              <a:t>	- fin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77F19AA3-11DA-1B58-14C4-B1CF93E9BD9A}"/>
                  </a:ext>
                </a:extLst>
              </p14:cNvPr>
              <p14:cNvContentPartPr/>
              <p14:nvPr/>
            </p14:nvContentPartPr>
            <p14:xfrm>
              <a:off x="3892370" y="4325964"/>
              <a:ext cx="360" cy="3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77F19AA3-11DA-1B58-14C4-B1CF93E9BD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3370" y="43169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5C7EDAB5-6AB7-DB36-D646-707A924A5D12}"/>
              </a:ext>
            </a:extLst>
          </p:cNvPr>
          <p:cNvSpPr/>
          <p:nvPr/>
        </p:nvSpPr>
        <p:spPr>
          <a:xfrm>
            <a:off x="2655380" y="5103575"/>
            <a:ext cx="475530" cy="506743"/>
          </a:xfrm>
          <a:prstGeom prst="flowChartConnector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72712A7-460C-377D-00DD-7FADED41D478}"/>
              </a:ext>
            </a:extLst>
          </p:cNvPr>
          <p:cNvCxnSpPr>
            <a:cxnSpLocks/>
          </p:cNvCxnSpPr>
          <p:nvPr/>
        </p:nvCxnSpPr>
        <p:spPr>
          <a:xfrm flipV="1">
            <a:off x="3161385" y="5118857"/>
            <a:ext cx="1016915" cy="21315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7AE2109-E072-20CB-04FC-83FFE5A64DF5}"/>
              </a:ext>
            </a:extLst>
          </p:cNvPr>
          <p:cNvCxnSpPr>
            <a:cxnSpLocks/>
          </p:cNvCxnSpPr>
          <p:nvPr/>
        </p:nvCxnSpPr>
        <p:spPr>
          <a:xfrm flipV="1">
            <a:off x="2955211" y="3971338"/>
            <a:ext cx="329244" cy="116389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0775873-988C-6AB5-45C9-1E3098241904}"/>
              </a:ext>
            </a:extLst>
          </p:cNvPr>
          <p:cNvCxnSpPr>
            <a:cxnSpLocks/>
          </p:cNvCxnSpPr>
          <p:nvPr/>
        </p:nvCxnSpPr>
        <p:spPr>
          <a:xfrm flipH="1" flipV="1">
            <a:off x="1889273" y="4511452"/>
            <a:ext cx="766107" cy="67469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1886160B-DBD3-F7A0-E4A6-046910163D32}"/>
              </a:ext>
            </a:extLst>
          </p:cNvPr>
          <p:cNvSpPr/>
          <p:nvPr/>
        </p:nvSpPr>
        <p:spPr>
          <a:xfrm>
            <a:off x="1426627" y="4072592"/>
            <a:ext cx="475530" cy="506743"/>
          </a:xfrm>
          <a:prstGeom prst="flowChartConnector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2D576E2A-69E3-376A-8C26-6B5FDF804737}"/>
              </a:ext>
            </a:extLst>
          </p:cNvPr>
          <p:cNvSpPr/>
          <p:nvPr/>
        </p:nvSpPr>
        <p:spPr>
          <a:xfrm>
            <a:off x="1654175" y="3183129"/>
            <a:ext cx="733425" cy="876300"/>
          </a:xfrm>
          <a:custGeom>
            <a:avLst/>
            <a:gdLst>
              <a:gd name="connsiteX0" fmla="*/ 0 w 733425"/>
              <a:gd name="connsiteY0" fmla="*/ 876300 h 876300"/>
              <a:gd name="connsiteX1" fmla="*/ 95250 w 733425"/>
              <a:gd name="connsiteY1" fmla="*/ 533400 h 876300"/>
              <a:gd name="connsiteX2" fmla="*/ 371475 w 733425"/>
              <a:gd name="connsiteY2" fmla="*/ 190500 h 876300"/>
              <a:gd name="connsiteX3" fmla="*/ 733425 w 733425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876300">
                <a:moveTo>
                  <a:pt x="0" y="876300"/>
                </a:moveTo>
                <a:cubicBezTo>
                  <a:pt x="16669" y="762000"/>
                  <a:pt x="33338" y="647700"/>
                  <a:pt x="95250" y="533400"/>
                </a:cubicBezTo>
                <a:cubicBezTo>
                  <a:pt x="157162" y="419100"/>
                  <a:pt x="265113" y="279400"/>
                  <a:pt x="371475" y="190500"/>
                </a:cubicBezTo>
                <a:cubicBezTo>
                  <a:pt x="477837" y="101600"/>
                  <a:pt x="661987" y="36513"/>
                  <a:pt x="733425" y="0"/>
                </a:cubicBez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7E7B228-9E64-6E04-9F6C-D2714557F965}"/>
              </a:ext>
            </a:extLst>
          </p:cNvPr>
          <p:cNvCxnSpPr>
            <a:cxnSpLocks/>
          </p:cNvCxnSpPr>
          <p:nvPr/>
        </p:nvCxnSpPr>
        <p:spPr>
          <a:xfrm flipV="1">
            <a:off x="1902157" y="3757506"/>
            <a:ext cx="1259228" cy="46560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819170B4-F790-F521-6238-E17F3A7B179A}"/>
              </a:ext>
            </a:extLst>
          </p:cNvPr>
          <p:cNvSpPr/>
          <p:nvPr/>
        </p:nvSpPr>
        <p:spPr>
          <a:xfrm>
            <a:off x="4711700" y="4735704"/>
            <a:ext cx="1352550" cy="478779"/>
          </a:xfrm>
          <a:custGeom>
            <a:avLst/>
            <a:gdLst>
              <a:gd name="connsiteX0" fmla="*/ 0 w 1352550"/>
              <a:gd name="connsiteY0" fmla="*/ 419100 h 478779"/>
              <a:gd name="connsiteX1" fmla="*/ 180975 w 1352550"/>
              <a:gd name="connsiteY1" fmla="*/ 476250 h 478779"/>
              <a:gd name="connsiteX2" fmla="*/ 619125 w 1352550"/>
              <a:gd name="connsiteY2" fmla="*/ 447675 h 478779"/>
              <a:gd name="connsiteX3" fmla="*/ 1047750 w 1352550"/>
              <a:gd name="connsiteY3" fmla="*/ 266700 h 478779"/>
              <a:gd name="connsiteX4" fmla="*/ 1352550 w 1352550"/>
              <a:gd name="connsiteY4" fmla="*/ 0 h 47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478779">
                <a:moveTo>
                  <a:pt x="0" y="419100"/>
                </a:moveTo>
                <a:cubicBezTo>
                  <a:pt x="38894" y="445294"/>
                  <a:pt x="77788" y="471488"/>
                  <a:pt x="180975" y="476250"/>
                </a:cubicBezTo>
                <a:cubicBezTo>
                  <a:pt x="284162" y="481012"/>
                  <a:pt x="474663" y="482600"/>
                  <a:pt x="619125" y="447675"/>
                </a:cubicBezTo>
                <a:cubicBezTo>
                  <a:pt x="763587" y="412750"/>
                  <a:pt x="925513" y="341312"/>
                  <a:pt x="1047750" y="266700"/>
                </a:cubicBezTo>
                <a:cubicBezTo>
                  <a:pt x="1169988" y="192087"/>
                  <a:pt x="1319213" y="66675"/>
                  <a:pt x="1352550" y="0"/>
                </a:cubicBez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5F9C9C6-2CC3-7CC8-D2E7-07F6346EAA97}"/>
              </a:ext>
            </a:extLst>
          </p:cNvPr>
          <p:cNvCxnSpPr>
            <a:cxnSpLocks/>
          </p:cNvCxnSpPr>
          <p:nvPr/>
        </p:nvCxnSpPr>
        <p:spPr>
          <a:xfrm flipV="1">
            <a:off x="4658223" y="4325963"/>
            <a:ext cx="541071" cy="53238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D51058E-5E13-A0EF-DD4C-62829545EE37}"/>
              </a:ext>
            </a:extLst>
          </p:cNvPr>
          <p:cNvCxnSpPr>
            <a:cxnSpLocks/>
          </p:cNvCxnSpPr>
          <p:nvPr/>
        </p:nvCxnSpPr>
        <p:spPr>
          <a:xfrm flipH="1" flipV="1">
            <a:off x="3524393" y="3886269"/>
            <a:ext cx="761121" cy="97208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617A07FC-B709-3C23-3DED-B1D1837491EA}"/>
              </a:ext>
            </a:extLst>
          </p:cNvPr>
          <p:cNvSpPr/>
          <p:nvPr/>
        </p:nvSpPr>
        <p:spPr>
          <a:xfrm>
            <a:off x="4215831" y="4806186"/>
            <a:ext cx="475530" cy="506743"/>
          </a:xfrm>
          <a:prstGeom prst="flowChartConnector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688938F3-0CF5-2149-3FF4-B48217460B05}"/>
              </a:ext>
            </a:extLst>
          </p:cNvPr>
          <p:cNvSpPr/>
          <p:nvPr/>
        </p:nvSpPr>
        <p:spPr>
          <a:xfrm>
            <a:off x="3129458" y="3428692"/>
            <a:ext cx="475530" cy="506743"/>
          </a:xfrm>
          <a:prstGeom prst="flowChartConnector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8134EC-E0D2-CC98-C2C7-6B46E221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28</a:t>
            </a:fld>
            <a:endParaRPr lang="fr-BE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DE45D26-64A7-4296-24C6-B3920B90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42179"/>
            <a:ext cx="10353762" cy="970450"/>
          </a:xfrm>
        </p:spPr>
        <p:txBody>
          <a:bodyPr/>
          <a:lstStyle/>
          <a:p>
            <a:r>
              <a:rPr lang="fr-BE" dirty="0"/>
              <a:t>Fonctionnement de la file d’attente prioritaire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C30F65E-A386-C08B-CD34-06E8161F2652}"/>
              </a:ext>
            </a:extLst>
          </p:cNvPr>
          <p:cNvCxnSpPr>
            <a:cxnSpLocks/>
          </p:cNvCxnSpPr>
          <p:nvPr/>
        </p:nvCxnSpPr>
        <p:spPr>
          <a:xfrm>
            <a:off x="1052786" y="1136358"/>
            <a:ext cx="1009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2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37" grpId="0" animBg="1"/>
      <p:bldP spid="44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FB500-65E6-8A32-4F1B-B7404E538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Contexte du travail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14712A-9E44-F2B1-055B-51486463C8CD}"/>
              </a:ext>
            </a:extLst>
          </p:cNvPr>
          <p:cNvCxnSpPr>
            <a:cxnSpLocks/>
          </p:cNvCxnSpPr>
          <p:nvPr/>
        </p:nvCxnSpPr>
        <p:spPr>
          <a:xfrm flipV="1">
            <a:off x="3316224" y="3598339"/>
            <a:ext cx="571804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2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B9E44BF4-DE7D-C4BB-CBC1-A11B1197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78" y="1608678"/>
            <a:ext cx="8482844" cy="485824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AD858F-4FE3-6373-6905-2366EA3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6272" y="5843477"/>
            <a:ext cx="753545" cy="365125"/>
          </a:xfrm>
        </p:spPr>
        <p:txBody>
          <a:bodyPr/>
          <a:lstStyle/>
          <a:p>
            <a:fld id="{5DCAFE61-18A6-4233-BF20-0F0E27F384C0}" type="slidenum">
              <a:rPr lang="fr-BE" smtClean="0"/>
              <a:t>29</a:t>
            </a:fld>
            <a:endParaRPr lang="fr-BE" dirty="0"/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34F1E62B-4C8F-367C-B342-A0D1194CCCA9}"/>
              </a:ext>
            </a:extLst>
          </p:cNvPr>
          <p:cNvSpPr/>
          <p:nvPr/>
        </p:nvSpPr>
        <p:spPr>
          <a:xfrm>
            <a:off x="1856839" y="3198632"/>
            <a:ext cx="566650" cy="552884"/>
          </a:xfrm>
          <a:prstGeom prst="flowChartConnector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CF3A8B-8EDE-71DB-FB88-778F2CDFEC7A}"/>
              </a:ext>
            </a:extLst>
          </p:cNvPr>
          <p:cNvSpPr/>
          <p:nvPr/>
        </p:nvSpPr>
        <p:spPr>
          <a:xfrm>
            <a:off x="2359095" y="3772237"/>
            <a:ext cx="2756079" cy="2253803"/>
          </a:xfrm>
          <a:custGeom>
            <a:avLst/>
            <a:gdLst>
              <a:gd name="connsiteX0" fmla="*/ 0 w 2756079"/>
              <a:gd name="connsiteY0" fmla="*/ 0 h 2253803"/>
              <a:gd name="connsiteX1" fmla="*/ 437881 w 2756079"/>
              <a:gd name="connsiteY1" fmla="*/ 695459 h 2253803"/>
              <a:gd name="connsiteX2" fmla="*/ 1506828 w 2756079"/>
              <a:gd name="connsiteY2" fmla="*/ 1674253 h 2253803"/>
              <a:gd name="connsiteX3" fmla="*/ 2756079 w 2756079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079" h="2253803">
                <a:moveTo>
                  <a:pt x="0" y="0"/>
                </a:moveTo>
                <a:cubicBezTo>
                  <a:pt x="93371" y="208208"/>
                  <a:pt x="186743" y="416417"/>
                  <a:pt x="437881" y="695459"/>
                </a:cubicBezTo>
                <a:cubicBezTo>
                  <a:pt x="689019" y="974501"/>
                  <a:pt x="1120462" y="1414529"/>
                  <a:pt x="1506828" y="1674253"/>
                </a:cubicBezTo>
                <a:cubicBezTo>
                  <a:pt x="1893194" y="1933977"/>
                  <a:pt x="2324636" y="2093890"/>
                  <a:pt x="2756079" y="22538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82054EB-7A0C-C572-A47B-DC1D10CD2EC6}"/>
              </a:ext>
            </a:extLst>
          </p:cNvPr>
          <p:cNvCxnSpPr>
            <a:cxnSpLocks/>
          </p:cNvCxnSpPr>
          <p:nvPr/>
        </p:nvCxnSpPr>
        <p:spPr>
          <a:xfrm flipV="1">
            <a:off x="2359095" y="2113551"/>
            <a:ext cx="1378039" cy="1170937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785A140-7E85-EECD-EF40-2955A942CFAB}"/>
              </a:ext>
            </a:extLst>
          </p:cNvPr>
          <p:cNvCxnSpPr>
            <a:cxnSpLocks/>
          </p:cNvCxnSpPr>
          <p:nvPr/>
        </p:nvCxnSpPr>
        <p:spPr>
          <a:xfrm>
            <a:off x="2511495" y="3436888"/>
            <a:ext cx="1419671" cy="204013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A1A75F1C-1A99-024D-A7C6-C955D69AE5CC}"/>
              </a:ext>
            </a:extLst>
          </p:cNvPr>
          <p:cNvSpPr/>
          <p:nvPr/>
        </p:nvSpPr>
        <p:spPr>
          <a:xfrm>
            <a:off x="9696228" y="4622696"/>
            <a:ext cx="566650" cy="552884"/>
          </a:xfrm>
          <a:prstGeom prst="flowChartConnector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410D2FA-75C2-3F57-22B1-EE6BFF3B8B43}"/>
              </a:ext>
            </a:extLst>
          </p:cNvPr>
          <p:cNvCxnSpPr>
            <a:cxnSpLocks/>
          </p:cNvCxnSpPr>
          <p:nvPr/>
        </p:nvCxnSpPr>
        <p:spPr>
          <a:xfrm flipV="1">
            <a:off x="5800160" y="5103151"/>
            <a:ext cx="4037267" cy="92288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B7914CC-8910-29C0-73BB-BA53B24E39B2}"/>
              </a:ext>
            </a:extLst>
          </p:cNvPr>
          <p:cNvCxnSpPr>
            <a:cxnSpLocks/>
          </p:cNvCxnSpPr>
          <p:nvPr/>
        </p:nvCxnSpPr>
        <p:spPr>
          <a:xfrm>
            <a:off x="7900265" y="4934575"/>
            <a:ext cx="1795963" cy="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F654700-8EA4-D2B3-9DE5-31A423FF47A3}"/>
              </a:ext>
            </a:extLst>
          </p:cNvPr>
          <p:cNvCxnSpPr>
            <a:cxnSpLocks/>
          </p:cNvCxnSpPr>
          <p:nvPr/>
        </p:nvCxnSpPr>
        <p:spPr>
          <a:xfrm>
            <a:off x="7900265" y="1985516"/>
            <a:ext cx="1937162" cy="263718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3D18372-8578-045E-EFC6-0C9144215785}"/>
              </a:ext>
            </a:extLst>
          </p:cNvPr>
          <p:cNvCxnSpPr>
            <a:cxnSpLocks/>
          </p:cNvCxnSpPr>
          <p:nvPr/>
        </p:nvCxnSpPr>
        <p:spPr>
          <a:xfrm>
            <a:off x="4618064" y="3670230"/>
            <a:ext cx="1179820" cy="102007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DB466F0-B805-806C-51AC-39B3497614DD}"/>
              </a:ext>
            </a:extLst>
          </p:cNvPr>
          <p:cNvCxnSpPr>
            <a:cxnSpLocks/>
          </p:cNvCxnSpPr>
          <p:nvPr/>
        </p:nvCxnSpPr>
        <p:spPr>
          <a:xfrm flipV="1">
            <a:off x="4525870" y="2113551"/>
            <a:ext cx="2848273" cy="1323337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24E27166-33A2-210A-24EF-458C00894C50}"/>
              </a:ext>
            </a:extLst>
          </p:cNvPr>
          <p:cNvSpPr/>
          <p:nvPr/>
        </p:nvSpPr>
        <p:spPr>
          <a:xfrm>
            <a:off x="3989196" y="3304106"/>
            <a:ext cx="566650" cy="552884"/>
          </a:xfrm>
          <a:prstGeom prst="flowChartConnector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95608BF2-CCEF-EC3B-3153-DA4DD868E5CC}"/>
              </a:ext>
            </a:extLst>
          </p:cNvPr>
          <p:cNvSpPr/>
          <p:nvPr/>
        </p:nvSpPr>
        <p:spPr>
          <a:xfrm flipH="1">
            <a:off x="4141757" y="2181228"/>
            <a:ext cx="291966" cy="1103260"/>
          </a:xfrm>
          <a:custGeom>
            <a:avLst/>
            <a:gdLst>
              <a:gd name="connsiteX0" fmla="*/ 0 w 1175657"/>
              <a:gd name="connsiteY0" fmla="*/ 1396721 h 1396721"/>
              <a:gd name="connsiteX1" fmla="*/ 442127 w 1175657"/>
              <a:gd name="connsiteY1" fmla="*/ 612950 h 1396721"/>
              <a:gd name="connsiteX2" fmla="*/ 1175657 w 1175657"/>
              <a:gd name="connsiteY2" fmla="*/ 0 h 139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396721">
                <a:moveTo>
                  <a:pt x="0" y="1396721"/>
                </a:moveTo>
                <a:cubicBezTo>
                  <a:pt x="123092" y="1121229"/>
                  <a:pt x="246184" y="845737"/>
                  <a:pt x="442127" y="612950"/>
                </a:cubicBezTo>
                <a:cubicBezTo>
                  <a:pt x="638070" y="380163"/>
                  <a:pt x="906863" y="190081"/>
                  <a:pt x="1175657" y="0"/>
                </a:cubicBezTo>
              </a:path>
            </a:pathLst>
          </a:cu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5E6A1129-297F-F27D-42F2-76F450A0E5EB}"/>
              </a:ext>
            </a:extLst>
          </p:cNvPr>
          <p:cNvSpPr/>
          <p:nvPr/>
        </p:nvSpPr>
        <p:spPr>
          <a:xfrm>
            <a:off x="7298831" y="1648690"/>
            <a:ext cx="566650" cy="552884"/>
          </a:xfrm>
          <a:prstGeom prst="flowChartConnector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5C434DB7-A869-F86E-2D60-13F399B90CCC}"/>
              </a:ext>
            </a:extLst>
          </p:cNvPr>
          <p:cNvCxnSpPr>
            <a:cxnSpLocks/>
          </p:cNvCxnSpPr>
          <p:nvPr/>
        </p:nvCxnSpPr>
        <p:spPr>
          <a:xfrm flipH="1">
            <a:off x="4590630" y="2200430"/>
            <a:ext cx="2769147" cy="127569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FA6CCDE-135C-CB74-8D5B-D4C527E287B2}"/>
              </a:ext>
            </a:extLst>
          </p:cNvPr>
          <p:cNvCxnSpPr>
            <a:cxnSpLocks/>
          </p:cNvCxnSpPr>
          <p:nvPr/>
        </p:nvCxnSpPr>
        <p:spPr>
          <a:xfrm flipH="1">
            <a:off x="4218845" y="1985516"/>
            <a:ext cx="2960226" cy="28037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46EC066A-B9BC-41D8-7433-9F438DF5E228}"/>
              </a:ext>
            </a:extLst>
          </p:cNvPr>
          <p:cNvSpPr/>
          <p:nvPr/>
        </p:nvSpPr>
        <p:spPr>
          <a:xfrm>
            <a:off x="6311943" y="2201574"/>
            <a:ext cx="1112594" cy="1374952"/>
          </a:xfrm>
          <a:custGeom>
            <a:avLst/>
            <a:gdLst>
              <a:gd name="connsiteX0" fmla="*/ 0 w 1175657"/>
              <a:gd name="connsiteY0" fmla="*/ 1396721 h 1396721"/>
              <a:gd name="connsiteX1" fmla="*/ 442127 w 1175657"/>
              <a:gd name="connsiteY1" fmla="*/ 612950 h 1396721"/>
              <a:gd name="connsiteX2" fmla="*/ 1175657 w 1175657"/>
              <a:gd name="connsiteY2" fmla="*/ 0 h 139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396721">
                <a:moveTo>
                  <a:pt x="0" y="1396721"/>
                </a:moveTo>
                <a:cubicBezTo>
                  <a:pt x="123092" y="1121229"/>
                  <a:pt x="246184" y="845737"/>
                  <a:pt x="442127" y="612950"/>
                </a:cubicBezTo>
                <a:cubicBezTo>
                  <a:pt x="638070" y="380163"/>
                  <a:pt x="906863" y="190081"/>
                  <a:pt x="1175657" y="0"/>
                </a:cubicBezTo>
              </a:path>
            </a:pathLst>
          </a:cu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323896E3-A256-905A-7598-0629D5CB25B7}"/>
              </a:ext>
            </a:extLst>
          </p:cNvPr>
          <p:cNvSpPr txBox="1">
            <a:spLocks/>
          </p:cNvSpPr>
          <p:nvPr/>
        </p:nvSpPr>
        <p:spPr>
          <a:xfrm>
            <a:off x="952931" y="391082"/>
            <a:ext cx="10718024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/>
              <a:t>Fonctionnement de la recherche bidirectionnelle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5C7FD7-527A-CB2B-8143-DF7ED4C05984}"/>
              </a:ext>
            </a:extLst>
          </p:cNvPr>
          <p:cNvCxnSpPr>
            <a:cxnSpLocks/>
          </p:cNvCxnSpPr>
          <p:nvPr/>
        </p:nvCxnSpPr>
        <p:spPr>
          <a:xfrm>
            <a:off x="952931" y="1185261"/>
            <a:ext cx="10461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1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1" grpId="0" animBg="1"/>
      <p:bldP spid="35" grpId="0" animBg="1"/>
      <p:bldP spid="49" grpId="0" animBg="1"/>
      <p:bldP spid="67" grpId="0" animBg="1"/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AB200"/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6600" b="1" dirty="0">
                  <a:solidFill>
                    <a:schemeClr val="tx2">
                      <a:lumMod val="25000"/>
                    </a:schemeClr>
                  </a:solidFill>
                </a:rPr>
                <a:t>Implémenter la carte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grpFill/>
            <a:ln w="53975">
              <a:solidFill>
                <a:srgbClr val="EA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98">
            <a:extLst>
              <a:ext uri="{FF2B5EF4-FFF2-40B4-BE49-F238E27FC236}">
                <a16:creationId xmlns:a16="http://schemas.microsoft.com/office/drawing/2014/main" id="{D22267F7-4BF6-3752-79B0-90CC31AE430A}"/>
              </a:ext>
            </a:extLst>
          </p:cNvPr>
          <p:cNvSpPr txBox="1"/>
          <p:nvPr/>
        </p:nvSpPr>
        <p:spPr>
          <a:xfrm>
            <a:off x="1100659" y="1877399"/>
            <a:ext cx="7682733" cy="34163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err="1"/>
              <a:t>Trouver</a:t>
            </a:r>
            <a:r>
              <a:rPr lang="en-US" sz="3600" dirty="0"/>
              <a:t> un </a:t>
            </a:r>
            <a:r>
              <a:rPr lang="en-US" sz="3600" dirty="0" err="1"/>
              <a:t>moyen</a:t>
            </a:r>
            <a:r>
              <a:rPr lang="en-US" sz="3600" dirty="0"/>
              <a:t> de stocker les </a:t>
            </a:r>
            <a:r>
              <a:rPr lang="en-US" sz="3600" dirty="0" err="1"/>
              <a:t>informations</a:t>
            </a:r>
            <a:r>
              <a:rPr lang="en-US" sz="3600" dirty="0"/>
              <a:t> de la carte dans un </a:t>
            </a:r>
            <a:r>
              <a:rPr lang="en-US" sz="3600" dirty="0" err="1"/>
              <a:t>graphe</a:t>
            </a:r>
            <a:r>
              <a:rPr lang="en-US" sz="3600" dirty="0"/>
              <a:t> à </a:t>
            </a:r>
            <a:r>
              <a:rPr lang="en-US" sz="3600" dirty="0" err="1"/>
              <a:t>partir</a:t>
            </a:r>
            <a:r>
              <a:rPr lang="en-US" sz="3600" dirty="0"/>
              <a:t> d’un </a:t>
            </a:r>
            <a:r>
              <a:rPr lang="en-US" sz="3600" dirty="0" err="1"/>
              <a:t>fichier</a:t>
            </a:r>
            <a:r>
              <a:rPr lang="en-US" sz="3600" dirty="0"/>
              <a:t> </a:t>
            </a:r>
            <a:r>
              <a:rPr lang="en-US" sz="3600" dirty="0" err="1"/>
              <a:t>ayant</a:t>
            </a:r>
            <a:r>
              <a:rPr lang="en-US" sz="3600" dirty="0"/>
              <a:t> un format </a:t>
            </a:r>
            <a:r>
              <a:rPr lang="en-US" sz="3600" dirty="0" err="1"/>
              <a:t>spécial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 err="1"/>
              <a:t>Permettre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modification de manière </a:t>
            </a:r>
            <a:r>
              <a:rPr lang="en-US" sz="3600" dirty="0" err="1"/>
              <a:t>dynamique</a:t>
            </a:r>
            <a:r>
              <a:rPr lang="en-US" sz="36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FF7979-D34C-4DB3-098C-65C19C4B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966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E56A05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E56A05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6600" b="1" dirty="0">
                  <a:solidFill>
                    <a:schemeClr val="tx2">
                      <a:lumMod val="25000"/>
                    </a:schemeClr>
                  </a:solidFill>
                </a:rPr>
                <a:t>Implémenter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66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E56A05"/>
            </a:solidFill>
            <a:ln w="53975">
              <a:solidFill>
                <a:srgbClr val="E56A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8">
            <a:extLst>
              <a:ext uri="{FF2B5EF4-FFF2-40B4-BE49-F238E27FC236}">
                <a16:creationId xmlns:a16="http://schemas.microsoft.com/office/drawing/2014/main" id="{5F4C51D2-7230-2A8D-7EA5-EE4FF437B7E5}"/>
              </a:ext>
            </a:extLst>
          </p:cNvPr>
          <p:cNvSpPr txBox="1"/>
          <p:nvPr/>
        </p:nvSpPr>
        <p:spPr>
          <a:xfrm>
            <a:off x="1143388" y="2609019"/>
            <a:ext cx="8345872" cy="230832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err="1"/>
              <a:t>Implémenter</a:t>
            </a:r>
            <a:r>
              <a:rPr lang="en-US" sz="3600" dirty="0"/>
              <a:t> un </a:t>
            </a:r>
            <a:r>
              <a:rPr lang="en-US" sz="3600" dirty="0" err="1"/>
              <a:t>algorithme</a:t>
            </a:r>
            <a:r>
              <a:rPr lang="en-US" sz="3600" dirty="0"/>
              <a:t> de </a:t>
            </a:r>
            <a:r>
              <a:rPr lang="fr-BE" sz="3600" dirty="0"/>
              <a:t>calcul</a:t>
            </a:r>
            <a:r>
              <a:rPr lang="en-US" sz="3600" dirty="0"/>
              <a:t> </a:t>
            </a:r>
            <a:r>
              <a:rPr lang="en-US" sz="3600" dirty="0" err="1"/>
              <a:t>d’itinéraire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de plus court chemin pour </a:t>
            </a:r>
            <a:r>
              <a:rPr lang="en-US" sz="3600" dirty="0" err="1"/>
              <a:t>travailler</a:t>
            </a:r>
            <a:r>
              <a:rPr lang="en-US" sz="3600" dirty="0"/>
              <a:t> sur le </a:t>
            </a:r>
            <a:r>
              <a:rPr lang="en-US" sz="3600" dirty="0" err="1"/>
              <a:t>graphe</a:t>
            </a:r>
            <a:r>
              <a:rPr lang="en-US" sz="3600" dirty="0"/>
              <a:t> representant la carte.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63EE2F-0253-1A8E-F0D1-DCA0DF4C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340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253050" y="398365"/>
            <a:ext cx="9540409" cy="6423735"/>
            <a:chOff x="1306803" y="185478"/>
            <a:chExt cx="6752235" cy="4574753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18900000">
              <a:off x="1306803" y="4057297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00B0F0"/>
            </a:solidFill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0987" y="185479"/>
              <a:ext cx="6398051" cy="744513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Réaliser</a:t>
              </a:r>
              <a:r>
                <a:rPr lang="en-US" sz="6600" b="1" dirty="0">
                  <a:solidFill>
                    <a:schemeClr val="tx2">
                      <a:lumMod val="25000"/>
                    </a:schemeClr>
                  </a:solidFill>
                </a:rPr>
                <a:t> un benchmark</a:t>
              </a: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59" y="185478"/>
              <a:ext cx="0" cy="3665749"/>
            </a:xfrm>
            <a:prstGeom prst="line">
              <a:avLst/>
            </a:prstGeom>
            <a:solidFill>
              <a:srgbClr val="00B0F0"/>
            </a:solidFill>
            <a:ln w="539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8">
            <a:extLst>
              <a:ext uri="{FF2B5EF4-FFF2-40B4-BE49-F238E27FC236}">
                <a16:creationId xmlns:a16="http://schemas.microsoft.com/office/drawing/2014/main" id="{5F4C51D2-7230-2A8D-7EA5-EE4FF437B7E5}"/>
              </a:ext>
            </a:extLst>
          </p:cNvPr>
          <p:cNvSpPr txBox="1"/>
          <p:nvPr/>
        </p:nvSpPr>
        <p:spPr>
          <a:xfrm>
            <a:off x="1100658" y="1877399"/>
            <a:ext cx="7450914" cy="230823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/>
              <a:t>Faire un test </a:t>
            </a:r>
            <a:r>
              <a:rPr lang="en-US" sz="3600" dirty="0" err="1"/>
              <a:t>concernant</a:t>
            </a:r>
            <a:r>
              <a:rPr lang="en-US" sz="3600" dirty="0"/>
              <a:t> le temps de </a:t>
            </a:r>
            <a:r>
              <a:rPr lang="en-US" sz="3600" dirty="0" err="1"/>
              <a:t>calcul</a:t>
            </a:r>
            <a:r>
              <a:rPr lang="en-US" sz="3600" dirty="0"/>
              <a:t> des </a:t>
            </a:r>
            <a:r>
              <a:rPr lang="en-US" sz="3600" dirty="0" err="1"/>
              <a:t>différentes</a:t>
            </a:r>
            <a:r>
              <a:rPr lang="en-US" sz="3600" dirty="0"/>
              <a:t> technologies et </a:t>
            </a:r>
            <a:r>
              <a:rPr lang="en-US" sz="3600" dirty="0" err="1"/>
              <a:t>voir</a:t>
            </a:r>
            <a:r>
              <a:rPr lang="en-US" sz="3600" dirty="0"/>
              <a:t> </a:t>
            </a:r>
            <a:r>
              <a:rPr lang="en-US" sz="3600" dirty="0" err="1"/>
              <a:t>où</a:t>
            </a:r>
            <a:r>
              <a:rPr lang="en-US" sz="3600" dirty="0"/>
              <a:t> </a:t>
            </a:r>
            <a:r>
              <a:rPr lang="en-US" sz="3600" dirty="0" err="1"/>
              <a:t>notre</a:t>
            </a:r>
            <a:r>
              <a:rPr lang="en-US" sz="3600" dirty="0"/>
              <a:t> </a:t>
            </a:r>
            <a:r>
              <a:rPr lang="en-US" sz="3600" dirty="0" err="1"/>
              <a:t>algorithme</a:t>
            </a:r>
            <a:r>
              <a:rPr lang="en-US" sz="3600" dirty="0"/>
              <a:t> se </a:t>
            </a:r>
            <a:r>
              <a:rPr lang="en-US" sz="3600" dirty="0" err="1"/>
              <a:t>trouve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comparaison</a:t>
            </a:r>
            <a:r>
              <a:rPr lang="en-US" sz="36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E49372-AEF1-490C-5375-8EC136B3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435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8">
            <a:extLst>
              <a:ext uri="{FF2B5EF4-FFF2-40B4-BE49-F238E27FC236}">
                <a16:creationId xmlns:a16="http://schemas.microsoft.com/office/drawing/2014/main" id="{0ADCADF5-CBA6-D100-AB94-A370452292AD}"/>
              </a:ext>
            </a:extLst>
          </p:cNvPr>
          <p:cNvGrpSpPr/>
          <p:nvPr/>
        </p:nvGrpSpPr>
        <p:grpSpPr>
          <a:xfrm>
            <a:off x="171673" y="60726"/>
            <a:ext cx="10445454" cy="6399212"/>
            <a:chOff x="1309692" y="-688172"/>
            <a:chExt cx="7392782" cy="4557289"/>
          </a:xfrm>
          <a:solidFill>
            <a:srgbClr val="00B0F0"/>
          </a:solidFill>
        </p:grpSpPr>
        <p:sp>
          <p:nvSpPr>
            <p:cNvPr id="17" name="Teardrop 79">
              <a:extLst>
                <a:ext uri="{FF2B5EF4-FFF2-40B4-BE49-F238E27FC236}">
                  <a16:creationId xmlns:a16="http://schemas.microsoft.com/office/drawing/2014/main" id="{8F2CDEF1-4B4F-E505-7E3F-9438809FAB1E}"/>
                </a:ext>
              </a:extLst>
            </p:cNvPr>
            <p:cNvSpPr/>
            <p:nvPr/>
          </p:nvSpPr>
          <p:spPr>
            <a:xfrm rot="2700000" flipV="1">
              <a:off x="1306975" y="-685455"/>
              <a:ext cx="708368" cy="702934"/>
            </a:xfrm>
            <a:prstGeom prst="teardrop">
              <a:avLst>
                <a:gd name="adj" fmla="val 200000"/>
              </a:avLst>
            </a:prstGeom>
            <a:solidFill>
              <a:srgbClr val="92D050"/>
            </a:solidFill>
            <a:ln w="34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Arrow: Pentagon 80">
              <a:extLst>
                <a:ext uri="{FF2B5EF4-FFF2-40B4-BE49-F238E27FC236}">
                  <a16:creationId xmlns:a16="http://schemas.microsoft.com/office/drawing/2014/main" id="{745A2632-97E6-8B21-801A-1028378C22A5}"/>
                </a:ext>
              </a:extLst>
            </p:cNvPr>
            <p:cNvSpPr/>
            <p:nvPr/>
          </p:nvSpPr>
          <p:spPr>
            <a:xfrm>
              <a:off x="1661159" y="3124604"/>
              <a:ext cx="7041315" cy="744513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Améliorer</a:t>
              </a:r>
              <a:r>
                <a:rPr lang="en-US" sz="7200" b="1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en-US" sz="6600" b="1" dirty="0" err="1">
                  <a:solidFill>
                    <a:schemeClr val="tx2">
                      <a:lumMod val="25000"/>
                    </a:schemeClr>
                  </a:solidFill>
                </a:rPr>
                <a:t>l’algorithme</a:t>
              </a:r>
              <a:endParaRPr lang="en-US" sz="7200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cxnSp>
          <p:nvCxnSpPr>
            <p:cNvPr id="19" name="Straight Connector 81">
              <a:extLst>
                <a:ext uri="{FF2B5EF4-FFF2-40B4-BE49-F238E27FC236}">
                  <a16:creationId xmlns:a16="http://schemas.microsoft.com/office/drawing/2014/main" id="{C5E069A0-EF9A-7B2F-FB17-7B03ADCA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4458" y="203368"/>
              <a:ext cx="0" cy="3665749"/>
            </a:xfrm>
            <a:prstGeom prst="line">
              <a:avLst/>
            </a:prstGeom>
            <a:solidFill>
              <a:srgbClr val="92D050"/>
            </a:solidFill>
            <a:ln w="539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8">
            <a:extLst>
              <a:ext uri="{FF2B5EF4-FFF2-40B4-BE49-F238E27FC236}">
                <a16:creationId xmlns:a16="http://schemas.microsoft.com/office/drawing/2014/main" id="{5F4C51D2-7230-2A8D-7EA5-EE4FF437B7E5}"/>
              </a:ext>
            </a:extLst>
          </p:cNvPr>
          <p:cNvSpPr txBox="1"/>
          <p:nvPr/>
        </p:nvSpPr>
        <p:spPr>
          <a:xfrm>
            <a:off x="1143388" y="2609018"/>
            <a:ext cx="7485456" cy="230832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/>
              <a:t>Recherche et étude des ameliorations à </a:t>
            </a:r>
            <a:r>
              <a:rPr lang="en-US" sz="3600" dirty="0" err="1"/>
              <a:t>apporter</a:t>
            </a:r>
            <a:r>
              <a:rPr lang="en-US" sz="3600" dirty="0"/>
              <a:t> à </a:t>
            </a:r>
            <a:r>
              <a:rPr lang="en-US" sz="3600" dirty="0" err="1"/>
              <a:t>l‘algorithme</a:t>
            </a:r>
            <a:r>
              <a:rPr lang="en-US" sz="3600" dirty="0"/>
              <a:t> pour </a:t>
            </a:r>
            <a:r>
              <a:rPr lang="en-US" sz="3600" dirty="0" err="1"/>
              <a:t>qu’il</a:t>
            </a:r>
            <a:r>
              <a:rPr lang="en-US" sz="3600" dirty="0"/>
              <a:t> </a:t>
            </a:r>
            <a:r>
              <a:rPr lang="en-US" sz="3600" dirty="0" err="1"/>
              <a:t>soit</a:t>
            </a:r>
            <a:r>
              <a:rPr lang="en-US" sz="3600" dirty="0"/>
              <a:t> le plus </a:t>
            </a:r>
            <a:r>
              <a:rPr lang="en-US" sz="3600" dirty="0" err="1"/>
              <a:t>près</a:t>
            </a:r>
            <a:r>
              <a:rPr lang="en-US" sz="3600" dirty="0"/>
              <a:t> possible de la </a:t>
            </a:r>
            <a:r>
              <a:rPr lang="en-US" sz="3600" dirty="0" err="1"/>
              <a:t>meilleure</a:t>
            </a:r>
            <a:r>
              <a:rPr lang="en-US" sz="3600" dirty="0"/>
              <a:t> </a:t>
            </a:r>
            <a:r>
              <a:rPr lang="en-US" sz="3600" dirty="0" err="1"/>
              <a:t>technologie</a:t>
            </a:r>
            <a:r>
              <a:rPr lang="en-US" sz="36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ECE45B-67BE-33F8-30DC-19714509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865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B9E44BF4-DE7D-C4BB-CBC1-A11B1197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17" y="811461"/>
            <a:ext cx="8482844" cy="485824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AD858F-4FE3-6373-6905-2366EA3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34</a:t>
            </a:fld>
            <a:endParaRPr lang="fr-BE" dirty="0"/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34F1E62B-4C8F-367C-B342-A0D1194CCCA9}"/>
              </a:ext>
            </a:extLst>
          </p:cNvPr>
          <p:cNvSpPr/>
          <p:nvPr/>
        </p:nvSpPr>
        <p:spPr>
          <a:xfrm>
            <a:off x="1854578" y="2401415"/>
            <a:ext cx="566650" cy="552884"/>
          </a:xfrm>
          <a:prstGeom prst="flowChartConnector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CF3A8B-8EDE-71DB-FB88-778F2CDFEC7A}"/>
              </a:ext>
            </a:extLst>
          </p:cNvPr>
          <p:cNvSpPr/>
          <p:nvPr/>
        </p:nvSpPr>
        <p:spPr>
          <a:xfrm>
            <a:off x="2356834" y="2975020"/>
            <a:ext cx="2756079" cy="2253803"/>
          </a:xfrm>
          <a:custGeom>
            <a:avLst/>
            <a:gdLst>
              <a:gd name="connsiteX0" fmla="*/ 0 w 2756079"/>
              <a:gd name="connsiteY0" fmla="*/ 0 h 2253803"/>
              <a:gd name="connsiteX1" fmla="*/ 437881 w 2756079"/>
              <a:gd name="connsiteY1" fmla="*/ 695459 h 2253803"/>
              <a:gd name="connsiteX2" fmla="*/ 1506828 w 2756079"/>
              <a:gd name="connsiteY2" fmla="*/ 1674253 h 2253803"/>
              <a:gd name="connsiteX3" fmla="*/ 2756079 w 2756079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079" h="2253803">
                <a:moveTo>
                  <a:pt x="0" y="0"/>
                </a:moveTo>
                <a:cubicBezTo>
                  <a:pt x="93371" y="208208"/>
                  <a:pt x="186743" y="416417"/>
                  <a:pt x="437881" y="695459"/>
                </a:cubicBezTo>
                <a:cubicBezTo>
                  <a:pt x="689019" y="974501"/>
                  <a:pt x="1120462" y="1414529"/>
                  <a:pt x="1506828" y="1674253"/>
                </a:cubicBezTo>
                <a:cubicBezTo>
                  <a:pt x="1893194" y="1933977"/>
                  <a:pt x="2324636" y="2093890"/>
                  <a:pt x="2756079" y="22538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82054EB-7A0C-C572-A47B-DC1D10CD2EC6}"/>
              </a:ext>
            </a:extLst>
          </p:cNvPr>
          <p:cNvCxnSpPr>
            <a:cxnSpLocks/>
          </p:cNvCxnSpPr>
          <p:nvPr/>
        </p:nvCxnSpPr>
        <p:spPr>
          <a:xfrm flipV="1">
            <a:off x="2356834" y="1316334"/>
            <a:ext cx="1378039" cy="1170937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785A140-7E85-EECD-EF40-2955A942CFAB}"/>
              </a:ext>
            </a:extLst>
          </p:cNvPr>
          <p:cNvCxnSpPr>
            <a:cxnSpLocks/>
          </p:cNvCxnSpPr>
          <p:nvPr/>
        </p:nvCxnSpPr>
        <p:spPr>
          <a:xfrm>
            <a:off x="2509234" y="2639671"/>
            <a:ext cx="1419671" cy="204013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A1A75F1C-1A99-024D-A7C6-C955D69AE5CC}"/>
              </a:ext>
            </a:extLst>
          </p:cNvPr>
          <p:cNvSpPr/>
          <p:nvPr/>
        </p:nvSpPr>
        <p:spPr>
          <a:xfrm>
            <a:off x="9693967" y="3825479"/>
            <a:ext cx="566650" cy="552884"/>
          </a:xfrm>
          <a:prstGeom prst="flowChartConnector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410D2FA-75C2-3F57-22B1-EE6BFF3B8B43}"/>
              </a:ext>
            </a:extLst>
          </p:cNvPr>
          <p:cNvCxnSpPr>
            <a:cxnSpLocks/>
          </p:cNvCxnSpPr>
          <p:nvPr/>
        </p:nvCxnSpPr>
        <p:spPr>
          <a:xfrm flipV="1">
            <a:off x="5797899" y="4305934"/>
            <a:ext cx="4037267" cy="92288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B7914CC-8910-29C0-73BB-BA53B24E39B2}"/>
              </a:ext>
            </a:extLst>
          </p:cNvPr>
          <p:cNvCxnSpPr>
            <a:cxnSpLocks/>
          </p:cNvCxnSpPr>
          <p:nvPr/>
        </p:nvCxnSpPr>
        <p:spPr>
          <a:xfrm>
            <a:off x="7898004" y="4137358"/>
            <a:ext cx="1795963" cy="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F654700-8EA4-D2B3-9DE5-31A423FF47A3}"/>
              </a:ext>
            </a:extLst>
          </p:cNvPr>
          <p:cNvCxnSpPr>
            <a:cxnSpLocks/>
          </p:cNvCxnSpPr>
          <p:nvPr/>
        </p:nvCxnSpPr>
        <p:spPr>
          <a:xfrm>
            <a:off x="7898004" y="1188299"/>
            <a:ext cx="1937162" cy="263718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3D18372-8578-045E-EFC6-0C9144215785}"/>
              </a:ext>
            </a:extLst>
          </p:cNvPr>
          <p:cNvCxnSpPr>
            <a:cxnSpLocks/>
          </p:cNvCxnSpPr>
          <p:nvPr/>
        </p:nvCxnSpPr>
        <p:spPr>
          <a:xfrm>
            <a:off x="4615803" y="2873013"/>
            <a:ext cx="1179820" cy="102007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DB466F0-B805-806C-51AC-39B3497614DD}"/>
              </a:ext>
            </a:extLst>
          </p:cNvPr>
          <p:cNvCxnSpPr>
            <a:cxnSpLocks/>
          </p:cNvCxnSpPr>
          <p:nvPr/>
        </p:nvCxnSpPr>
        <p:spPr>
          <a:xfrm flipV="1">
            <a:off x="4523609" y="1316334"/>
            <a:ext cx="2848273" cy="1323337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24E27166-33A2-210A-24EF-458C00894C50}"/>
              </a:ext>
            </a:extLst>
          </p:cNvPr>
          <p:cNvSpPr/>
          <p:nvPr/>
        </p:nvSpPr>
        <p:spPr>
          <a:xfrm>
            <a:off x="3986935" y="2506889"/>
            <a:ext cx="566650" cy="552884"/>
          </a:xfrm>
          <a:prstGeom prst="flowChartConnector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8AEF10C6-A3F5-7C5A-53FD-B7F58AFBFC1A}"/>
              </a:ext>
            </a:extLst>
          </p:cNvPr>
          <p:cNvSpPr/>
          <p:nvPr/>
        </p:nvSpPr>
        <p:spPr>
          <a:xfrm>
            <a:off x="6338766" y="1421736"/>
            <a:ext cx="1175657" cy="1396721"/>
          </a:xfrm>
          <a:custGeom>
            <a:avLst/>
            <a:gdLst>
              <a:gd name="connsiteX0" fmla="*/ 0 w 1175657"/>
              <a:gd name="connsiteY0" fmla="*/ 1396721 h 1396721"/>
              <a:gd name="connsiteX1" fmla="*/ 442127 w 1175657"/>
              <a:gd name="connsiteY1" fmla="*/ 612950 h 1396721"/>
              <a:gd name="connsiteX2" fmla="*/ 1175657 w 1175657"/>
              <a:gd name="connsiteY2" fmla="*/ 0 h 139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396721">
                <a:moveTo>
                  <a:pt x="0" y="1396721"/>
                </a:moveTo>
                <a:cubicBezTo>
                  <a:pt x="123092" y="1121229"/>
                  <a:pt x="246184" y="845737"/>
                  <a:pt x="442127" y="612950"/>
                </a:cubicBezTo>
                <a:cubicBezTo>
                  <a:pt x="638070" y="380163"/>
                  <a:pt x="906863" y="190081"/>
                  <a:pt x="1175657" y="0"/>
                </a:cubicBezTo>
              </a:path>
            </a:pathLst>
          </a:cu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95608BF2-CCEF-EC3B-3153-DA4DD868E5CC}"/>
              </a:ext>
            </a:extLst>
          </p:cNvPr>
          <p:cNvSpPr/>
          <p:nvPr/>
        </p:nvSpPr>
        <p:spPr>
          <a:xfrm flipH="1">
            <a:off x="4139496" y="1384011"/>
            <a:ext cx="291966" cy="1103260"/>
          </a:xfrm>
          <a:custGeom>
            <a:avLst/>
            <a:gdLst>
              <a:gd name="connsiteX0" fmla="*/ 0 w 1175657"/>
              <a:gd name="connsiteY0" fmla="*/ 1396721 h 1396721"/>
              <a:gd name="connsiteX1" fmla="*/ 442127 w 1175657"/>
              <a:gd name="connsiteY1" fmla="*/ 612950 h 1396721"/>
              <a:gd name="connsiteX2" fmla="*/ 1175657 w 1175657"/>
              <a:gd name="connsiteY2" fmla="*/ 0 h 139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396721">
                <a:moveTo>
                  <a:pt x="0" y="1396721"/>
                </a:moveTo>
                <a:cubicBezTo>
                  <a:pt x="123092" y="1121229"/>
                  <a:pt x="246184" y="845737"/>
                  <a:pt x="442127" y="612950"/>
                </a:cubicBezTo>
                <a:cubicBezTo>
                  <a:pt x="638070" y="380163"/>
                  <a:pt x="906863" y="190081"/>
                  <a:pt x="1175657" y="0"/>
                </a:cubicBezTo>
              </a:path>
            </a:pathLst>
          </a:cu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B78021B0-6BD3-C0F7-E6C0-E3CAA3FAFCDA}"/>
              </a:ext>
            </a:extLst>
          </p:cNvPr>
          <p:cNvSpPr/>
          <p:nvPr/>
        </p:nvSpPr>
        <p:spPr>
          <a:xfrm>
            <a:off x="5880778" y="2749300"/>
            <a:ext cx="566650" cy="552884"/>
          </a:xfrm>
          <a:prstGeom prst="flowChartConnector">
            <a:avLst/>
          </a:prstGeom>
          <a:solidFill>
            <a:srgbClr val="0070C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5E6A1129-297F-F27D-42F2-76F450A0E5EB}"/>
              </a:ext>
            </a:extLst>
          </p:cNvPr>
          <p:cNvSpPr/>
          <p:nvPr/>
        </p:nvSpPr>
        <p:spPr>
          <a:xfrm>
            <a:off x="7296570" y="851473"/>
            <a:ext cx="566650" cy="552884"/>
          </a:xfrm>
          <a:prstGeom prst="flowChartConnector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5C434DB7-A869-F86E-2D60-13F399B90CCC}"/>
              </a:ext>
            </a:extLst>
          </p:cNvPr>
          <p:cNvCxnSpPr>
            <a:cxnSpLocks/>
          </p:cNvCxnSpPr>
          <p:nvPr/>
        </p:nvCxnSpPr>
        <p:spPr>
          <a:xfrm flipH="1">
            <a:off x="4588369" y="1403213"/>
            <a:ext cx="2769147" cy="127569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FA6CCDE-135C-CB74-8D5B-D4C527E287B2}"/>
              </a:ext>
            </a:extLst>
          </p:cNvPr>
          <p:cNvCxnSpPr>
            <a:cxnSpLocks/>
          </p:cNvCxnSpPr>
          <p:nvPr/>
        </p:nvCxnSpPr>
        <p:spPr>
          <a:xfrm flipH="1">
            <a:off x="4216584" y="1188299"/>
            <a:ext cx="2960226" cy="28037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46EC066A-B9BC-41D8-7433-9F438DF5E228}"/>
              </a:ext>
            </a:extLst>
          </p:cNvPr>
          <p:cNvSpPr/>
          <p:nvPr/>
        </p:nvSpPr>
        <p:spPr>
          <a:xfrm>
            <a:off x="6309682" y="1404357"/>
            <a:ext cx="1112594" cy="1374952"/>
          </a:xfrm>
          <a:custGeom>
            <a:avLst/>
            <a:gdLst>
              <a:gd name="connsiteX0" fmla="*/ 0 w 1175657"/>
              <a:gd name="connsiteY0" fmla="*/ 1396721 h 1396721"/>
              <a:gd name="connsiteX1" fmla="*/ 442127 w 1175657"/>
              <a:gd name="connsiteY1" fmla="*/ 612950 h 1396721"/>
              <a:gd name="connsiteX2" fmla="*/ 1175657 w 1175657"/>
              <a:gd name="connsiteY2" fmla="*/ 0 h 139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396721">
                <a:moveTo>
                  <a:pt x="0" y="1396721"/>
                </a:moveTo>
                <a:cubicBezTo>
                  <a:pt x="123092" y="1121229"/>
                  <a:pt x="246184" y="845737"/>
                  <a:pt x="442127" y="612950"/>
                </a:cubicBezTo>
                <a:cubicBezTo>
                  <a:pt x="638070" y="380163"/>
                  <a:pt x="906863" y="190081"/>
                  <a:pt x="1175657" y="0"/>
                </a:cubicBezTo>
              </a:path>
            </a:pathLst>
          </a:cu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9D763B3-A7C7-D2E2-8429-F83C9A031770}"/>
              </a:ext>
            </a:extLst>
          </p:cNvPr>
          <p:cNvCxnSpPr>
            <a:cxnSpLocks/>
          </p:cNvCxnSpPr>
          <p:nvPr/>
        </p:nvCxnSpPr>
        <p:spPr>
          <a:xfrm flipV="1">
            <a:off x="5496494" y="3372577"/>
            <a:ext cx="518164" cy="1633056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6C7116CA-B62E-1491-5E49-7BE3DDDA4CD9}"/>
              </a:ext>
            </a:extLst>
          </p:cNvPr>
          <p:cNvCxnSpPr>
            <a:cxnSpLocks/>
          </p:cNvCxnSpPr>
          <p:nvPr/>
        </p:nvCxnSpPr>
        <p:spPr>
          <a:xfrm flipH="1" flipV="1">
            <a:off x="6398239" y="3333341"/>
            <a:ext cx="959277" cy="575036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FDB40A89-E88A-E466-F27B-AD68092A753F}"/>
              </a:ext>
            </a:extLst>
          </p:cNvPr>
          <p:cNvGrpSpPr/>
          <p:nvPr/>
        </p:nvGrpSpPr>
        <p:grpSpPr>
          <a:xfrm>
            <a:off x="5674584" y="836339"/>
            <a:ext cx="438480" cy="204840"/>
            <a:chOff x="5674584" y="836339"/>
            <a:chExt cx="43848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2354A466-71E7-53DD-24EA-0B5536A2950A}"/>
                    </a:ext>
                  </a:extLst>
                </p14:cNvPr>
                <p14:cNvContentPartPr/>
                <p14:nvPr/>
              </p14:nvContentPartPr>
              <p14:xfrm>
                <a:off x="5674584" y="989339"/>
                <a:ext cx="144720" cy="100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2354A466-71E7-53DD-24EA-0B5536A295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65944" y="980339"/>
                  <a:ext cx="162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78BD982-0764-09E6-8038-03F12974BB85}"/>
                    </a:ext>
                  </a:extLst>
                </p14:cNvPr>
                <p14:cNvContentPartPr/>
                <p14:nvPr/>
              </p14:nvContentPartPr>
              <p14:xfrm>
                <a:off x="5937744" y="836339"/>
                <a:ext cx="175320" cy="2048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78BD982-0764-09E6-8038-03F12974BB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8744" y="827339"/>
                  <a:ext cx="19296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DA30A8D-BB74-C17F-044B-D46BB1C3E1A4}"/>
              </a:ext>
            </a:extLst>
          </p:cNvPr>
          <p:cNvGrpSpPr/>
          <p:nvPr/>
        </p:nvGrpSpPr>
        <p:grpSpPr>
          <a:xfrm>
            <a:off x="5314944" y="3911819"/>
            <a:ext cx="339480" cy="240840"/>
            <a:chOff x="5314944" y="3911819"/>
            <a:chExt cx="33948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7E5C7BD4-ABBE-A8D3-96EA-A2F41245DA5B}"/>
                    </a:ext>
                  </a:extLst>
                </p14:cNvPr>
                <p14:cNvContentPartPr/>
                <p14:nvPr/>
              </p14:nvContentPartPr>
              <p14:xfrm>
                <a:off x="5533104" y="4034579"/>
                <a:ext cx="121320" cy="1008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7E5C7BD4-ABBE-A8D3-96EA-A2F41245DA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24464" y="4025579"/>
                  <a:ext cx="138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5FE607A8-9C58-88BA-8FDA-8C5F3A3FA7AB}"/>
                    </a:ext>
                  </a:extLst>
                </p14:cNvPr>
                <p14:cNvContentPartPr/>
                <p14:nvPr/>
              </p14:nvContentPartPr>
              <p14:xfrm>
                <a:off x="5382264" y="3949259"/>
                <a:ext cx="19800" cy="20340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5FE607A8-9C58-88BA-8FDA-8C5F3A3FA7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73264" y="3940619"/>
                  <a:ext cx="37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70BFFF0C-2A3D-63D2-F6A2-FB19F45F1EA7}"/>
                    </a:ext>
                  </a:extLst>
                </p14:cNvPr>
                <p14:cNvContentPartPr/>
                <p14:nvPr/>
              </p14:nvContentPartPr>
              <p14:xfrm>
                <a:off x="5314944" y="3911819"/>
                <a:ext cx="58320" cy="12240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70BFFF0C-2A3D-63D2-F6A2-FB19F45F1E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05944" y="3903179"/>
                  <a:ext cx="7596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323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1" grpId="0" animBg="1"/>
      <p:bldP spid="35" grpId="0" animBg="1"/>
      <p:bldP spid="43" grpId="0" animBg="1"/>
      <p:bldP spid="49" grpId="0" animBg="1"/>
      <p:bldP spid="50" grpId="0" animBg="1"/>
      <p:bldP spid="67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BDB6C-165F-1624-0789-ADEE5692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BF3B-B416-786B-20BB-AD6DBABA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Lieu du stage, Synapsis-group.</a:t>
            </a:r>
          </a:p>
          <a:p>
            <a:endParaRPr lang="fr-BE" dirty="0"/>
          </a:p>
          <a:p>
            <a:r>
              <a:rPr lang="fr-BE" dirty="0"/>
              <a:t>Consultance dans divers domaines IT :</a:t>
            </a:r>
          </a:p>
          <a:p>
            <a:pPr lvl="1"/>
            <a:r>
              <a:rPr lang="fr-BE" dirty="0"/>
              <a:t>Mobile.</a:t>
            </a:r>
          </a:p>
          <a:p>
            <a:pPr lvl="1"/>
            <a:r>
              <a:rPr lang="fr-BE" dirty="0"/>
              <a:t>Web.</a:t>
            </a:r>
          </a:p>
          <a:p>
            <a:pPr lvl="1"/>
            <a:r>
              <a:rPr lang="fr-BE" dirty="0"/>
              <a:t>Analyse du trafic, cartographie, GIS services…</a:t>
            </a:r>
          </a:p>
          <a:p>
            <a:endParaRPr lang="fr-BE" dirty="0"/>
          </a:p>
          <a:p>
            <a:r>
              <a:rPr lang="fr-BE" dirty="0"/>
              <a:t>Acteurs privés et publics.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944CD80-B430-EC2D-4194-8C676B8CFCDA}"/>
              </a:ext>
            </a:extLst>
          </p:cNvPr>
          <p:cNvCxnSpPr>
            <a:cxnSpLocks/>
          </p:cNvCxnSpPr>
          <p:nvPr/>
        </p:nvCxnSpPr>
        <p:spPr>
          <a:xfrm>
            <a:off x="4767072" y="1403779"/>
            <a:ext cx="2694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D27CC-9745-C428-5305-03119346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3716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BDB6C-165F-1624-0789-ADEE5692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BF3B-B416-786B-20BB-AD6DBABA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L’origine du projet, région bruxelloise et Syty.io.</a:t>
            </a:r>
          </a:p>
          <a:p>
            <a:endParaRPr lang="fr-BE" dirty="0"/>
          </a:p>
          <a:p>
            <a:r>
              <a:rPr lang="fr-BE" dirty="0"/>
              <a:t>Améliorer la circulation des citoyens et le trafic via :</a:t>
            </a:r>
          </a:p>
          <a:p>
            <a:pPr lvl="1"/>
            <a:r>
              <a:rPr lang="fr-BE" dirty="0"/>
              <a:t>Optimisation 	    réduction de la pollution, embouteillage...</a:t>
            </a:r>
          </a:p>
          <a:p>
            <a:pPr lvl="1"/>
            <a:r>
              <a:rPr lang="fr-BE" dirty="0"/>
              <a:t>Modélisation         modification du réseau, habitudes des citoyens…</a:t>
            </a:r>
          </a:p>
          <a:p>
            <a:pPr lvl="1"/>
            <a:r>
              <a:rPr lang="fr-BE" dirty="0"/>
              <a:t>Prédiction 	      estimer la circulation, les endroits fort fréquentés…</a:t>
            </a:r>
          </a:p>
          <a:p>
            <a:pPr lvl="1"/>
            <a:endParaRPr lang="fr-BE" dirty="0"/>
          </a:p>
          <a:p>
            <a:r>
              <a:rPr lang="fr-BE" dirty="0"/>
              <a:t>Mon rôle, le calcul d’itinéraires.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944CD80-B430-EC2D-4194-8C676B8CFCDA}"/>
              </a:ext>
            </a:extLst>
          </p:cNvPr>
          <p:cNvCxnSpPr>
            <a:cxnSpLocks/>
          </p:cNvCxnSpPr>
          <p:nvPr/>
        </p:nvCxnSpPr>
        <p:spPr>
          <a:xfrm>
            <a:off x="5059680" y="1403779"/>
            <a:ext cx="2145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5B5F95D-5B9A-1411-9363-B1FADFA5A7C9}"/>
              </a:ext>
            </a:extLst>
          </p:cNvPr>
          <p:cNvCxnSpPr>
            <a:cxnSpLocks/>
          </p:cNvCxnSpPr>
          <p:nvPr/>
        </p:nvCxnSpPr>
        <p:spPr>
          <a:xfrm>
            <a:off x="3121522" y="3260582"/>
            <a:ext cx="323641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184C058-D773-3BA0-A453-B3A1513FD827}"/>
              </a:ext>
            </a:extLst>
          </p:cNvPr>
          <p:cNvCxnSpPr>
            <a:cxnSpLocks/>
          </p:cNvCxnSpPr>
          <p:nvPr/>
        </p:nvCxnSpPr>
        <p:spPr>
          <a:xfrm>
            <a:off x="3121522" y="3637571"/>
            <a:ext cx="323641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2A4089E-992C-F54A-48DD-334AC4E5EE0C}"/>
              </a:ext>
            </a:extLst>
          </p:cNvPr>
          <p:cNvCxnSpPr>
            <a:cxnSpLocks/>
          </p:cNvCxnSpPr>
          <p:nvPr/>
        </p:nvCxnSpPr>
        <p:spPr>
          <a:xfrm>
            <a:off x="2808000" y="4046645"/>
            <a:ext cx="323641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9FC7D7-2631-3B75-1BDF-75DA492D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251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FB500-65E6-8A32-4F1B-B7404E53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05" y="1769540"/>
            <a:ext cx="11296317" cy="1828801"/>
          </a:xfrm>
        </p:spPr>
        <p:txBody>
          <a:bodyPr/>
          <a:lstStyle/>
          <a:p>
            <a:r>
              <a:rPr lang="fr-BE" dirty="0"/>
              <a:t>Problématiques et objectifs du travail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14712A-9E44-F2B1-055B-51486463C8CD}"/>
              </a:ext>
            </a:extLst>
          </p:cNvPr>
          <p:cNvCxnSpPr>
            <a:cxnSpLocks/>
          </p:cNvCxnSpPr>
          <p:nvPr/>
        </p:nvCxnSpPr>
        <p:spPr>
          <a:xfrm>
            <a:off x="631065" y="3598341"/>
            <a:ext cx="10853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0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BDB6C-165F-1624-0789-ADEE5692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824" y="381000"/>
            <a:ext cx="5151180" cy="970450"/>
          </a:xfrm>
        </p:spPr>
        <p:txBody>
          <a:bodyPr/>
          <a:lstStyle/>
          <a:p>
            <a:r>
              <a:rPr lang="fr-BE" dirty="0"/>
              <a:t>Problématiques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BF3B-B416-786B-20BB-AD6DBABA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625" y="1907365"/>
            <a:ext cx="6075625" cy="4058751"/>
          </a:xfrm>
        </p:spPr>
        <p:txBody>
          <a:bodyPr/>
          <a:lstStyle/>
          <a:p>
            <a:r>
              <a:rPr lang="fr-BE" dirty="0"/>
              <a:t>Trouver un chemin d’un point A à B.</a:t>
            </a:r>
          </a:p>
          <a:p>
            <a:pPr marL="36900" indent="0">
              <a:buNone/>
            </a:pPr>
            <a:endParaRPr lang="fr-BE" dirty="0"/>
          </a:p>
          <a:p>
            <a:r>
              <a:rPr lang="fr-BE" dirty="0"/>
              <a:t>Avec le temps de parcours le plus faible.</a:t>
            </a:r>
          </a:p>
          <a:p>
            <a:endParaRPr lang="fr-BE" dirty="0"/>
          </a:p>
          <a:p>
            <a:r>
              <a:rPr lang="fr-BE" dirty="0"/>
              <a:t>Le trouver dans un temps raisonnable.</a:t>
            </a:r>
          </a:p>
          <a:p>
            <a:endParaRPr lang="fr-BE" dirty="0"/>
          </a:p>
          <a:p>
            <a:r>
              <a:rPr lang="fr-BE" dirty="0"/>
              <a:t>Sur une carte changeante dynamiquement.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944CD80-B430-EC2D-4194-8C676B8CFCDA}"/>
              </a:ext>
            </a:extLst>
          </p:cNvPr>
          <p:cNvCxnSpPr>
            <a:cxnSpLocks/>
          </p:cNvCxnSpPr>
          <p:nvPr/>
        </p:nvCxnSpPr>
        <p:spPr>
          <a:xfrm>
            <a:off x="7489157" y="1144182"/>
            <a:ext cx="33596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D372AA-0C65-BF01-CA15-837636DA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75625" cy="68580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1523-521A-5710-EE5F-8B0E2F75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5B812DE-4FDE-8F53-A957-248CCC2E8BBD}"/>
              </a:ext>
            </a:extLst>
          </p:cNvPr>
          <p:cNvCxnSpPr>
            <a:cxnSpLocks/>
          </p:cNvCxnSpPr>
          <p:nvPr/>
        </p:nvCxnSpPr>
        <p:spPr>
          <a:xfrm flipH="1">
            <a:off x="9918700" y="4121759"/>
            <a:ext cx="1879600" cy="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3A5A448-5308-70BB-AD33-D44A7238C7DD}"/>
              </a:ext>
            </a:extLst>
          </p:cNvPr>
          <p:cNvCxnSpPr>
            <a:cxnSpLocks/>
          </p:cNvCxnSpPr>
          <p:nvPr/>
        </p:nvCxnSpPr>
        <p:spPr>
          <a:xfrm flipH="1">
            <a:off x="7205472" y="4121760"/>
            <a:ext cx="2798435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D70A3F7-39E6-F742-3727-C7958B204E61}"/>
              </a:ext>
            </a:extLst>
          </p:cNvPr>
          <p:cNvCxnSpPr>
            <a:cxnSpLocks/>
          </p:cNvCxnSpPr>
          <p:nvPr/>
        </p:nvCxnSpPr>
        <p:spPr>
          <a:xfrm flipH="1">
            <a:off x="4143073" y="4121760"/>
            <a:ext cx="3281363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DA02F821-FDFC-D947-F04C-2431B14C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BE" dirty="0"/>
              <a:t>Objectifs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01AFA0E-B4DA-8054-C407-CA6C4D0728E4}"/>
              </a:ext>
            </a:extLst>
          </p:cNvPr>
          <p:cNvCxnSpPr>
            <a:cxnSpLocks/>
          </p:cNvCxnSpPr>
          <p:nvPr/>
        </p:nvCxnSpPr>
        <p:spPr>
          <a:xfrm>
            <a:off x="5059680" y="1412325"/>
            <a:ext cx="2145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Zoom de diapositive 31">
                <a:extLst>
                  <a:ext uri="{FF2B5EF4-FFF2-40B4-BE49-F238E27FC236}">
                    <a16:creationId xmlns:a16="http://schemas.microsoft.com/office/drawing/2014/main" id="{18AB1247-8417-9BB9-7667-2DD37593F7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632600"/>
                  </p:ext>
                </p:extLst>
              </p:nvPr>
            </p:nvGraphicFramePr>
            <p:xfrm>
              <a:off x="5040000" y="1746000"/>
              <a:ext cx="4467198" cy="2512799"/>
            </p:xfrm>
            <a:graphic>
              <a:graphicData uri="http://schemas.microsoft.com/office/powerpoint/2016/slidezoom">
                <pslz:sldZm>
                  <pslz:sldZmObj sldId="358" cId="3324359426">
                    <pslz:zmPr id="{2A928F55-30E7-4C15-8EE4-8C872A6EF844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7198" cy="25127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Zoom de diapositive 3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AB1247-8417-9BB9-7667-2DD37593F7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0000" y="1746000"/>
                <a:ext cx="4467198" cy="2512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Zoom de diapositive 33">
                <a:extLst>
                  <a:ext uri="{FF2B5EF4-FFF2-40B4-BE49-F238E27FC236}">
                    <a16:creationId xmlns:a16="http://schemas.microsoft.com/office/drawing/2014/main" id="{DB09A572-30D4-124A-FFF8-8DC63C0755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5105092"/>
                  </p:ext>
                </p:extLst>
              </p:nvPr>
            </p:nvGraphicFramePr>
            <p:xfrm>
              <a:off x="7236000" y="3974400"/>
              <a:ext cx="4467198" cy="2512799"/>
            </p:xfrm>
            <a:graphic>
              <a:graphicData uri="http://schemas.microsoft.com/office/powerpoint/2016/slidezoom">
                <pslz:sldZm>
                  <pslz:sldZmObj sldId="359" cId="1468655441">
                    <pslz:zmPr id="{D4D3C298-046C-4518-A40B-2DDA75BE2E83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7198" cy="25127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Zoom de diapositive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B09A572-30D4-124A-FFF8-8DC63C0755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6000" y="3974400"/>
                <a:ext cx="4467198" cy="2512799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964BDF5-B0E9-47D3-F4F1-4B031A375880}"/>
              </a:ext>
            </a:extLst>
          </p:cNvPr>
          <p:cNvCxnSpPr>
            <a:cxnSpLocks/>
          </p:cNvCxnSpPr>
          <p:nvPr/>
        </p:nvCxnSpPr>
        <p:spPr>
          <a:xfrm flipH="1">
            <a:off x="648986" y="4121760"/>
            <a:ext cx="393700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A68518C-68FE-1ED7-6232-9BF793A74B78}"/>
              </a:ext>
            </a:extLst>
          </p:cNvPr>
          <p:cNvCxnSpPr>
            <a:cxnSpLocks/>
          </p:cNvCxnSpPr>
          <p:nvPr/>
        </p:nvCxnSpPr>
        <p:spPr>
          <a:xfrm flipH="1">
            <a:off x="861710" y="4121760"/>
            <a:ext cx="3281363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isocèle 36">
            <a:extLst>
              <a:ext uri="{FF2B5EF4-FFF2-40B4-BE49-F238E27FC236}">
                <a16:creationId xmlns:a16="http://schemas.microsoft.com/office/drawing/2014/main" id="{EF8BA247-C5DE-55F2-3FC7-C73498A76FE9}"/>
              </a:ext>
            </a:extLst>
          </p:cNvPr>
          <p:cNvSpPr/>
          <p:nvPr/>
        </p:nvSpPr>
        <p:spPr>
          <a:xfrm rot="5400000">
            <a:off x="1034746" y="3924910"/>
            <a:ext cx="409578" cy="393699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Zoom de diapositive 27">
                <a:extLst>
                  <a:ext uri="{FF2B5EF4-FFF2-40B4-BE49-F238E27FC236}">
                    <a16:creationId xmlns:a16="http://schemas.microsoft.com/office/drawing/2014/main" id="{C05AD8E8-61EF-3F73-404A-6FB1595A4F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9091126"/>
                  </p:ext>
                </p:extLst>
              </p:nvPr>
            </p:nvGraphicFramePr>
            <p:xfrm>
              <a:off x="622800" y="1742400"/>
              <a:ext cx="4467199" cy="2512800"/>
            </p:xfrm>
            <a:graphic>
              <a:graphicData uri="http://schemas.microsoft.com/office/powerpoint/2016/slidezoom">
                <pslz:sldZm>
                  <pslz:sldZmObj sldId="356" cId="1289669043">
                    <pslz:zmPr id="{7F26836A-AC61-4095-8E37-039DF3D5FC6C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7199" cy="25128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Zoom de diapositive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05AD8E8-61EF-3F73-404A-6FB1595A4F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800" y="1742400"/>
                <a:ext cx="4467199" cy="25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Zoom de diapositive 29">
                <a:extLst>
                  <a:ext uri="{FF2B5EF4-FFF2-40B4-BE49-F238E27FC236}">
                    <a16:creationId xmlns:a16="http://schemas.microsoft.com/office/drawing/2014/main" id="{CAB28797-3DD4-CBE8-079A-49AE5F2C21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0978905"/>
                  </p:ext>
                </p:extLst>
              </p:nvPr>
            </p:nvGraphicFramePr>
            <p:xfrm>
              <a:off x="2916000" y="3974400"/>
              <a:ext cx="4467196" cy="2512798"/>
            </p:xfrm>
            <a:graphic>
              <a:graphicData uri="http://schemas.microsoft.com/office/powerpoint/2016/slidezoom">
                <pslz:sldZm>
                  <pslz:sldZmObj sldId="357" cId="2573402704">
                    <pslz:zmPr id="{BF11FFBD-C2D0-44B1-B84F-F50D3724D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7196" cy="251279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Zoom de diapositive 2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AB28797-3DD4-CBE8-079A-49AE5F2C21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6000" y="3974400"/>
                <a:ext cx="4467196" cy="251279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316D9A-A31B-97BE-7856-531F8BAA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074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2543 4.07407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3 4.07407E-6 L 0.50729 4.07407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729 4.07407E-6 L 0.71888 4.07407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888 4.07407E-6 L 0.86914 4.07407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  <p:bldP spid="3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Zoom de section 20">
                <a:extLst>
                  <a:ext uri="{FF2B5EF4-FFF2-40B4-BE49-F238E27FC236}">
                    <a16:creationId xmlns:a16="http://schemas.microsoft.com/office/drawing/2014/main" id="{067D4A52-5C04-C1D6-D916-0C9F4947F3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3841" y="1742806"/>
              <a:ext cx="4469453" cy="2514067"/>
            </p:xfrm>
            <a:graphic>
              <a:graphicData uri="http://schemas.microsoft.com/office/powerpoint/2016/sectionzoom">
                <psez:sectionZm>
                  <psez:sectionZmObj sectionId="{1053E248-C06D-46CB-A33E-D77569617EE8}">
                    <psez:zmPr id="{B0EF1427-AA21-43EA-AD91-05A878986622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9453" cy="251406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Zoom de section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7D4A52-5C04-C1D6-D916-0C9F4947F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841" y="1742806"/>
                <a:ext cx="4469453" cy="2514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Zoom de section 22">
                <a:extLst>
                  <a:ext uri="{FF2B5EF4-FFF2-40B4-BE49-F238E27FC236}">
                    <a16:creationId xmlns:a16="http://schemas.microsoft.com/office/drawing/2014/main" id="{B81C55FB-6D55-7EEA-CA07-C77046A8FC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6000" y="3973258"/>
              <a:ext cx="4467200" cy="2512800"/>
            </p:xfrm>
            <a:graphic>
              <a:graphicData uri="http://schemas.microsoft.com/office/powerpoint/2016/sectionzoom">
                <psez:sectionZm>
                  <psez:sectionZmObj sectionId="{31DDB7FC-BA42-4736-99A5-DAC09415B356}">
                    <psez:zmPr id="{6E51D0C3-D54B-45B4-8C8E-9B73E80F3376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7200" cy="25128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Zoom de section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1C55FB-6D55-7EEA-CA07-C77046A8FC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6000" y="3973258"/>
                <a:ext cx="4467200" cy="25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Zoom de section 4">
                <a:extLst>
                  <a:ext uri="{FF2B5EF4-FFF2-40B4-BE49-F238E27FC236}">
                    <a16:creationId xmlns:a16="http://schemas.microsoft.com/office/drawing/2014/main" id="{2101BCA3-6AAA-B79F-FCCF-47C978B7AD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372498"/>
                  </p:ext>
                </p:extLst>
              </p:nvPr>
            </p:nvGraphicFramePr>
            <p:xfrm>
              <a:off x="5040000" y="1744073"/>
              <a:ext cx="4467200" cy="2512800"/>
            </p:xfrm>
            <a:graphic>
              <a:graphicData uri="http://schemas.microsoft.com/office/powerpoint/2016/sectionzoom">
                <psez:sectionZm>
                  <psez:sectionZmObj sectionId="{D1347040-28D3-4E6C-B465-593D88E42BD5}">
                    <psez:zmPr id="{FC10EDAB-E0F7-4B2D-87CA-3B7653D66211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7200" cy="25128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Zoom de section 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101BCA3-6AAA-B79F-FCCF-47C978B7AD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0000" y="1744073"/>
                <a:ext cx="4467200" cy="25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Zoom de section 6">
                <a:extLst>
                  <a:ext uri="{FF2B5EF4-FFF2-40B4-BE49-F238E27FC236}">
                    <a16:creationId xmlns:a16="http://schemas.microsoft.com/office/drawing/2014/main" id="{C4B5FBB7-0DA4-7985-CDBA-777D766072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36000" y="3973258"/>
              <a:ext cx="4467200" cy="2512800"/>
            </p:xfrm>
            <a:graphic>
              <a:graphicData uri="http://schemas.microsoft.com/office/powerpoint/2016/sectionzoom">
                <psez:sectionZm>
                  <psez:sectionZmObj sectionId="{86D51D6D-547A-4210-8369-848854168A92}">
                    <psez:zmPr id="{4E871B6D-9861-4C1F-807A-3ACAD12A8855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7200" cy="25128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Zoom de section 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4B5FBB7-0DA4-7985-CDBA-777D766072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36000" y="3973258"/>
                <a:ext cx="4467200" cy="2512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re 1">
            <a:extLst>
              <a:ext uri="{FF2B5EF4-FFF2-40B4-BE49-F238E27FC236}">
                <a16:creationId xmlns:a16="http://schemas.microsoft.com/office/drawing/2014/main" id="{DA02F821-FDFC-D947-F04C-2431B14C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BE" dirty="0"/>
              <a:t>Objectifs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01AFA0E-B4DA-8054-C407-CA6C4D0728E4}"/>
              </a:ext>
            </a:extLst>
          </p:cNvPr>
          <p:cNvCxnSpPr>
            <a:cxnSpLocks/>
          </p:cNvCxnSpPr>
          <p:nvPr/>
        </p:nvCxnSpPr>
        <p:spPr>
          <a:xfrm>
            <a:off x="5059680" y="1403779"/>
            <a:ext cx="2145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6EC1A23D-58D5-9805-F056-228E6DE86988}"/>
              </a:ext>
            </a:extLst>
          </p:cNvPr>
          <p:cNvSpPr/>
          <p:nvPr/>
        </p:nvSpPr>
        <p:spPr>
          <a:xfrm rot="5400000">
            <a:off x="11641966" y="3916364"/>
            <a:ext cx="409578" cy="393699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5D26C7-DA36-9542-4D7D-7742BCB2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E61-18A6-4233-BF20-0F0E27F384C0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273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7266</TotalTime>
  <Words>1033</Words>
  <Application>Microsoft Office PowerPoint</Application>
  <PresentationFormat>Grand écran</PresentationFormat>
  <Paragraphs>220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Calisto MT</vt:lpstr>
      <vt:lpstr>Wingdings 2</vt:lpstr>
      <vt:lpstr>Ardoise</vt:lpstr>
      <vt:lpstr>Présentation PowerPoint</vt:lpstr>
      <vt:lpstr>Plan de la présentation</vt:lpstr>
      <vt:lpstr>Contexte du travail</vt:lpstr>
      <vt:lpstr>L’entreprise</vt:lpstr>
      <vt:lpstr>Le projet</vt:lpstr>
      <vt:lpstr>Problématiques et objectifs du travail</vt:lpstr>
      <vt:lpstr>Problématiques</vt:lpstr>
      <vt:lpstr>Objectifs</vt:lpstr>
      <vt:lpstr>Objectifs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et conclusions</vt:lpstr>
      <vt:lpstr>Résultats</vt:lpstr>
      <vt:lpstr>Conclusions</vt:lpstr>
      <vt:lpstr>Merci pour votre attention</vt:lpstr>
      <vt:lpstr>Fonctionnement de la file d’attente prioritaire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algorithmique du calcul d’itinéraires sur un réseau routier dont les vitesses peuvent changer dynamiquement.</dc:title>
  <dc:creator>Robert FRANÇOIS</dc:creator>
  <cp:lastModifiedBy>Robert FRANÇOIS</cp:lastModifiedBy>
  <cp:revision>317</cp:revision>
  <dcterms:created xsi:type="dcterms:W3CDTF">2022-05-24T15:38:38Z</dcterms:created>
  <dcterms:modified xsi:type="dcterms:W3CDTF">2022-06-19T21:02:23Z</dcterms:modified>
</cp:coreProperties>
</file>