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wmf" ContentType="image/x-wmf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media/image1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797675" cy="98567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81802FB-A194-408D-A331-1D4AFCDCD6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441360" y="1231920"/>
            <a:ext cx="5914440" cy="33267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9680" y="4743720"/>
            <a:ext cx="5437440" cy="388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50560" y="9362160"/>
            <a:ext cx="29448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5DE732-17B2-483A-8269-BA4667C1C9D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1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768240" y="768240"/>
            <a:ext cx="1797840" cy="63036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4988160" y="0"/>
            <a:ext cx="720324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590760"/>
            <a:ext cx="10038600" cy="6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768960" y="766800"/>
            <a:ext cx="1770840" cy="627840"/>
          </a:xfrm>
          <a:prstGeom prst="rect">
            <a:avLst/>
          </a:prstGeom>
          <a:ln>
            <a:noFill/>
          </a:ln>
        </p:spPr>
      </p:pic>
      <p:pic>
        <p:nvPicPr>
          <p:cNvPr id="41" name="Picture 1" descr=""/>
          <p:cNvPicPr/>
          <p:nvPr/>
        </p:nvPicPr>
        <p:blipFill>
          <a:blip r:embed="rId3"/>
          <a:stretch/>
        </p:blipFill>
        <p:spPr>
          <a:xfrm>
            <a:off x="6590520" y="0"/>
            <a:ext cx="5600880" cy="68572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8359560" y="0"/>
            <a:ext cx="3831840" cy="68572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5" descr=""/>
          <p:cNvPicPr/>
          <p:nvPr/>
        </p:nvPicPr>
        <p:blipFill>
          <a:blip r:embed="rId2"/>
          <a:stretch/>
        </p:blipFill>
        <p:spPr>
          <a:xfrm>
            <a:off x="768240" y="768240"/>
            <a:ext cx="1797840" cy="630360"/>
          </a:xfrm>
          <a:prstGeom prst="rect">
            <a:avLst/>
          </a:prstGeom>
          <a:ln>
            <a:noFill/>
          </a:ln>
        </p:spPr>
      </p:pic>
      <p:pic>
        <p:nvPicPr>
          <p:cNvPr id="120" name="Picture 2" descr=""/>
          <p:cNvPicPr/>
          <p:nvPr/>
        </p:nvPicPr>
        <p:blipFill>
          <a:blip r:embed="rId3"/>
          <a:stretch/>
        </p:blipFill>
        <p:spPr>
          <a:xfrm>
            <a:off x="788760" y="271080"/>
            <a:ext cx="11402280" cy="658980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2018160"/>
            <a:ext cx="47872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Aft>
                <a:spcPts val="4300"/>
              </a:spcAft>
            </a:pPr>
            <a:r>
              <a:rPr b="1" lang="en-GB" sz="3000" spc="-151" strike="noStrike">
                <a:solidFill>
                  <a:srgbClr val="ffffff"/>
                </a:solidFill>
                <a:latin typeface="Arial"/>
              </a:rPr>
              <a:t>Swagger-Workshop</a:t>
            </a:r>
            <a:endParaRPr b="1" lang="en-US" sz="3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2627280"/>
            <a:ext cx="47872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4300"/>
              </a:spcAft>
              <a:tabLst>
                <a:tab algn="l" pos="0"/>
              </a:tabLst>
            </a:pPr>
            <a:r>
              <a:rPr b="0" lang="en-GB" sz="3000" spc="-151" strike="noStrike">
                <a:solidFill>
                  <a:srgbClr val="ffffff"/>
                </a:solidFill>
                <a:latin typeface="Arial"/>
              </a:rPr>
              <a:t>OpenAPI Specification</a:t>
            </a:r>
            <a:endParaRPr b="1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300"/>
              </a:spcAft>
              <a:tabLst>
                <a:tab algn="l" pos="0"/>
              </a:tabLst>
            </a:pPr>
            <a:endParaRPr b="1" lang="en-US" sz="3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38080" y="5895360"/>
            <a:ext cx="3685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3600"/>
              </a:spcAft>
            </a:pPr>
            <a:r>
              <a:rPr b="0" i="1" lang="en-GB" sz="3000" spc="-1" strike="noStrike">
                <a:solidFill>
                  <a:srgbClr val="ffffff"/>
                </a:solidFill>
                <a:latin typeface="Times New Roman"/>
              </a:rPr>
              <a:t>19 March 2021</a:t>
            </a:r>
            <a:endParaRPr b="1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44760" y="2133720"/>
            <a:ext cx="7127280" cy="41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ts val="2801"/>
              </a:lnSpc>
              <a:spcAft>
                <a:spcPts val="601"/>
              </a:spcAft>
              <a:buClr>
                <a:srgbClr val="565a5c"/>
              </a:buClr>
              <a:buFont typeface="Arial"/>
              <a:buAutoNum type="arabicPeriod"/>
            </a:pPr>
            <a:r>
              <a:rPr b="0" lang="en-GB" sz="2800" spc="-151" strike="noStrike">
                <a:solidFill>
                  <a:srgbClr val="565a5c"/>
                </a:solidFill>
                <a:latin typeface="Arial"/>
              </a:rPr>
              <a:t>Swagger vs OpenAPI Spec </a:t>
            </a:r>
            <a:endParaRPr b="1" lang="en-US" sz="2800" spc="-1" strike="noStrike">
              <a:latin typeface="Arial"/>
            </a:endParaRPr>
          </a:p>
          <a:p>
            <a:pPr marL="343080" indent="-342360">
              <a:lnSpc>
                <a:spcPts val="2801"/>
              </a:lnSpc>
              <a:spcAft>
                <a:spcPts val="601"/>
              </a:spcAft>
              <a:buClr>
                <a:srgbClr val="565a5c"/>
              </a:buClr>
              <a:buFont typeface="Arial"/>
              <a:buAutoNum type="arabicPeriod"/>
            </a:pPr>
            <a:r>
              <a:rPr b="0" lang="en-GB" sz="2800" spc="-151" strike="noStrike">
                <a:solidFill>
                  <a:srgbClr val="565a5c"/>
                </a:solidFill>
                <a:latin typeface="Arial"/>
              </a:rPr>
              <a:t>Swagger tools</a:t>
            </a:r>
            <a:endParaRPr b="1" lang="en-US" sz="2800" spc="-1" strike="noStrike">
              <a:latin typeface="Arial"/>
            </a:endParaRPr>
          </a:p>
          <a:p>
            <a:pPr marL="343080" indent="-342360">
              <a:lnSpc>
                <a:spcPts val="2801"/>
              </a:lnSpc>
              <a:spcAft>
                <a:spcPts val="601"/>
              </a:spcAft>
              <a:buClr>
                <a:srgbClr val="565a5c"/>
              </a:buClr>
              <a:buFont typeface="Arial"/>
              <a:buAutoNum type="arabicPeriod"/>
            </a:pPr>
            <a:r>
              <a:rPr b="0" lang="en-GB" sz="2800" spc="-151" strike="noStrike">
                <a:solidFill>
                  <a:srgbClr val="565a5c"/>
                </a:solidFill>
                <a:latin typeface="Arial"/>
              </a:rPr>
              <a:t>Creating our own spec – Swagger Editor</a:t>
            </a:r>
            <a:endParaRPr b="1" lang="en-US" sz="2800" spc="-1" strike="noStrike">
              <a:latin typeface="Arial"/>
            </a:endParaRPr>
          </a:p>
          <a:p>
            <a:pPr marL="343080" indent="-342360">
              <a:lnSpc>
                <a:spcPts val="2801"/>
              </a:lnSpc>
              <a:spcAft>
                <a:spcPts val="601"/>
              </a:spcAft>
              <a:buClr>
                <a:srgbClr val="565a5c"/>
              </a:buClr>
              <a:buFont typeface="Arial"/>
              <a:buAutoNum type="arabicPeriod"/>
            </a:pPr>
            <a:r>
              <a:rPr b="0" lang="en-GB" sz="2800" spc="-151" strike="noStrike">
                <a:solidFill>
                  <a:srgbClr val="565a5c"/>
                </a:solidFill>
                <a:latin typeface="Arial"/>
              </a:rPr>
              <a:t>Testing our API – Swagger UI</a:t>
            </a:r>
            <a:endParaRPr b="1" lang="en-US" sz="2800" spc="-1" strike="noStrike">
              <a:latin typeface="Arial"/>
            </a:endParaRPr>
          </a:p>
          <a:p>
            <a:pPr>
              <a:lnSpc>
                <a:spcPts val="2801"/>
              </a:lnSpc>
              <a:spcAft>
                <a:spcPts val="601"/>
              </a:spcAft>
            </a:pPr>
            <a:endParaRPr b="1" lang="en-US" sz="2800" spc="-1" strike="noStrike">
              <a:latin typeface="Arial"/>
            </a:endParaRPr>
          </a:p>
          <a:p>
            <a:pPr>
              <a:lnSpc>
                <a:spcPts val="2801"/>
              </a:lnSpc>
              <a:spcAft>
                <a:spcPts val="601"/>
              </a:spcAft>
            </a:pPr>
            <a:endParaRPr b="1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590760"/>
            <a:ext cx="10038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4799"/>
              </a:lnSpc>
            </a:pP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S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w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a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g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g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er 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vs 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O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p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e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n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A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PI 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hi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st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or</a:t>
            </a: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y</a:t>
            </a:r>
            <a:endParaRPr b="1" lang="en-U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0584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52" strike="noStrike">
                <a:solidFill>
                  <a:srgbClr val="565a5c"/>
                </a:solidFill>
                <a:latin typeface="Arial"/>
              </a:rPr>
              <a:t>// Registers of Scotland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31520" y="6356520"/>
            <a:ext cx="40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57134C-5527-4FBB-BA89-BE25011794A3}" type="slidenum">
              <a:rPr b="1" lang="en-GB" sz="1200" spc="-1" strike="noStrike">
                <a:solidFill>
                  <a:srgbClr val="565a5c"/>
                </a:solidFill>
                <a:latin typeface="Arial"/>
              </a:rPr>
              <a:t>1</a:t>
            </a:fld>
            <a:endParaRPr b="1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949680" y="4185000"/>
            <a:ext cx="66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2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1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094200" y="4185000"/>
            <a:ext cx="68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2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5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72000" y="4185000"/>
            <a:ext cx="68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2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6172560" y="4206240"/>
            <a:ext cx="68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2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7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636480" y="4099320"/>
            <a:ext cx="86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696600" y="2103120"/>
            <a:ext cx="14979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Swagger API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 flipV="1" rot="10800000">
            <a:off x="1281960" y="2468520"/>
            <a:ext cx="89640" cy="1609560"/>
          </a:xfrm>
          <a:prstGeom prst="curvedConnector2">
            <a:avLst/>
          </a:prstGeom>
          <a:noFill/>
          <a:ln>
            <a:solidFill>
              <a:srgbClr val="00afd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1"/>
          <p:cNvSpPr/>
          <p:nvPr/>
        </p:nvSpPr>
        <p:spPr>
          <a:xfrm>
            <a:off x="4389120" y="2743200"/>
            <a:ext cx="303084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Rename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Swagger 2.0 = OpenAPI 2.0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132320" y="3567600"/>
            <a:ext cx="1487160" cy="364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OpenAPI 3.0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 flipV="1" rot="10800000">
            <a:off x="4937760" y="3472920"/>
            <a:ext cx="91440" cy="621720"/>
          </a:xfrm>
          <a:prstGeom prst="curvedConnector2">
            <a:avLst/>
          </a:prstGeom>
          <a:noFill/>
          <a:ln>
            <a:solidFill>
              <a:srgbClr val="00afd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4"/>
          <p:cNvSpPr/>
          <p:nvPr/>
        </p:nvSpPr>
        <p:spPr>
          <a:xfrm flipV="1" rot="10800000">
            <a:off x="6675120" y="3686760"/>
            <a:ext cx="457200" cy="412560"/>
          </a:xfrm>
          <a:prstGeom prst="curvedConnector2">
            <a:avLst/>
          </a:prstGeom>
          <a:noFill/>
          <a:ln>
            <a:solidFill>
              <a:srgbClr val="00afd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5"/>
          <p:cNvSpPr/>
          <p:nvPr/>
        </p:nvSpPr>
        <p:spPr>
          <a:xfrm>
            <a:off x="6214320" y="3521160"/>
            <a:ext cx="290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>
            <a:off x="3017520" y="2194560"/>
            <a:ext cx="199332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OpenAPI initiative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 flipV="1" rot="10800000">
            <a:off x="3474720" y="2571480"/>
            <a:ext cx="169920" cy="1527480"/>
          </a:xfrm>
          <a:prstGeom prst="curvedConnector2">
            <a:avLst/>
          </a:prstGeom>
          <a:noFill/>
          <a:ln>
            <a:solidFill>
              <a:srgbClr val="00afd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Shape 18"/>
          <p:cNvSpPr txBox="1"/>
          <p:nvPr/>
        </p:nvSpPr>
        <p:spPr>
          <a:xfrm>
            <a:off x="274320" y="5120640"/>
            <a:ext cx="8458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When you hear the term OpenAPI think specification.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When you hear the term Swagger think tooling around OpenAPI documents.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590760"/>
            <a:ext cx="10038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4799"/>
              </a:lnSpc>
            </a:pP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Swagger - Products</a:t>
            </a:r>
            <a:endParaRPr b="1" lang="en-US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438560"/>
            <a:ext cx="10647000" cy="491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27880">
              <a:lnSpc>
                <a:spcPts val="2801"/>
              </a:lnSpc>
              <a:spcBef>
                <a:spcPts val="601"/>
              </a:spcBef>
              <a:spcAft>
                <a:spcPts val="901"/>
              </a:spcAft>
              <a:buSzPct val="100000"/>
              <a:buBlip>
                <a:blip r:embed="rId1"/>
              </a:buBlip>
            </a:pPr>
            <a:r>
              <a:rPr b="0" lang="en-GB" sz="2200" spc="-52" strike="noStrike">
                <a:solidFill>
                  <a:srgbClr val="565a5c"/>
                </a:solidFill>
                <a:latin typeface="Arial"/>
              </a:rPr>
              <a:t>Swagger Editor</a:t>
            </a:r>
            <a:endParaRPr b="1" lang="en-US" sz="2200" spc="-1" strike="noStrike">
              <a:latin typeface="Arial"/>
            </a:endParaRPr>
          </a:p>
          <a:p>
            <a:pPr marL="216000" indent="-227880">
              <a:lnSpc>
                <a:spcPts val="2801"/>
              </a:lnSpc>
              <a:spcBef>
                <a:spcPts val="601"/>
              </a:spcBef>
              <a:spcAft>
                <a:spcPts val="901"/>
              </a:spcAft>
              <a:buSzPct val="100000"/>
              <a:buBlip>
                <a:blip r:embed="rId2"/>
              </a:buBlip>
            </a:pPr>
            <a:r>
              <a:rPr b="0" lang="en-GB" sz="2200" spc="-52" strike="noStrike">
                <a:solidFill>
                  <a:srgbClr val="565a5c"/>
                </a:solidFill>
                <a:latin typeface="Arial"/>
              </a:rPr>
              <a:t>Swagger UI</a:t>
            </a:r>
            <a:endParaRPr b="1" lang="en-US" sz="2200" spc="-1" strike="noStrike">
              <a:latin typeface="Arial"/>
            </a:endParaRPr>
          </a:p>
          <a:p>
            <a:pPr marL="216000" indent="-227880">
              <a:lnSpc>
                <a:spcPts val="2801"/>
              </a:lnSpc>
              <a:spcBef>
                <a:spcPts val="601"/>
              </a:spcBef>
              <a:spcAft>
                <a:spcPts val="901"/>
              </a:spcAft>
              <a:buSzPct val="100000"/>
              <a:buBlip>
                <a:blip r:embed="rId3"/>
              </a:buBlip>
            </a:pPr>
            <a:r>
              <a:rPr b="0" lang="en-GB" sz="2200" spc="-52" strike="noStrike">
                <a:solidFill>
                  <a:srgbClr val="565a5c"/>
                </a:solidFill>
                <a:latin typeface="Arial"/>
              </a:rPr>
              <a:t>Swagger Inspector</a:t>
            </a:r>
            <a:endParaRPr b="1" lang="en-US" sz="2200" spc="-1" strike="noStrike">
              <a:latin typeface="Arial"/>
            </a:endParaRPr>
          </a:p>
          <a:p>
            <a:pPr marL="216000" indent="-227880">
              <a:lnSpc>
                <a:spcPts val="2801"/>
              </a:lnSpc>
              <a:spcBef>
                <a:spcPts val="601"/>
              </a:spcBef>
              <a:spcAft>
                <a:spcPts val="901"/>
              </a:spcAft>
              <a:buSzPct val="100000"/>
              <a:buBlip>
                <a:blip r:embed="rId4"/>
              </a:buBlip>
            </a:pPr>
            <a:r>
              <a:rPr b="0" lang="en-GB" sz="2200" spc="-52" strike="noStrike">
                <a:solidFill>
                  <a:srgbClr val="565a5c"/>
                </a:solidFill>
                <a:latin typeface="Arial"/>
              </a:rPr>
              <a:t>Swagger CodeGen</a:t>
            </a:r>
            <a:endParaRPr b="1" lang="en-US" sz="2200" spc="-1" strike="noStrike">
              <a:latin typeface="Arial"/>
            </a:endParaRPr>
          </a:p>
          <a:p>
            <a:pPr marL="216000" indent="-227880">
              <a:lnSpc>
                <a:spcPts val="2801"/>
              </a:lnSpc>
              <a:spcBef>
                <a:spcPts val="601"/>
              </a:spcBef>
              <a:spcAft>
                <a:spcPts val="901"/>
              </a:spcAft>
              <a:buSzPct val="100000"/>
              <a:buBlip>
                <a:blip r:embed="rId5"/>
              </a:buBlip>
            </a:pPr>
            <a:r>
              <a:rPr b="0" lang="en-GB" sz="2200" spc="-52" strike="noStrike">
                <a:solidFill>
                  <a:srgbClr val="565a5c"/>
                </a:solidFill>
                <a:latin typeface="Arial"/>
              </a:rPr>
              <a:t>Swagger Hub</a:t>
            </a:r>
            <a:endParaRPr b="1" lang="en-US" sz="2200" spc="-1" strike="noStrike">
              <a:latin typeface="Arial"/>
            </a:endParaRPr>
          </a:p>
          <a:p>
            <a:pPr marL="457200">
              <a:lnSpc>
                <a:spcPts val="2200"/>
              </a:lnSpc>
              <a:spcBef>
                <a:spcPts val="601"/>
              </a:spcBef>
              <a:spcAft>
                <a:spcPts val="901"/>
              </a:spcAft>
              <a:tabLst>
                <a:tab algn="l" pos="0"/>
              </a:tabLst>
            </a:pPr>
            <a:endParaRPr b="1" lang="en-US" sz="2200" spc="-1" strike="noStrike">
              <a:latin typeface="Arial"/>
            </a:endParaRPr>
          </a:p>
          <a:p>
            <a:pPr marL="457200">
              <a:lnSpc>
                <a:spcPts val="2801"/>
              </a:lnSpc>
              <a:tabLst>
                <a:tab algn="l" pos="0"/>
              </a:tabLst>
            </a:pPr>
            <a:endParaRPr b="1" lang="en-US" sz="2200" spc="-1" strike="noStrike">
              <a:latin typeface="Arial"/>
            </a:endParaRPr>
          </a:p>
          <a:p>
            <a:pPr marL="457200">
              <a:lnSpc>
                <a:spcPts val="2801"/>
              </a:lnSpc>
              <a:tabLst>
                <a:tab algn="l" pos="0"/>
              </a:tabLst>
            </a:pPr>
            <a:endParaRPr b="1" lang="en-US" sz="2200" spc="-1" strike="noStrike">
              <a:latin typeface="Arial"/>
            </a:endParaRPr>
          </a:p>
          <a:p>
            <a:pPr marL="457200">
              <a:lnSpc>
                <a:spcPts val="2801"/>
              </a:lnSpc>
              <a:tabLst>
                <a:tab algn="l" pos="0"/>
              </a:tabLst>
            </a:pPr>
            <a:endParaRPr b="1" lang="en-US" sz="22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00584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52" strike="noStrike">
                <a:solidFill>
                  <a:srgbClr val="565a5c"/>
                </a:solidFill>
                <a:latin typeface="Arial"/>
              </a:rPr>
              <a:t>// Registers of Scotland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31520" y="6356520"/>
            <a:ext cx="40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AFA595-2D64-4E59-A391-8F8DA12D7608}" type="slidenum">
              <a:rPr b="1" lang="en-GB" sz="1200" spc="-1" strike="noStrike">
                <a:solidFill>
                  <a:srgbClr val="565a5c"/>
                </a:solidFill>
                <a:latin typeface="Arial"/>
              </a:rPr>
              <a:t>4</a:t>
            </a:fld>
            <a:endParaRPr b="1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394960" y="1463040"/>
            <a:ext cx="6675120" cy="4297680"/>
          </a:xfrm>
          <a:prstGeom prst="rect">
            <a:avLst/>
          </a:prstGeom>
          <a:solidFill>
            <a:srgbClr val="95e92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Open Source - free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5760" y="1463040"/>
            <a:ext cx="4754880" cy="4297680"/>
          </a:xfrm>
          <a:prstGeom prst="rect">
            <a:avLst/>
          </a:prstGeom>
          <a:solidFill>
            <a:srgbClr val="95e92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Pro - commercial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38080" y="590760"/>
            <a:ext cx="10038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4799"/>
              </a:lnSpc>
            </a:pP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Swagger - Products</a:t>
            </a:r>
            <a:endParaRPr b="1" lang="en-US" sz="40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38080" y="1215720"/>
            <a:ext cx="100386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100584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52" strike="noStrike">
                <a:solidFill>
                  <a:srgbClr val="565a5c"/>
                </a:solidFill>
                <a:latin typeface="Arial"/>
              </a:rPr>
              <a:t>// Registers of Scotland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731520" y="6356520"/>
            <a:ext cx="40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1B9292-92D6-49CA-80B9-E73CF340603D}" type="slidenum">
              <a:rPr b="1" lang="en-GB" sz="1200" spc="-1" strike="noStrike">
                <a:solidFill>
                  <a:srgbClr val="565a5c"/>
                </a:solidFill>
                <a:latin typeface="Arial"/>
              </a:rPr>
              <a:t>4</a:t>
            </a:fld>
            <a:endParaRPr b="1" lang="en-US" sz="12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87880" y="2169000"/>
            <a:ext cx="2063880" cy="331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>
            <a:off x="2738160" y="2154240"/>
            <a:ext cx="2063880" cy="3317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9"/>
          <p:cNvSpPr/>
          <p:nvPr/>
        </p:nvSpPr>
        <p:spPr>
          <a:xfrm>
            <a:off x="5525640" y="2166840"/>
            <a:ext cx="2063880" cy="331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0"/>
          <p:cNvSpPr/>
          <p:nvPr/>
        </p:nvSpPr>
        <p:spPr>
          <a:xfrm>
            <a:off x="7680960" y="2169000"/>
            <a:ext cx="2063880" cy="3317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9875520" y="2205720"/>
            <a:ext cx="2063880" cy="3317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"/>
          <p:cNvSpPr/>
          <p:nvPr/>
        </p:nvSpPr>
        <p:spPr>
          <a:xfrm>
            <a:off x="2834640" y="2286000"/>
            <a:ext cx="16790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24fc"/>
                </a:solidFill>
                <a:latin typeface="Arial"/>
                <a:ea typeface="DejaVu Sans"/>
              </a:rPr>
              <a:t>Inspector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Make and test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API requests.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Alternative to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Postman 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03" name="CustomShape 13"/>
          <p:cNvSpPr/>
          <p:nvPr/>
        </p:nvSpPr>
        <p:spPr>
          <a:xfrm>
            <a:off x="672120" y="2287800"/>
            <a:ext cx="1892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b1b66"/>
                </a:solidFill>
                <a:latin typeface="Arial"/>
                <a:ea typeface="DejaVu Sans"/>
              </a:rPr>
              <a:t>Hub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 Swagger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tools in the cloud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5563080" y="2363040"/>
            <a:ext cx="2026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3a000"/>
                </a:solidFill>
                <a:latin typeface="Arial"/>
                <a:ea typeface="DejaVu Sans"/>
              </a:rPr>
              <a:t>Editor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44725"/>
                </a:solidFill>
                <a:latin typeface="Arial"/>
                <a:ea typeface="DejaVu Sans"/>
              </a:rPr>
              <a:t>Web tool to allow the creation of OpenAPI documents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05" name="CustomShape 15"/>
          <p:cNvSpPr/>
          <p:nvPr/>
        </p:nvSpPr>
        <p:spPr>
          <a:xfrm>
            <a:off x="7680960" y="2362320"/>
            <a:ext cx="21348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6f3ff"/>
                </a:solidFill>
                <a:latin typeface="Arial"/>
                <a:ea typeface="DejaVu Sans"/>
              </a:rPr>
              <a:t>UI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Web tool that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Produces pretty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Interface based on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an OpenAPI doc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Allows testing of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04345"/>
                </a:solidFill>
                <a:latin typeface="Arial"/>
                <a:ea typeface="DejaVu Sans"/>
              </a:rPr>
              <a:t>endpoints  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9848160" y="2362320"/>
            <a:ext cx="18925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CodeGen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Takes OpenAPI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Doc as input and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Outputs client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SDK or server 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Stubs in various</a:t>
            </a:r>
            <a:endParaRPr b="1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9d9d9"/>
                </a:solidFill>
                <a:latin typeface="Arial"/>
                <a:ea typeface="DejaVu Sans"/>
              </a:rPr>
              <a:t>languages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590760"/>
            <a:ext cx="10038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4799"/>
              </a:lnSpc>
            </a:pPr>
            <a:r>
              <a:rPr b="1" lang="en-GB" sz="4000" spc="-151" strike="noStrike">
                <a:solidFill>
                  <a:srgbClr val="00b3e3"/>
                </a:solidFill>
                <a:latin typeface="Arial"/>
              </a:rPr>
              <a:t>What do I need to know</a:t>
            </a:r>
            <a:endParaRPr b="1" lang="en-US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38080" y="1215720"/>
            <a:ext cx="100386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100584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52" strike="noStrike">
                <a:solidFill>
                  <a:srgbClr val="565a5c"/>
                </a:solidFill>
                <a:latin typeface="Arial"/>
              </a:rPr>
              <a:t>// Registers of Scotland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31520" y="6356520"/>
            <a:ext cx="40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FD982B-35C9-459A-9BDC-9D624AB5F06B}" type="slidenum">
              <a:rPr b="1" lang="en-GB" sz="1200" spc="-1" strike="noStrike">
                <a:solidFill>
                  <a:srgbClr val="565a5c"/>
                </a:solidFill>
                <a:latin typeface="Arial"/>
              </a:rPr>
              <a:t>4</a:t>
            </a:fld>
            <a:endParaRPr b="1" lang="en-US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354800" y="1370520"/>
            <a:ext cx="3800880" cy="2561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Swagger UI reads our YAML file and produces a pretty documentation and the ability to interact with API being described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22000" y="3649680"/>
            <a:ext cx="2839680" cy="188604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OpenAPI documents are typically written in YAML at RoS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623760" y="2287080"/>
            <a:ext cx="2868480" cy="212004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The most common </a:t>
            </a:r>
            <a:endParaRPr b="1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tool we use is Swagger UI. 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7031880" y="4501800"/>
            <a:ext cx="2935080" cy="199044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65a5c"/>
                </a:solidFill>
                <a:latin typeface="Arial"/>
                <a:ea typeface="DejaVu Sans"/>
              </a:rPr>
              <a:t>Speak to your devs about how to access Swagger UI and authentication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3b65"/>
      </a:dk2>
      <a:lt2>
        <a:srgbClr val="898f4b"/>
      </a:lt2>
      <a:accent1>
        <a:srgbClr val="00b3e3"/>
      </a:accent1>
      <a:accent2>
        <a:srgbClr val="983222"/>
      </a:accent2>
      <a:accent3>
        <a:srgbClr val="e9004c"/>
      </a:accent3>
      <a:accent4>
        <a:srgbClr val="c4d600"/>
      </a:accent4>
      <a:accent5>
        <a:srgbClr val="ffffff"/>
      </a:accent5>
      <a:accent6>
        <a:srgbClr val="ffffff"/>
      </a:accent6>
      <a:hlink>
        <a:srgbClr val="403b65"/>
      </a:hlink>
      <a:folHlink>
        <a:srgbClr val="00b3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3b65"/>
      </a:dk2>
      <a:lt2>
        <a:srgbClr val="898f4b"/>
      </a:lt2>
      <a:accent1>
        <a:srgbClr val="00b3e3"/>
      </a:accent1>
      <a:accent2>
        <a:srgbClr val="983222"/>
      </a:accent2>
      <a:accent3>
        <a:srgbClr val="e9004c"/>
      </a:accent3>
      <a:accent4>
        <a:srgbClr val="c4d600"/>
      </a:accent4>
      <a:accent5>
        <a:srgbClr val="ffffff"/>
      </a:accent5>
      <a:accent6>
        <a:srgbClr val="ffffff"/>
      </a:accent6>
      <a:hlink>
        <a:srgbClr val="403b65"/>
      </a:hlink>
      <a:folHlink>
        <a:srgbClr val="00b3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3b65"/>
      </a:dk2>
      <a:lt2>
        <a:srgbClr val="898f4b"/>
      </a:lt2>
      <a:accent1>
        <a:srgbClr val="00b3e3"/>
      </a:accent1>
      <a:accent2>
        <a:srgbClr val="983222"/>
      </a:accent2>
      <a:accent3>
        <a:srgbClr val="e9004c"/>
      </a:accent3>
      <a:accent4>
        <a:srgbClr val="c4d600"/>
      </a:accent4>
      <a:accent5>
        <a:srgbClr val="ffffff"/>
      </a:accent5>
      <a:accent6>
        <a:srgbClr val="ffffff"/>
      </a:accent6>
      <a:hlink>
        <a:srgbClr val="403b65"/>
      </a:hlink>
      <a:folHlink>
        <a:srgbClr val="00b3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3b65"/>
      </a:dk2>
      <a:lt2>
        <a:srgbClr val="898f4b"/>
      </a:lt2>
      <a:accent1>
        <a:srgbClr val="00b3e3"/>
      </a:accent1>
      <a:accent2>
        <a:srgbClr val="983222"/>
      </a:accent2>
      <a:accent3>
        <a:srgbClr val="e9004c"/>
      </a:accent3>
      <a:accent4>
        <a:srgbClr val="c4d600"/>
      </a:accent4>
      <a:accent5>
        <a:srgbClr val="ffffff"/>
      </a:accent5>
      <a:accent6>
        <a:srgbClr val="ffffff"/>
      </a:accent6>
      <a:hlink>
        <a:srgbClr val="403b65"/>
      </a:hlink>
      <a:folHlink>
        <a:srgbClr val="00b3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3b65"/>
      </a:dk2>
      <a:lt2>
        <a:srgbClr val="898f4b"/>
      </a:lt2>
      <a:accent1>
        <a:srgbClr val="00b3e3"/>
      </a:accent1>
      <a:accent2>
        <a:srgbClr val="983222"/>
      </a:accent2>
      <a:accent3>
        <a:srgbClr val="e9004c"/>
      </a:accent3>
      <a:accent4>
        <a:srgbClr val="c4d600"/>
      </a:accent4>
      <a:accent5>
        <a:srgbClr val="ffffff"/>
      </a:accent5>
      <a:accent6>
        <a:srgbClr val="ffffff"/>
      </a:accent6>
      <a:hlink>
        <a:srgbClr val="403b65"/>
      </a:hlink>
      <a:folHlink>
        <a:srgbClr val="00b3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3D975FCEE40A46A3779D19ADAEF328" ma:contentTypeVersion="10" ma:contentTypeDescription="Create a new document." ma:contentTypeScope="" ma:versionID="66cccbf214b3e38bb853b27a1f763e45">
  <xsd:schema xmlns:xsd="http://www.w3.org/2001/XMLSchema" xmlns:xs="http://www.w3.org/2001/XMLSchema" xmlns:p="http://schemas.microsoft.com/office/2006/metadata/properties" xmlns:ns2="d5bead95-ea03-49fb-ad80-ecb1691caca7" xmlns:ns3="9ed6d394-a72c-47bf-bfc8-5d179b576435" targetNamespace="http://schemas.microsoft.com/office/2006/metadata/properties" ma:root="true" ma:fieldsID="c46f49bfb55742e02c973b637c8e4378" ns2:_="" ns3:_="">
    <xsd:import namespace="d5bead95-ea03-49fb-ad80-ecb1691caca7"/>
    <xsd:import namespace="9ed6d394-a72c-47bf-bfc8-5d179b5764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ead95-ea03-49fb-ad80-ecb1691ca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6d394-a72c-47bf-bfc8-5d179b57643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C287C9-CC1B-4705-ABE0-DF437AB8EBD7}"/>
</file>

<file path=customXml/itemProps2.xml><?xml version="1.0" encoding="utf-8"?>
<ds:datastoreItem xmlns:ds="http://schemas.openxmlformats.org/officeDocument/2006/customXml" ds:itemID="{D43078B9-809A-4180-B333-79A3B09FCB5A}"/>
</file>

<file path=customXml/itemProps3.xml><?xml version="1.0" encoding="utf-8"?>
<ds:datastoreItem xmlns:ds="http://schemas.openxmlformats.org/officeDocument/2006/customXml" ds:itemID="{8B6B0EE7-3460-4E4B-A3ED-FBCC27F1DE8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15010</TotalTime>
  <Application>LibreOffice/6.4.6.2$Linux_X86_64 LibreOffice_project/40$Build-2</Application>
  <Words>1069</Words>
  <Paragraphs>248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2016-09-28T14:15:05Z</dcterms:created>
  <dc:creator>Dominika Wirthova</dc:creator>
  <dc:description/>
  <dc:language>en-US</dc:language>
  <cp:lastModifiedBy/>
  <cp:lastPrinted>2019-01-09T10:29:07Z</cp:lastPrinted>
  <dcterms:modified xsi:type="dcterms:W3CDTF">2021-03-16T11:25:02Z</dcterms:modified>
  <cp:revision>315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0x010100753D975FCEE40A46A3779D19ADAEF328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