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2" r:id="rId2"/>
  </p:sldMasterIdLst>
  <p:notesMasterIdLst>
    <p:notesMasterId r:id="rId20"/>
  </p:notesMasterIdLst>
  <p:handoutMasterIdLst>
    <p:handoutMasterId r:id="rId21"/>
  </p:handoutMasterIdLst>
  <p:sldIdLst>
    <p:sldId id="256" r:id="rId3"/>
    <p:sldId id="269" r:id="rId4"/>
    <p:sldId id="274" r:id="rId5"/>
    <p:sldId id="270" r:id="rId6"/>
    <p:sldId id="271" r:id="rId7"/>
    <p:sldId id="272" r:id="rId8"/>
    <p:sldId id="258" r:id="rId9"/>
    <p:sldId id="261" r:id="rId10"/>
    <p:sldId id="275" r:id="rId11"/>
    <p:sldId id="276" r:id="rId12"/>
    <p:sldId id="277" r:id="rId13"/>
    <p:sldId id="279" r:id="rId14"/>
    <p:sldId id="284" r:id="rId15"/>
    <p:sldId id="280" r:id="rId16"/>
    <p:sldId id="281" r:id="rId17"/>
    <p:sldId id="282" r:id="rId18"/>
    <p:sldId id="283"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727"/>
    <a:srgbClr val="65A9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08"/>
      </p:cViewPr>
      <p:guideLst>
        <p:guide orient="horz" pos="2160"/>
        <p:guide pos="3839"/>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10/9/2017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10/9/2017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a:xfrm>
            <a:off x="1141413" y="1600200"/>
            <a:ext cx="9902952"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20" name="Date Placeholder 19"/>
          <p:cNvSpPr>
            <a:spLocks noGrp="1"/>
          </p:cNvSpPr>
          <p:nvPr>
            <p:ph type="dt" sz="half" idx="10"/>
          </p:nvPr>
        </p:nvSpPr>
        <p:spPr/>
        <p:txBody>
          <a:bodyPr/>
          <a:lstStyle/>
          <a:p>
            <a:fld id="{8E36636D-D922-432D-A958-524484B5923D}" type="datetimeFigureOut">
              <a:rPr lang="en-US"/>
              <a:pPr/>
              <a:t>10/9/2017</a:t>
            </a:fld>
            <a:endParaRPr/>
          </a:p>
        </p:txBody>
      </p:sp>
      <p:sp>
        <p:nvSpPr>
          <p:cNvPr id="21" name="Footer Placeholder 20"/>
          <p:cNvSpPr>
            <a:spLocks noGrp="1"/>
          </p:cNvSpPr>
          <p:nvPr>
            <p:ph type="ftr" sz="quarter" idx="11"/>
          </p:nvPr>
        </p:nvSpPr>
        <p:spPr/>
        <p:txBody>
          <a:bodyPr/>
          <a:lstStyle/>
          <a:p>
            <a:endParaRPr/>
          </a:p>
        </p:txBody>
      </p:sp>
      <p:sp>
        <p:nvSpPr>
          <p:cNvPr id="22" name="Slide Number Placeholder 21"/>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49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10/9/2017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778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10/9/2017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0403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10/9/2017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E36636D-D922-432D-A958-524484B5923D}" type="datetimeFigureOut">
              <a:rPr lang="en-US"/>
              <a:pPr/>
              <a:t>10/9/2017</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587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10/9/2017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360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10/9/2017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4367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10/9/2017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0231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8E36636D-D922-432D-A958-524484B5923D}" type="datetimeFigureOut">
              <a:rPr lang="en-US"/>
              <a:pPr/>
              <a:t>10/9/2017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7096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10/9/2017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9338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10/9/2017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68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7994363" y="6516865"/>
            <a:ext cx="1327622" cy="228600"/>
          </a:xfrm>
          <a:prstGeom prst="rect">
            <a:avLst/>
          </a:prstGeom>
        </p:spPr>
        <p:txBody>
          <a:bodyPr vert="horz" lIns="91440" tIns="45720" rIns="91440" bIns="45720" rtlCol="0" anchor="ctr"/>
          <a:lstStyle>
            <a:lvl1pPr algn="r">
              <a:defRPr sz="800">
                <a:solidFill>
                  <a:schemeClr val="bg1"/>
                </a:solidFill>
              </a:defRPr>
            </a:lvl1pPr>
          </a:lstStyle>
          <a:p>
            <a:fld id="{8E36636D-D922-432D-A958-524484B5923D}" type="datetimeFigureOut">
              <a:rPr lang="en-US"/>
              <a:pPr/>
              <a:t>10/9/2017</a:t>
            </a:fld>
            <a:endParaRPr/>
          </a:p>
        </p:txBody>
      </p:sp>
      <p:sp>
        <p:nvSpPr>
          <p:cNvPr id="5" name="Footer Placeholder 4"/>
          <p:cNvSpPr>
            <a:spLocks noGrp="1"/>
          </p:cNvSpPr>
          <p:nvPr>
            <p:ph type="ftr" sz="quarter" idx="3"/>
          </p:nvPr>
        </p:nvSpPr>
        <p:spPr>
          <a:xfrm>
            <a:off x="1507498" y="6516865"/>
            <a:ext cx="6062145" cy="228600"/>
          </a:xfrm>
          <a:prstGeom prst="rect">
            <a:avLst/>
          </a:prstGeom>
        </p:spPr>
        <p:txBody>
          <a:bodyPr vert="horz" lIns="91440" tIns="45720" rIns="91440" bIns="45720" rtlCol="0" anchor="ctr"/>
          <a:lstStyle>
            <a:lvl1pPr algn="l">
              <a:defRPr sz="800" cap="all" baseline="0">
                <a:solidFill>
                  <a:schemeClr val="bg1"/>
                </a:solidFill>
              </a:defRPr>
            </a:lvl1pPr>
          </a:lstStyle>
          <a:p>
            <a:endParaRPr/>
          </a:p>
        </p:txBody>
      </p:sp>
      <p:sp>
        <p:nvSpPr>
          <p:cNvPr id="6" name="Slide Number Placeholder 5"/>
          <p:cNvSpPr>
            <a:spLocks noGrp="1"/>
          </p:cNvSpPr>
          <p:nvPr>
            <p:ph type="sldNum" sz="quarter" idx="4"/>
          </p:nvPr>
        </p:nvSpPr>
        <p:spPr>
          <a:xfrm>
            <a:off x="9730094" y="6516865"/>
            <a:ext cx="936319" cy="228600"/>
          </a:xfrm>
          <a:prstGeom prst="rect">
            <a:avLst/>
          </a:prstGeom>
        </p:spPr>
        <p:txBody>
          <a:bodyPr vert="horz" lIns="91440" tIns="45720" rIns="91440" bIns="45720" rtlCol="0" anchor="ctr"/>
          <a:lstStyle>
            <a:lvl1pPr algn="r">
              <a:defRPr sz="800">
                <a:solidFill>
                  <a:schemeClr val="bg1"/>
                </a:solidFill>
              </a:defRPr>
            </a:lvl1pPr>
          </a:lstStyle>
          <a:p>
            <a:fld id="{DF28FB93-0A08-4E7D-8E63-9EFA29F1E093}" type="slidenum">
              <a:rPr/>
              <a:pPr/>
              <a:t>‹#›</a:t>
            </a:fld>
            <a:endParaRPr/>
          </a:p>
        </p:txBody>
      </p:sp>
    </p:spTree>
    <p:extLst>
      <p:ext uri="{BB962C8B-B14F-4D97-AF65-F5344CB8AC3E}">
        <p14:creationId xmlns:p14="http://schemas.microsoft.com/office/powerpoint/2010/main" val="220884516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Written by a dummy</a:t>
            </a:r>
          </a:p>
        </p:txBody>
      </p:sp>
      <p:sp>
        <p:nvSpPr>
          <p:cNvPr id="2" name="Title 1"/>
          <p:cNvSpPr>
            <a:spLocks noGrp="1"/>
          </p:cNvSpPr>
          <p:nvPr>
            <p:ph type="ctrTitle"/>
          </p:nvPr>
        </p:nvSpPr>
        <p:spPr/>
        <p:txBody>
          <a:bodyPr/>
          <a:lstStyle/>
          <a:p>
            <a:r>
              <a:rPr lang="en-US" dirty="0"/>
              <a:t>The </a:t>
            </a:r>
            <a:r>
              <a:rPr lang="en-US" strike="sngStrike" dirty="0"/>
              <a:t>Sup</a:t>
            </a:r>
            <a:r>
              <a:rPr lang="en-US" dirty="0"/>
              <a:t>pository Pattern For Dummies</a:t>
            </a:r>
          </a:p>
        </p:txBody>
      </p:sp>
      <p:sp>
        <p:nvSpPr>
          <p:cNvPr id="4" name="TextBox 3">
            <a:extLst>
              <a:ext uri="{FF2B5EF4-FFF2-40B4-BE49-F238E27FC236}">
                <a16:creationId xmlns:a16="http://schemas.microsoft.com/office/drawing/2014/main" id="{D654CD3E-370E-4A8A-BE09-F27A107B1A6F}"/>
              </a:ext>
            </a:extLst>
          </p:cNvPr>
          <p:cNvSpPr txBox="1"/>
          <p:nvPr/>
        </p:nvSpPr>
        <p:spPr>
          <a:xfrm>
            <a:off x="3427412" y="1905000"/>
            <a:ext cx="1295400" cy="1089529"/>
          </a:xfrm>
          <a:prstGeom prst="rect">
            <a:avLst/>
          </a:prstGeom>
          <a:noFill/>
        </p:spPr>
        <p:txBody>
          <a:bodyPr wrap="square" rtlCol="0">
            <a:spAutoFit/>
          </a:bodyPr>
          <a:lstStyle/>
          <a:p>
            <a:pPr>
              <a:lnSpc>
                <a:spcPct val="90000"/>
              </a:lnSpc>
            </a:pPr>
            <a:r>
              <a:rPr lang="en-US" sz="7200" dirty="0">
                <a:solidFill>
                  <a:schemeClr val="bg1"/>
                </a:solidFill>
                <a:effectLst>
                  <a:outerShdw blurRad="38100" dist="38100" dir="2700000" algn="tl">
                    <a:srgbClr val="000000">
                      <a:alpha val="43137"/>
                    </a:srgbClr>
                  </a:outerShdw>
                </a:effectLst>
                <a:latin typeface="+mj-lt"/>
              </a:rPr>
              <a: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995F-CCB1-48FA-AE8C-1ACE013FEEE6}"/>
              </a:ext>
            </a:extLst>
          </p:cNvPr>
          <p:cNvSpPr>
            <a:spLocks noGrp="1"/>
          </p:cNvSpPr>
          <p:nvPr>
            <p:ph type="title"/>
          </p:nvPr>
        </p:nvSpPr>
        <p:spPr>
          <a:xfrm>
            <a:off x="4189412" y="685800"/>
            <a:ext cx="3352800" cy="457200"/>
          </a:xfrm>
        </p:spPr>
        <p:txBody>
          <a:bodyPr>
            <a:normAutofit fontScale="90000"/>
          </a:bodyPr>
          <a:lstStyle/>
          <a:p>
            <a:r>
              <a:rPr lang="en-US" dirty="0"/>
              <a:t>What is an ORM?</a:t>
            </a:r>
          </a:p>
        </p:txBody>
      </p:sp>
      <p:sp>
        <p:nvSpPr>
          <p:cNvPr id="6" name="Content Placeholder 5">
            <a:extLst>
              <a:ext uri="{FF2B5EF4-FFF2-40B4-BE49-F238E27FC236}">
                <a16:creationId xmlns:a16="http://schemas.microsoft.com/office/drawing/2014/main" id="{55DB0B54-1E89-4D3E-8115-D08290A94571}"/>
              </a:ext>
            </a:extLst>
          </p:cNvPr>
          <p:cNvSpPr>
            <a:spLocks noGrp="1"/>
          </p:cNvSpPr>
          <p:nvPr>
            <p:ph sz="quarter" idx="4"/>
          </p:nvPr>
        </p:nvSpPr>
        <p:spPr>
          <a:xfrm>
            <a:off x="836612" y="1447800"/>
            <a:ext cx="9829802" cy="3352800"/>
          </a:xfrm>
        </p:spPr>
        <p:txBody>
          <a:bodyPr>
            <a:normAutofit/>
          </a:bodyPr>
          <a:lstStyle/>
          <a:p>
            <a:pPr>
              <a:lnSpc>
                <a:spcPct val="150000"/>
              </a:lnSpc>
            </a:pPr>
            <a:r>
              <a:rPr lang="en-US" sz="1600" dirty="0"/>
              <a:t>An ORM (Object Relational Mapper) maps a database table to a C# class, simple as that!</a:t>
            </a:r>
          </a:p>
          <a:p>
            <a:pPr>
              <a:lnSpc>
                <a:spcPct val="150000"/>
              </a:lnSpc>
            </a:pPr>
            <a:r>
              <a:rPr lang="en-US" sz="1600" dirty="0"/>
              <a:t>There are many ORM’s, the two that come with the </a:t>
            </a:r>
            <a:r>
              <a:rPr lang="en-US" sz="1600" dirty="0" err="1"/>
              <a:t>.Net</a:t>
            </a:r>
            <a:r>
              <a:rPr lang="en-US" sz="1600" dirty="0"/>
              <a:t> Framework are: LINQ To SQL and Entity Framework (AKA. EF)</a:t>
            </a:r>
          </a:p>
          <a:p>
            <a:pPr>
              <a:lnSpc>
                <a:spcPct val="150000"/>
              </a:lnSpc>
            </a:pPr>
            <a:r>
              <a:rPr lang="en-US" sz="1600" dirty="0"/>
              <a:t>We will be using Entity Framework Core, as LINQ to SQL is an older technology and is largely deprecated</a:t>
            </a:r>
          </a:p>
          <a:p>
            <a:pPr>
              <a:lnSpc>
                <a:spcPct val="150000"/>
              </a:lnSpc>
            </a:pPr>
            <a:r>
              <a:rPr lang="en-US" sz="1600" dirty="0">
                <a:solidFill>
                  <a:srgbClr val="FF0000"/>
                </a:solidFill>
              </a:rPr>
              <a:t>NOTE: </a:t>
            </a:r>
            <a:r>
              <a:rPr lang="en-US" sz="1600" dirty="0"/>
              <a:t>For the Demo Projects I Used Entity Framework 6 not Entity Framework Core, however they work very similarly</a:t>
            </a:r>
          </a:p>
        </p:txBody>
      </p:sp>
    </p:spTree>
    <p:extLst>
      <p:ext uri="{BB962C8B-B14F-4D97-AF65-F5344CB8AC3E}">
        <p14:creationId xmlns:p14="http://schemas.microsoft.com/office/powerpoint/2010/main" val="53155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5D0E-5D4F-4657-848A-769017AC44F8}"/>
              </a:ext>
            </a:extLst>
          </p:cNvPr>
          <p:cNvSpPr>
            <a:spLocks noGrp="1"/>
          </p:cNvSpPr>
          <p:nvPr>
            <p:ph type="title"/>
          </p:nvPr>
        </p:nvSpPr>
        <p:spPr>
          <a:xfrm>
            <a:off x="2513244" y="533400"/>
            <a:ext cx="7238536" cy="533400"/>
          </a:xfrm>
        </p:spPr>
        <p:txBody>
          <a:bodyPr/>
          <a:lstStyle/>
          <a:p>
            <a:r>
              <a:rPr lang="en-US" dirty="0"/>
              <a:t>How does Entity Framework Work?</a:t>
            </a:r>
          </a:p>
        </p:txBody>
      </p:sp>
      <p:sp>
        <p:nvSpPr>
          <p:cNvPr id="6" name="Content Placeholder 5">
            <a:extLst>
              <a:ext uri="{FF2B5EF4-FFF2-40B4-BE49-F238E27FC236}">
                <a16:creationId xmlns:a16="http://schemas.microsoft.com/office/drawing/2014/main" id="{9BAABB99-BBBC-43DE-90B9-DC980E9BE923}"/>
              </a:ext>
            </a:extLst>
          </p:cNvPr>
          <p:cNvSpPr>
            <a:spLocks noGrp="1"/>
          </p:cNvSpPr>
          <p:nvPr>
            <p:ph sz="quarter" idx="4"/>
          </p:nvPr>
        </p:nvSpPr>
        <p:spPr>
          <a:xfrm>
            <a:off x="379412" y="1371600"/>
            <a:ext cx="11506200" cy="2133600"/>
          </a:xfrm>
        </p:spPr>
        <p:txBody>
          <a:bodyPr>
            <a:normAutofit/>
          </a:bodyPr>
          <a:lstStyle/>
          <a:p>
            <a:r>
              <a:rPr lang="en-US" sz="1600" dirty="0"/>
              <a:t>First you install the Entity Framework Library (Called </a:t>
            </a:r>
            <a:r>
              <a:rPr lang="en-US" sz="1600" dirty="0" err="1"/>
              <a:t>Nuget</a:t>
            </a:r>
            <a:r>
              <a:rPr lang="en-US" sz="1600" dirty="0"/>
              <a:t> packages in C#)</a:t>
            </a:r>
          </a:p>
          <a:p>
            <a:pPr>
              <a:lnSpc>
                <a:spcPct val="150000"/>
              </a:lnSpc>
            </a:pPr>
            <a:r>
              <a:rPr lang="en-US" sz="1600" dirty="0"/>
              <a:t>Next you have to create something called a DbContext. This is a special class that tells Entity Framework how to map the database to your models</a:t>
            </a:r>
          </a:p>
          <a:p>
            <a:pPr>
              <a:lnSpc>
                <a:spcPct val="150000"/>
              </a:lnSpc>
            </a:pPr>
            <a:r>
              <a:rPr lang="en-US" sz="1600" dirty="0"/>
              <a:t>Your custom Db context must inherit from Entity Frameworks Parent Db Context Class</a:t>
            </a:r>
          </a:p>
        </p:txBody>
      </p:sp>
      <p:sp>
        <p:nvSpPr>
          <p:cNvPr id="7" name="TextBox 6">
            <a:extLst>
              <a:ext uri="{FF2B5EF4-FFF2-40B4-BE49-F238E27FC236}">
                <a16:creationId xmlns:a16="http://schemas.microsoft.com/office/drawing/2014/main" id="{9FE2C731-2EB8-4FA4-993E-5800720B4DBE}"/>
              </a:ext>
            </a:extLst>
          </p:cNvPr>
          <p:cNvSpPr txBox="1"/>
          <p:nvPr/>
        </p:nvSpPr>
        <p:spPr>
          <a:xfrm>
            <a:off x="2817812" y="3505200"/>
            <a:ext cx="4114800" cy="978729"/>
          </a:xfrm>
          <a:prstGeom prst="rect">
            <a:avLst/>
          </a:prstGeom>
          <a:noFill/>
        </p:spPr>
        <p:txBody>
          <a:bodyPr wrap="square" rtlCol="0">
            <a:spAutoFit/>
          </a:bodyPr>
          <a:lstStyle/>
          <a:p>
            <a:pPr>
              <a:lnSpc>
                <a:spcPct val="90000"/>
              </a:lnSpc>
            </a:pPr>
            <a:r>
              <a:rPr lang="en-US" sz="1600" dirty="0">
                <a:solidFill>
                  <a:srgbClr val="0070C0"/>
                </a:solidFill>
              </a:rPr>
              <a:t>public</a:t>
            </a:r>
            <a:r>
              <a:rPr lang="en-US" sz="1600" dirty="0"/>
              <a:t> class MyDbContext: DbContext</a:t>
            </a:r>
          </a:p>
          <a:p>
            <a:pPr>
              <a:lnSpc>
                <a:spcPct val="90000"/>
              </a:lnSpc>
            </a:pPr>
            <a:r>
              <a:rPr lang="en-US" sz="1600" dirty="0"/>
              <a:t>{</a:t>
            </a:r>
          </a:p>
          <a:p>
            <a:pPr>
              <a:lnSpc>
                <a:spcPct val="90000"/>
              </a:lnSpc>
            </a:pPr>
            <a:r>
              <a:rPr lang="en-US" sz="1600" dirty="0">
                <a:solidFill>
                  <a:srgbClr val="00B050"/>
                </a:solidFill>
              </a:rPr>
              <a:t>   //Class members go here</a:t>
            </a:r>
          </a:p>
          <a:p>
            <a:pPr>
              <a:lnSpc>
                <a:spcPct val="90000"/>
              </a:lnSpc>
            </a:pPr>
            <a:r>
              <a:rPr lang="en-US" sz="1600" dirty="0"/>
              <a:t>}</a:t>
            </a:r>
          </a:p>
        </p:txBody>
      </p:sp>
    </p:spTree>
    <p:extLst>
      <p:ext uri="{BB962C8B-B14F-4D97-AF65-F5344CB8AC3E}">
        <p14:creationId xmlns:p14="http://schemas.microsoft.com/office/powerpoint/2010/main" val="306195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5D0E-5D4F-4657-848A-769017AC44F8}"/>
              </a:ext>
            </a:extLst>
          </p:cNvPr>
          <p:cNvSpPr>
            <a:spLocks noGrp="1"/>
          </p:cNvSpPr>
          <p:nvPr>
            <p:ph type="title"/>
          </p:nvPr>
        </p:nvSpPr>
        <p:spPr>
          <a:xfrm>
            <a:off x="1522412" y="378039"/>
            <a:ext cx="8382000" cy="685800"/>
          </a:xfrm>
        </p:spPr>
        <p:txBody>
          <a:bodyPr>
            <a:normAutofit/>
          </a:bodyPr>
          <a:lstStyle/>
          <a:p>
            <a:r>
              <a:rPr lang="en-US" dirty="0"/>
              <a:t>How does Entity Framework Work? Cont.</a:t>
            </a:r>
          </a:p>
        </p:txBody>
      </p:sp>
      <p:sp>
        <p:nvSpPr>
          <p:cNvPr id="6" name="Content Placeholder 5">
            <a:extLst>
              <a:ext uri="{FF2B5EF4-FFF2-40B4-BE49-F238E27FC236}">
                <a16:creationId xmlns:a16="http://schemas.microsoft.com/office/drawing/2014/main" id="{9BAABB99-BBBC-43DE-90B9-DC980E9BE923}"/>
              </a:ext>
            </a:extLst>
          </p:cNvPr>
          <p:cNvSpPr>
            <a:spLocks noGrp="1"/>
          </p:cNvSpPr>
          <p:nvPr>
            <p:ph sz="quarter" idx="4"/>
          </p:nvPr>
        </p:nvSpPr>
        <p:spPr>
          <a:xfrm>
            <a:off x="608012" y="1295400"/>
            <a:ext cx="11277600" cy="1676400"/>
          </a:xfrm>
        </p:spPr>
        <p:txBody>
          <a:bodyPr>
            <a:normAutofit/>
          </a:bodyPr>
          <a:lstStyle/>
          <a:p>
            <a:pPr>
              <a:lnSpc>
                <a:spcPct val="150000"/>
              </a:lnSpc>
            </a:pPr>
            <a:r>
              <a:rPr lang="en-US" sz="1400" dirty="0"/>
              <a:t>There is a special object that Entity Framework uses called a DbSet. You can think of a DbSet as a collection of rows in the database. </a:t>
            </a:r>
          </a:p>
          <a:p>
            <a:pPr>
              <a:lnSpc>
                <a:spcPct val="150000"/>
              </a:lnSpc>
            </a:pPr>
            <a:r>
              <a:rPr lang="en-US" sz="1400" dirty="0"/>
              <a:t>You must create a Db set for each table that you want to map to in the database.</a:t>
            </a:r>
          </a:p>
          <a:p>
            <a:pPr>
              <a:lnSpc>
                <a:spcPct val="150000"/>
              </a:lnSpc>
            </a:pPr>
            <a:r>
              <a:rPr lang="en-US" sz="1400" dirty="0"/>
              <a:t>Your DbSets are defined as properties in the DbContext class we created in the last section</a:t>
            </a:r>
          </a:p>
        </p:txBody>
      </p:sp>
      <p:sp>
        <p:nvSpPr>
          <p:cNvPr id="7" name="TextBox 6">
            <a:extLst>
              <a:ext uri="{FF2B5EF4-FFF2-40B4-BE49-F238E27FC236}">
                <a16:creationId xmlns:a16="http://schemas.microsoft.com/office/drawing/2014/main" id="{9FE2C731-2EB8-4FA4-993E-5800720B4DBE}"/>
              </a:ext>
            </a:extLst>
          </p:cNvPr>
          <p:cNvSpPr txBox="1"/>
          <p:nvPr/>
        </p:nvSpPr>
        <p:spPr>
          <a:xfrm>
            <a:off x="912812" y="3669471"/>
            <a:ext cx="3352800" cy="1255728"/>
          </a:xfrm>
          <a:prstGeom prst="rect">
            <a:avLst/>
          </a:prstGeom>
          <a:noFill/>
        </p:spPr>
        <p:txBody>
          <a:bodyPr wrap="square" rtlCol="0">
            <a:spAutoFit/>
          </a:bodyPr>
          <a:lstStyle/>
          <a:p>
            <a:pPr>
              <a:lnSpc>
                <a:spcPct val="90000"/>
              </a:lnSpc>
            </a:pPr>
            <a:r>
              <a:rPr lang="en-US" sz="1200" dirty="0">
                <a:solidFill>
                  <a:srgbClr val="0070C0"/>
                </a:solidFill>
              </a:rPr>
              <a:t>public</a:t>
            </a:r>
            <a:r>
              <a:rPr lang="en-US" sz="1200" dirty="0"/>
              <a:t> class MyDbContext: DbContext</a:t>
            </a:r>
          </a:p>
          <a:p>
            <a:pPr>
              <a:lnSpc>
                <a:spcPct val="90000"/>
              </a:lnSpc>
            </a:pPr>
            <a:r>
              <a:rPr lang="en-US" sz="1200" dirty="0"/>
              <a:t>{</a:t>
            </a:r>
          </a:p>
          <a:p>
            <a:pPr>
              <a:lnSpc>
                <a:spcPct val="90000"/>
              </a:lnSpc>
            </a:pPr>
            <a:r>
              <a:rPr lang="en-US" sz="1200" dirty="0"/>
              <a:t>    DbSet&lt;Student&gt; Students { get; set; }</a:t>
            </a:r>
          </a:p>
          <a:p>
            <a:pPr>
              <a:lnSpc>
                <a:spcPct val="90000"/>
              </a:lnSpc>
            </a:pPr>
            <a:r>
              <a:rPr lang="en-US" sz="1200" dirty="0"/>
              <a:t>    </a:t>
            </a:r>
          </a:p>
          <a:p>
            <a:pPr>
              <a:lnSpc>
                <a:spcPct val="90000"/>
              </a:lnSpc>
            </a:pPr>
            <a:r>
              <a:rPr lang="en-US" sz="1200" dirty="0"/>
              <a:t>    DbSet&lt;Class&gt; Classes { get; set; }</a:t>
            </a:r>
          </a:p>
          <a:p>
            <a:pPr>
              <a:lnSpc>
                <a:spcPct val="90000"/>
              </a:lnSpc>
            </a:pPr>
            <a:endParaRPr lang="en-US" sz="1200" dirty="0"/>
          </a:p>
          <a:p>
            <a:pPr>
              <a:lnSpc>
                <a:spcPct val="90000"/>
              </a:lnSpc>
            </a:pPr>
            <a:r>
              <a:rPr lang="en-US" sz="1200" dirty="0"/>
              <a:t>}</a:t>
            </a:r>
          </a:p>
        </p:txBody>
      </p:sp>
      <p:sp>
        <p:nvSpPr>
          <p:cNvPr id="3" name="TextBox 2">
            <a:extLst>
              <a:ext uri="{FF2B5EF4-FFF2-40B4-BE49-F238E27FC236}">
                <a16:creationId xmlns:a16="http://schemas.microsoft.com/office/drawing/2014/main" id="{3D4F5300-F009-4B3E-8F58-F5809DCAAA48}"/>
              </a:ext>
            </a:extLst>
          </p:cNvPr>
          <p:cNvSpPr txBox="1"/>
          <p:nvPr/>
        </p:nvSpPr>
        <p:spPr>
          <a:xfrm>
            <a:off x="4646612" y="3581400"/>
            <a:ext cx="6477000" cy="1643527"/>
          </a:xfrm>
          <a:prstGeom prst="rect">
            <a:avLst/>
          </a:prstGeom>
          <a:noFill/>
        </p:spPr>
        <p:txBody>
          <a:bodyPr wrap="square" rtlCol="0">
            <a:spAutoFit/>
          </a:bodyPr>
          <a:lstStyle/>
          <a:p>
            <a:pPr marL="171450" indent="-171450">
              <a:lnSpc>
                <a:spcPct val="150000"/>
              </a:lnSpc>
              <a:buFont typeface="Wingdings" panose="05000000000000000000" pitchFamily="2" charset="2"/>
              <a:buChar char="§"/>
            </a:pPr>
            <a:r>
              <a:rPr lang="en-US" sz="1200" dirty="0"/>
              <a:t>Here we are mapping the rows in a table in the database called students, to a list of Student objects; and a table in the database called Classes, to a list of Class objects</a:t>
            </a:r>
          </a:p>
          <a:p>
            <a:pPr marL="171450" indent="-171450">
              <a:lnSpc>
                <a:spcPct val="150000"/>
              </a:lnSpc>
              <a:buFont typeface="Wingdings" panose="05000000000000000000" pitchFamily="2" charset="2"/>
              <a:buChar char="§"/>
            </a:pPr>
            <a:r>
              <a:rPr lang="en-US" sz="1200" dirty="0"/>
              <a:t>The DbSet property names must match the names of the tables in the database. That’s how Entity knows how to map the table to the C# object.</a:t>
            </a:r>
          </a:p>
          <a:p>
            <a:pPr marL="171450" indent="-171450">
              <a:lnSpc>
                <a:spcPct val="150000"/>
              </a:lnSpc>
              <a:buFont typeface="Wingdings" panose="05000000000000000000" pitchFamily="2" charset="2"/>
              <a:buChar char="§"/>
            </a:pPr>
            <a:endParaRPr lang="en-US" sz="1200" dirty="0"/>
          </a:p>
          <a:p>
            <a:pPr marL="171450" indent="-171450">
              <a:lnSpc>
                <a:spcPct val="90000"/>
              </a:lnSpc>
              <a:buFont typeface="Wingdings" panose="05000000000000000000" pitchFamily="2" charset="2"/>
              <a:buChar char="§"/>
            </a:pPr>
            <a:endParaRPr lang="en-US" sz="1200" dirty="0"/>
          </a:p>
        </p:txBody>
      </p:sp>
      <p:cxnSp>
        <p:nvCxnSpPr>
          <p:cNvPr id="5" name="Straight Arrow Connector 4">
            <a:extLst>
              <a:ext uri="{FF2B5EF4-FFF2-40B4-BE49-F238E27FC236}">
                <a16:creationId xmlns:a16="http://schemas.microsoft.com/office/drawing/2014/main" id="{D02FA1A2-7AD9-4FA0-A369-9F7B253381A7}"/>
              </a:ext>
            </a:extLst>
          </p:cNvPr>
          <p:cNvCxnSpPr>
            <a:cxnSpLocks/>
          </p:cNvCxnSpPr>
          <p:nvPr/>
        </p:nvCxnSpPr>
        <p:spPr>
          <a:xfrm flipH="1">
            <a:off x="4037012" y="3795494"/>
            <a:ext cx="728952" cy="3193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982F97-011E-4076-A5A2-E229680652B5}"/>
              </a:ext>
            </a:extLst>
          </p:cNvPr>
          <p:cNvCxnSpPr>
            <a:cxnSpLocks/>
          </p:cNvCxnSpPr>
          <p:nvPr/>
        </p:nvCxnSpPr>
        <p:spPr>
          <a:xfrm flipH="1">
            <a:off x="3808412" y="3795494"/>
            <a:ext cx="957552" cy="7003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3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5D0E-5D4F-4657-848A-769017AC44F8}"/>
              </a:ext>
            </a:extLst>
          </p:cNvPr>
          <p:cNvSpPr>
            <a:spLocks noGrp="1"/>
          </p:cNvSpPr>
          <p:nvPr>
            <p:ph type="title"/>
          </p:nvPr>
        </p:nvSpPr>
        <p:spPr>
          <a:xfrm>
            <a:off x="1522412" y="378039"/>
            <a:ext cx="8382000" cy="685800"/>
          </a:xfrm>
        </p:spPr>
        <p:txBody>
          <a:bodyPr>
            <a:normAutofit/>
          </a:bodyPr>
          <a:lstStyle/>
          <a:p>
            <a:r>
              <a:rPr lang="en-US" dirty="0"/>
              <a:t>How does Entity Framework Work? Cont.</a:t>
            </a:r>
          </a:p>
        </p:txBody>
      </p:sp>
      <p:graphicFrame>
        <p:nvGraphicFramePr>
          <p:cNvPr id="20" name="Table 19">
            <a:extLst>
              <a:ext uri="{FF2B5EF4-FFF2-40B4-BE49-F238E27FC236}">
                <a16:creationId xmlns:a16="http://schemas.microsoft.com/office/drawing/2014/main" id="{4F625804-778C-4DC5-A073-4C7674642B1A}"/>
              </a:ext>
            </a:extLst>
          </p:cNvPr>
          <p:cNvGraphicFramePr>
            <a:graphicFrameLocks noGrp="1"/>
          </p:cNvGraphicFramePr>
          <p:nvPr>
            <p:extLst>
              <p:ext uri="{D42A27DB-BD31-4B8C-83A1-F6EECF244321}">
                <p14:modId xmlns:p14="http://schemas.microsoft.com/office/powerpoint/2010/main" val="4180228927"/>
              </p:ext>
            </p:extLst>
          </p:nvPr>
        </p:nvGraphicFramePr>
        <p:xfrm>
          <a:off x="608012" y="4975377"/>
          <a:ext cx="3962400" cy="1012284"/>
        </p:xfrm>
        <a:graphic>
          <a:graphicData uri="http://schemas.openxmlformats.org/drawingml/2006/table">
            <a:tbl>
              <a:tblPr firstRow="1">
                <a:tableStyleId>{3C2FFA5D-87B4-456A-9821-1D502468CF0F}</a:tableStyleId>
              </a:tblPr>
              <a:tblGrid>
                <a:gridCol w="1320800">
                  <a:extLst>
                    <a:ext uri="{9D8B030D-6E8A-4147-A177-3AD203B41FA5}">
                      <a16:colId xmlns:a16="http://schemas.microsoft.com/office/drawing/2014/main" val="2860983106"/>
                    </a:ext>
                  </a:extLst>
                </a:gridCol>
                <a:gridCol w="1320800">
                  <a:extLst>
                    <a:ext uri="{9D8B030D-6E8A-4147-A177-3AD203B41FA5}">
                      <a16:colId xmlns:a16="http://schemas.microsoft.com/office/drawing/2014/main" val="108205479"/>
                    </a:ext>
                  </a:extLst>
                </a:gridCol>
                <a:gridCol w="1320800">
                  <a:extLst>
                    <a:ext uri="{9D8B030D-6E8A-4147-A177-3AD203B41FA5}">
                      <a16:colId xmlns:a16="http://schemas.microsoft.com/office/drawing/2014/main" val="1712838474"/>
                    </a:ext>
                  </a:extLst>
                </a:gridCol>
              </a:tblGrid>
              <a:tr h="372204">
                <a:tc>
                  <a:txBody>
                    <a:bodyPr/>
                    <a:lstStyle/>
                    <a:p>
                      <a:r>
                        <a:rPr lang="en-US" dirty="0"/>
                        <a:t>StudentId</a:t>
                      </a:r>
                    </a:p>
                  </a:txBody>
                  <a:tcPr/>
                </a:tc>
                <a:tc>
                  <a:txBody>
                    <a:bodyPr/>
                    <a:lstStyle/>
                    <a:p>
                      <a:r>
                        <a:rPr lang="en-US" dirty="0"/>
                        <a:t>FirstName</a:t>
                      </a:r>
                    </a:p>
                  </a:txBody>
                  <a:tcPr/>
                </a:tc>
                <a:tc>
                  <a:txBody>
                    <a:bodyPr/>
                    <a:lstStyle/>
                    <a:p>
                      <a:r>
                        <a:rPr lang="en-US" dirty="0"/>
                        <a:t>LastName</a:t>
                      </a:r>
                    </a:p>
                  </a:txBody>
                  <a:tcPr/>
                </a:tc>
                <a:extLst>
                  <a:ext uri="{0D108BD9-81ED-4DB2-BD59-A6C34878D82A}">
                    <a16:rowId xmlns:a16="http://schemas.microsoft.com/office/drawing/2014/main" val="2703435657"/>
                  </a:ext>
                </a:extLst>
              </a:tr>
              <a:tr h="561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008976</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Robin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Seitz</a:t>
                      </a:r>
                    </a:p>
                    <a:p>
                      <a:endParaRPr lang="en-US" dirty="0"/>
                    </a:p>
                  </a:txBody>
                  <a:tcPr/>
                </a:tc>
                <a:extLst>
                  <a:ext uri="{0D108BD9-81ED-4DB2-BD59-A6C34878D82A}">
                    <a16:rowId xmlns:a16="http://schemas.microsoft.com/office/drawing/2014/main" val="2019793290"/>
                  </a:ext>
                </a:extLst>
              </a:tr>
            </a:tbl>
          </a:graphicData>
        </a:graphic>
      </p:graphicFrame>
      <p:graphicFrame>
        <p:nvGraphicFramePr>
          <p:cNvPr id="21" name="Table 20">
            <a:extLst>
              <a:ext uri="{FF2B5EF4-FFF2-40B4-BE49-F238E27FC236}">
                <a16:creationId xmlns:a16="http://schemas.microsoft.com/office/drawing/2014/main" id="{36A42836-E6AB-41AC-8F28-998A7D557ED0}"/>
              </a:ext>
            </a:extLst>
          </p:cNvPr>
          <p:cNvGraphicFramePr>
            <a:graphicFrameLocks noGrp="1"/>
          </p:cNvGraphicFramePr>
          <p:nvPr>
            <p:extLst>
              <p:ext uri="{D42A27DB-BD31-4B8C-83A1-F6EECF244321}">
                <p14:modId xmlns:p14="http://schemas.microsoft.com/office/powerpoint/2010/main" val="1707734679"/>
              </p:ext>
            </p:extLst>
          </p:nvPr>
        </p:nvGraphicFramePr>
        <p:xfrm>
          <a:off x="5713412" y="4975377"/>
          <a:ext cx="6306933" cy="1044919"/>
        </p:xfrm>
        <a:graphic>
          <a:graphicData uri="http://schemas.openxmlformats.org/drawingml/2006/table">
            <a:tbl>
              <a:tblPr firstRow="1">
                <a:tableStyleId>{3C2FFA5D-87B4-456A-9821-1D502468CF0F}</a:tableStyleId>
              </a:tblPr>
              <a:tblGrid>
                <a:gridCol w="2102311">
                  <a:extLst>
                    <a:ext uri="{9D8B030D-6E8A-4147-A177-3AD203B41FA5}">
                      <a16:colId xmlns:a16="http://schemas.microsoft.com/office/drawing/2014/main" val="924433362"/>
                    </a:ext>
                  </a:extLst>
                </a:gridCol>
                <a:gridCol w="2102311">
                  <a:extLst>
                    <a:ext uri="{9D8B030D-6E8A-4147-A177-3AD203B41FA5}">
                      <a16:colId xmlns:a16="http://schemas.microsoft.com/office/drawing/2014/main" val="172107692"/>
                    </a:ext>
                  </a:extLst>
                </a:gridCol>
                <a:gridCol w="2102311">
                  <a:extLst>
                    <a:ext uri="{9D8B030D-6E8A-4147-A177-3AD203B41FA5}">
                      <a16:colId xmlns:a16="http://schemas.microsoft.com/office/drawing/2014/main" val="2427636953"/>
                    </a:ext>
                  </a:extLst>
                </a:gridCol>
              </a:tblGrid>
              <a:tr h="404839">
                <a:tc>
                  <a:txBody>
                    <a:bodyPr/>
                    <a:lstStyle/>
                    <a:p>
                      <a:r>
                        <a:rPr lang="en-US" dirty="0"/>
                        <a:t>ClassId</a:t>
                      </a:r>
                    </a:p>
                  </a:txBody>
                  <a:tcPr/>
                </a:tc>
                <a:tc>
                  <a:txBody>
                    <a:bodyPr/>
                    <a:lstStyle/>
                    <a:p>
                      <a:r>
                        <a:rPr lang="en-US" dirty="0"/>
                        <a:t>ClassName</a:t>
                      </a:r>
                    </a:p>
                  </a:txBody>
                  <a:tcPr/>
                </a:tc>
                <a:tc>
                  <a:txBody>
                    <a:bodyPr/>
                    <a:lstStyle/>
                    <a:p>
                      <a:r>
                        <a:rPr lang="en-US" dirty="0"/>
                        <a:t>Time</a:t>
                      </a:r>
                    </a:p>
                  </a:txBody>
                  <a:tcPr/>
                </a:tc>
                <a:extLst>
                  <a:ext uri="{0D108BD9-81ED-4DB2-BD59-A6C34878D82A}">
                    <a16:rowId xmlns:a16="http://schemas.microsoft.com/office/drawing/2014/main" val="3153603330"/>
                  </a:ext>
                </a:extLst>
              </a:tr>
              <a:tr h="634709">
                <a:tc>
                  <a:txBody>
                    <a:bodyPr/>
                    <a:lstStyle/>
                    <a:p>
                      <a:r>
                        <a:rPr lang="en-US" dirty="0"/>
                        <a:t>09867</a:t>
                      </a:r>
                    </a:p>
                  </a:txBody>
                  <a:tcPr/>
                </a:tc>
                <a:tc>
                  <a:txBody>
                    <a:bodyPr/>
                    <a:lstStyle/>
                    <a:p>
                      <a:r>
                        <a:rPr lang="en-US" dirty="0"/>
                        <a:t>Introduction to Nihilism</a:t>
                      </a:r>
                    </a:p>
                  </a:txBody>
                  <a:tcPr/>
                </a:tc>
                <a:tc>
                  <a:txBody>
                    <a:bodyPr/>
                    <a:lstStyle/>
                    <a:p>
                      <a:r>
                        <a:rPr lang="en-US" dirty="0"/>
                        <a:t>Whenever</a:t>
                      </a:r>
                    </a:p>
                  </a:txBody>
                  <a:tcPr/>
                </a:tc>
                <a:extLst>
                  <a:ext uri="{0D108BD9-81ED-4DB2-BD59-A6C34878D82A}">
                    <a16:rowId xmlns:a16="http://schemas.microsoft.com/office/drawing/2014/main" val="3473804372"/>
                  </a:ext>
                </a:extLst>
              </a:tr>
            </a:tbl>
          </a:graphicData>
        </a:graphic>
      </p:graphicFrame>
      <p:sp>
        <p:nvSpPr>
          <p:cNvPr id="13" name="TextBox 12">
            <a:extLst>
              <a:ext uri="{FF2B5EF4-FFF2-40B4-BE49-F238E27FC236}">
                <a16:creationId xmlns:a16="http://schemas.microsoft.com/office/drawing/2014/main" id="{B612A183-E26D-4B7D-B35B-AEA092D69AEB}"/>
              </a:ext>
            </a:extLst>
          </p:cNvPr>
          <p:cNvSpPr txBox="1"/>
          <p:nvPr/>
        </p:nvSpPr>
        <p:spPr>
          <a:xfrm>
            <a:off x="3884612" y="1392772"/>
            <a:ext cx="3429000" cy="1255728"/>
          </a:xfrm>
          <a:prstGeom prst="rect">
            <a:avLst/>
          </a:prstGeom>
          <a:noFill/>
        </p:spPr>
        <p:txBody>
          <a:bodyPr wrap="square" rtlCol="0">
            <a:spAutoFit/>
          </a:bodyPr>
          <a:lstStyle/>
          <a:p>
            <a:pPr>
              <a:lnSpc>
                <a:spcPct val="90000"/>
              </a:lnSpc>
            </a:pPr>
            <a:r>
              <a:rPr lang="en-US" sz="1200" dirty="0">
                <a:solidFill>
                  <a:srgbClr val="0070C0"/>
                </a:solidFill>
              </a:rPr>
              <a:t>public</a:t>
            </a:r>
            <a:r>
              <a:rPr lang="en-US" sz="1200" dirty="0"/>
              <a:t> class MyDbContext: DbContext</a:t>
            </a:r>
          </a:p>
          <a:p>
            <a:pPr>
              <a:lnSpc>
                <a:spcPct val="90000"/>
              </a:lnSpc>
            </a:pPr>
            <a:r>
              <a:rPr lang="en-US" sz="1200" dirty="0"/>
              <a:t>{</a:t>
            </a:r>
          </a:p>
          <a:p>
            <a:pPr>
              <a:lnSpc>
                <a:spcPct val="90000"/>
              </a:lnSpc>
            </a:pPr>
            <a:r>
              <a:rPr lang="en-US" sz="1200" dirty="0"/>
              <a:t>    DbSet&lt;Student&gt; Students { get; set; }</a:t>
            </a:r>
          </a:p>
          <a:p>
            <a:pPr>
              <a:lnSpc>
                <a:spcPct val="90000"/>
              </a:lnSpc>
            </a:pPr>
            <a:r>
              <a:rPr lang="en-US" sz="1200" dirty="0"/>
              <a:t>    </a:t>
            </a:r>
          </a:p>
          <a:p>
            <a:pPr>
              <a:lnSpc>
                <a:spcPct val="90000"/>
              </a:lnSpc>
            </a:pPr>
            <a:r>
              <a:rPr lang="en-US" sz="1200" dirty="0"/>
              <a:t>    DbSet&lt;Class&gt; Classes { get; set; }</a:t>
            </a:r>
          </a:p>
          <a:p>
            <a:pPr>
              <a:lnSpc>
                <a:spcPct val="90000"/>
              </a:lnSpc>
            </a:pPr>
            <a:endParaRPr lang="en-US" sz="1200" dirty="0"/>
          </a:p>
          <a:p>
            <a:pPr>
              <a:lnSpc>
                <a:spcPct val="90000"/>
              </a:lnSpc>
            </a:pPr>
            <a:r>
              <a:rPr lang="en-US" sz="1200" dirty="0"/>
              <a:t>}</a:t>
            </a:r>
          </a:p>
        </p:txBody>
      </p:sp>
      <p:sp>
        <p:nvSpPr>
          <p:cNvPr id="14" name="TextBox 13">
            <a:extLst>
              <a:ext uri="{FF2B5EF4-FFF2-40B4-BE49-F238E27FC236}">
                <a16:creationId xmlns:a16="http://schemas.microsoft.com/office/drawing/2014/main" id="{81B8DD82-A1EF-4E80-9CB0-DBBEC3E845D0}"/>
              </a:ext>
            </a:extLst>
          </p:cNvPr>
          <p:cNvSpPr txBox="1"/>
          <p:nvPr/>
        </p:nvSpPr>
        <p:spPr>
          <a:xfrm>
            <a:off x="989012" y="2743200"/>
            <a:ext cx="3886200" cy="1421928"/>
          </a:xfrm>
          <a:prstGeom prst="rect">
            <a:avLst/>
          </a:prstGeom>
          <a:noFill/>
        </p:spPr>
        <p:txBody>
          <a:bodyPr wrap="square" rtlCol="0">
            <a:spAutoFit/>
          </a:bodyPr>
          <a:lstStyle/>
          <a:p>
            <a:pPr>
              <a:lnSpc>
                <a:spcPct val="90000"/>
              </a:lnSpc>
            </a:pPr>
            <a:r>
              <a:rPr lang="en-US" sz="1200" dirty="0">
                <a:solidFill>
                  <a:srgbClr val="0070C0"/>
                </a:solidFill>
              </a:rPr>
              <a:t>public</a:t>
            </a:r>
            <a:r>
              <a:rPr lang="en-US" sz="1200" dirty="0"/>
              <a:t> class Student </a:t>
            </a:r>
          </a:p>
          <a:p>
            <a:pPr>
              <a:lnSpc>
                <a:spcPct val="90000"/>
              </a:lnSpc>
            </a:pPr>
            <a:r>
              <a:rPr lang="en-US" sz="1200" dirty="0"/>
              <a:t>{</a:t>
            </a:r>
          </a:p>
          <a:p>
            <a:pPr>
              <a:lnSpc>
                <a:spcPct val="90000"/>
              </a:lnSpc>
            </a:pPr>
            <a:r>
              <a:rPr lang="en-US" sz="1200" dirty="0"/>
              <a:t>    </a:t>
            </a:r>
            <a:r>
              <a:rPr lang="en-US" sz="1200" dirty="0">
                <a:solidFill>
                  <a:srgbClr val="65A9D9"/>
                </a:solidFill>
              </a:rPr>
              <a:t>public</a:t>
            </a:r>
            <a:r>
              <a:rPr lang="en-US" sz="1200" dirty="0"/>
              <a:t> int StudentId { get; set; }</a:t>
            </a:r>
          </a:p>
          <a:p>
            <a:pPr>
              <a:lnSpc>
                <a:spcPct val="90000"/>
              </a:lnSpc>
            </a:pPr>
            <a:r>
              <a:rPr lang="en-US" sz="1200" dirty="0"/>
              <a:t>	</a:t>
            </a:r>
          </a:p>
          <a:p>
            <a:pPr>
              <a:lnSpc>
                <a:spcPct val="90000"/>
              </a:lnSpc>
            </a:pPr>
            <a:r>
              <a:rPr lang="en-US" sz="1200" dirty="0"/>
              <a:t>    </a:t>
            </a:r>
            <a:r>
              <a:rPr lang="en-US" sz="1200" dirty="0">
                <a:solidFill>
                  <a:srgbClr val="65A9D9"/>
                </a:solidFill>
              </a:rPr>
              <a:t>public</a:t>
            </a:r>
            <a:r>
              <a:rPr lang="en-US" sz="1200" dirty="0"/>
              <a:t> string FirstName { get; set; }</a:t>
            </a:r>
          </a:p>
          <a:p>
            <a:pPr>
              <a:lnSpc>
                <a:spcPct val="90000"/>
              </a:lnSpc>
            </a:pPr>
            <a:endParaRPr lang="en-US" sz="1200" dirty="0"/>
          </a:p>
          <a:p>
            <a:pPr>
              <a:lnSpc>
                <a:spcPct val="90000"/>
              </a:lnSpc>
            </a:pPr>
            <a:r>
              <a:rPr lang="en-US" sz="1200" dirty="0"/>
              <a:t>    </a:t>
            </a:r>
            <a:r>
              <a:rPr lang="en-US" sz="1200" dirty="0">
                <a:solidFill>
                  <a:srgbClr val="65A9D9"/>
                </a:solidFill>
              </a:rPr>
              <a:t>public</a:t>
            </a:r>
            <a:r>
              <a:rPr lang="en-US" sz="1200" dirty="0"/>
              <a:t> string LastName { get; set; }</a:t>
            </a:r>
          </a:p>
          <a:p>
            <a:pPr>
              <a:lnSpc>
                <a:spcPct val="90000"/>
              </a:lnSpc>
            </a:pPr>
            <a:r>
              <a:rPr lang="en-US" sz="1200" dirty="0"/>
              <a:t>}</a:t>
            </a:r>
          </a:p>
        </p:txBody>
      </p:sp>
      <p:sp>
        <p:nvSpPr>
          <p:cNvPr id="15" name="TextBox 14">
            <a:extLst>
              <a:ext uri="{FF2B5EF4-FFF2-40B4-BE49-F238E27FC236}">
                <a16:creationId xmlns:a16="http://schemas.microsoft.com/office/drawing/2014/main" id="{494CBE93-7476-4D92-A787-79F55744D0AC}"/>
              </a:ext>
            </a:extLst>
          </p:cNvPr>
          <p:cNvSpPr txBox="1"/>
          <p:nvPr/>
        </p:nvSpPr>
        <p:spPr>
          <a:xfrm>
            <a:off x="6856412" y="2743200"/>
            <a:ext cx="3886200" cy="1421928"/>
          </a:xfrm>
          <a:prstGeom prst="rect">
            <a:avLst/>
          </a:prstGeom>
          <a:noFill/>
        </p:spPr>
        <p:txBody>
          <a:bodyPr wrap="square" rtlCol="0">
            <a:spAutoFit/>
          </a:bodyPr>
          <a:lstStyle/>
          <a:p>
            <a:pPr>
              <a:lnSpc>
                <a:spcPct val="90000"/>
              </a:lnSpc>
            </a:pPr>
            <a:r>
              <a:rPr lang="en-US" sz="1200" dirty="0">
                <a:solidFill>
                  <a:srgbClr val="0070C0"/>
                </a:solidFill>
              </a:rPr>
              <a:t>public</a:t>
            </a:r>
            <a:r>
              <a:rPr lang="en-US" sz="1200" dirty="0"/>
              <a:t> class StudentClass</a:t>
            </a:r>
          </a:p>
          <a:p>
            <a:pPr>
              <a:lnSpc>
                <a:spcPct val="90000"/>
              </a:lnSpc>
            </a:pPr>
            <a:r>
              <a:rPr lang="en-US" sz="1200" dirty="0"/>
              <a:t>{</a:t>
            </a:r>
          </a:p>
          <a:p>
            <a:pPr>
              <a:lnSpc>
                <a:spcPct val="90000"/>
              </a:lnSpc>
            </a:pPr>
            <a:r>
              <a:rPr lang="en-US" sz="1200" dirty="0"/>
              <a:t>    </a:t>
            </a:r>
            <a:r>
              <a:rPr lang="en-US" sz="1200" dirty="0">
                <a:solidFill>
                  <a:srgbClr val="65A9D9"/>
                </a:solidFill>
              </a:rPr>
              <a:t>public</a:t>
            </a:r>
            <a:r>
              <a:rPr lang="en-US" sz="1200" dirty="0"/>
              <a:t> int ClassId { get; set; }</a:t>
            </a:r>
          </a:p>
          <a:p>
            <a:pPr>
              <a:lnSpc>
                <a:spcPct val="90000"/>
              </a:lnSpc>
            </a:pPr>
            <a:r>
              <a:rPr lang="en-US" sz="1200" dirty="0"/>
              <a:t>	</a:t>
            </a:r>
          </a:p>
          <a:p>
            <a:pPr>
              <a:lnSpc>
                <a:spcPct val="90000"/>
              </a:lnSpc>
            </a:pPr>
            <a:r>
              <a:rPr lang="en-US" sz="1200" dirty="0"/>
              <a:t>    </a:t>
            </a:r>
            <a:r>
              <a:rPr lang="en-US" sz="1200" dirty="0">
                <a:solidFill>
                  <a:srgbClr val="65A9D9"/>
                </a:solidFill>
              </a:rPr>
              <a:t>public</a:t>
            </a:r>
            <a:r>
              <a:rPr lang="en-US" sz="1200" dirty="0"/>
              <a:t> string ClassName { get; set; }</a:t>
            </a:r>
          </a:p>
          <a:p>
            <a:pPr>
              <a:lnSpc>
                <a:spcPct val="90000"/>
              </a:lnSpc>
            </a:pPr>
            <a:endParaRPr lang="en-US" sz="1200" dirty="0"/>
          </a:p>
          <a:p>
            <a:pPr>
              <a:lnSpc>
                <a:spcPct val="90000"/>
              </a:lnSpc>
            </a:pPr>
            <a:r>
              <a:rPr lang="en-US" sz="1200" dirty="0"/>
              <a:t>    </a:t>
            </a:r>
            <a:r>
              <a:rPr lang="en-US" sz="1200" dirty="0">
                <a:solidFill>
                  <a:srgbClr val="65A9D9"/>
                </a:solidFill>
              </a:rPr>
              <a:t>public</a:t>
            </a:r>
            <a:r>
              <a:rPr lang="en-US" sz="1200" dirty="0"/>
              <a:t> DateTime Time { get; set; }</a:t>
            </a:r>
          </a:p>
          <a:p>
            <a:pPr>
              <a:lnSpc>
                <a:spcPct val="90000"/>
              </a:lnSpc>
            </a:pPr>
            <a:r>
              <a:rPr lang="en-US" sz="1200" dirty="0"/>
              <a:t>}</a:t>
            </a:r>
          </a:p>
        </p:txBody>
      </p:sp>
      <p:sp>
        <p:nvSpPr>
          <p:cNvPr id="11" name="TextBox 10">
            <a:extLst>
              <a:ext uri="{FF2B5EF4-FFF2-40B4-BE49-F238E27FC236}">
                <a16:creationId xmlns:a16="http://schemas.microsoft.com/office/drawing/2014/main" id="{F2C9FAFF-1F4E-4921-9A50-2421C82C15F6}"/>
              </a:ext>
            </a:extLst>
          </p:cNvPr>
          <p:cNvSpPr txBox="1"/>
          <p:nvPr/>
        </p:nvSpPr>
        <p:spPr>
          <a:xfrm>
            <a:off x="4113212" y="4393035"/>
            <a:ext cx="2438400" cy="381000"/>
          </a:xfrm>
          <a:prstGeom prst="rect">
            <a:avLst/>
          </a:prstGeom>
          <a:noFill/>
        </p:spPr>
        <p:txBody>
          <a:bodyPr wrap="square" rtlCol="0">
            <a:spAutoFit/>
          </a:bodyPr>
          <a:lstStyle/>
          <a:p>
            <a:pPr>
              <a:lnSpc>
                <a:spcPct val="90000"/>
              </a:lnSpc>
            </a:pPr>
            <a:r>
              <a:rPr lang="en-US" sz="2000" dirty="0">
                <a:solidFill>
                  <a:srgbClr val="A6B727"/>
                </a:solidFill>
              </a:rPr>
              <a:t>Tables In Database</a:t>
            </a:r>
          </a:p>
        </p:txBody>
      </p:sp>
      <p:cxnSp>
        <p:nvCxnSpPr>
          <p:cNvPr id="16" name="Straight Arrow Connector 15">
            <a:extLst>
              <a:ext uri="{FF2B5EF4-FFF2-40B4-BE49-F238E27FC236}">
                <a16:creationId xmlns:a16="http://schemas.microsoft.com/office/drawing/2014/main" id="{D8111D98-AA17-4154-BEAC-CCC00E8A34F6}"/>
              </a:ext>
            </a:extLst>
          </p:cNvPr>
          <p:cNvCxnSpPr>
            <a:cxnSpLocks/>
          </p:cNvCxnSpPr>
          <p:nvPr/>
        </p:nvCxnSpPr>
        <p:spPr>
          <a:xfrm flipH="1">
            <a:off x="8913812" y="2020636"/>
            <a:ext cx="1143000" cy="7340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2C863D9-CFA1-4181-840A-F7AE4002C230}"/>
              </a:ext>
            </a:extLst>
          </p:cNvPr>
          <p:cNvCxnSpPr>
            <a:cxnSpLocks/>
          </p:cNvCxnSpPr>
          <p:nvPr/>
        </p:nvCxnSpPr>
        <p:spPr>
          <a:xfrm>
            <a:off x="760412" y="1905000"/>
            <a:ext cx="1066800" cy="838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E50AA0A-0D42-4813-B998-71F03E56054E}"/>
              </a:ext>
            </a:extLst>
          </p:cNvPr>
          <p:cNvSpPr txBox="1"/>
          <p:nvPr/>
        </p:nvSpPr>
        <p:spPr>
          <a:xfrm>
            <a:off x="351593" y="1506277"/>
            <a:ext cx="1094619" cy="341632"/>
          </a:xfrm>
          <a:prstGeom prst="rect">
            <a:avLst/>
          </a:prstGeom>
          <a:noFill/>
        </p:spPr>
        <p:txBody>
          <a:bodyPr wrap="square" rtlCol="0">
            <a:spAutoFit/>
          </a:bodyPr>
          <a:lstStyle/>
          <a:p>
            <a:pPr>
              <a:lnSpc>
                <a:spcPct val="90000"/>
              </a:lnSpc>
            </a:pPr>
            <a:r>
              <a:rPr lang="en-US" dirty="0">
                <a:solidFill>
                  <a:srgbClr val="A6B727"/>
                </a:solidFill>
              </a:rPr>
              <a:t>Classes</a:t>
            </a:r>
          </a:p>
        </p:txBody>
      </p:sp>
      <p:sp>
        <p:nvSpPr>
          <p:cNvPr id="22" name="TextBox 21">
            <a:extLst>
              <a:ext uri="{FF2B5EF4-FFF2-40B4-BE49-F238E27FC236}">
                <a16:creationId xmlns:a16="http://schemas.microsoft.com/office/drawing/2014/main" id="{E504202A-3557-4B0F-95E2-272F882EB2A4}"/>
              </a:ext>
            </a:extLst>
          </p:cNvPr>
          <p:cNvSpPr txBox="1"/>
          <p:nvPr/>
        </p:nvSpPr>
        <p:spPr>
          <a:xfrm>
            <a:off x="9675812" y="1602804"/>
            <a:ext cx="1094619" cy="341632"/>
          </a:xfrm>
          <a:prstGeom prst="rect">
            <a:avLst/>
          </a:prstGeom>
          <a:noFill/>
        </p:spPr>
        <p:txBody>
          <a:bodyPr wrap="square" rtlCol="0">
            <a:spAutoFit/>
          </a:bodyPr>
          <a:lstStyle/>
          <a:p>
            <a:pPr>
              <a:lnSpc>
                <a:spcPct val="90000"/>
              </a:lnSpc>
            </a:pPr>
            <a:r>
              <a:rPr lang="en-US" dirty="0">
                <a:solidFill>
                  <a:srgbClr val="A6B727"/>
                </a:solidFill>
              </a:rPr>
              <a:t>Classes</a:t>
            </a:r>
          </a:p>
        </p:txBody>
      </p:sp>
    </p:spTree>
    <p:extLst>
      <p:ext uri="{BB962C8B-B14F-4D97-AF65-F5344CB8AC3E}">
        <p14:creationId xmlns:p14="http://schemas.microsoft.com/office/powerpoint/2010/main" val="212510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39AF-1466-4009-BABE-5662F69EE49F}"/>
              </a:ext>
            </a:extLst>
          </p:cNvPr>
          <p:cNvSpPr>
            <a:spLocks noGrp="1"/>
          </p:cNvSpPr>
          <p:nvPr>
            <p:ph type="title"/>
          </p:nvPr>
        </p:nvSpPr>
        <p:spPr>
          <a:xfrm>
            <a:off x="836612" y="533400"/>
            <a:ext cx="9677400" cy="381000"/>
          </a:xfrm>
        </p:spPr>
        <p:txBody>
          <a:bodyPr>
            <a:normAutofit fontScale="90000"/>
          </a:bodyPr>
          <a:lstStyle/>
          <a:p>
            <a:r>
              <a:rPr lang="en-US" sz="2800" dirty="0"/>
              <a:t>Entity Issues</a:t>
            </a:r>
            <a:r>
              <a:rPr lang="en-US" sz="2000" dirty="0"/>
              <a:t>: How does Entity Framework know which database to connect to?</a:t>
            </a:r>
          </a:p>
        </p:txBody>
      </p:sp>
      <p:sp>
        <p:nvSpPr>
          <p:cNvPr id="7" name="TextBox 6">
            <a:extLst>
              <a:ext uri="{FF2B5EF4-FFF2-40B4-BE49-F238E27FC236}">
                <a16:creationId xmlns:a16="http://schemas.microsoft.com/office/drawing/2014/main" id="{0359A4FF-0267-4D80-9B06-535CA0E8D97C}"/>
              </a:ext>
            </a:extLst>
          </p:cNvPr>
          <p:cNvSpPr txBox="1"/>
          <p:nvPr/>
        </p:nvSpPr>
        <p:spPr>
          <a:xfrm>
            <a:off x="455612" y="1143000"/>
            <a:ext cx="11353800" cy="415498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600" dirty="0"/>
              <a:t>All ORM’s, Entity Framework included, need to know which database to connect to. This is done via something called a “Connection String”. Big surprise right? I guess creative naming isn’t software engineers strong suits.</a:t>
            </a:r>
          </a:p>
          <a:p>
            <a:pPr marL="285750" indent="-285750">
              <a:lnSpc>
                <a:spcPct val="150000"/>
              </a:lnSpc>
              <a:buFont typeface="Wingdings" panose="05000000000000000000" pitchFamily="2" charset="2"/>
              <a:buChar char="§"/>
            </a:pPr>
            <a:r>
              <a:rPr lang="en-US" sz="1600" dirty="0"/>
              <a:t>The format of a connection string is: “Data Source=.;Initial Catalog=AdventureWorks2012; Integrated Security=true”</a:t>
            </a:r>
          </a:p>
          <a:p>
            <a:pPr marL="285750" indent="-285750">
              <a:lnSpc>
                <a:spcPct val="150000"/>
              </a:lnSpc>
              <a:buFont typeface="Wingdings" panose="05000000000000000000" pitchFamily="2" charset="2"/>
              <a:buChar char="§"/>
            </a:pPr>
            <a:r>
              <a:rPr lang="en-US" sz="1600" dirty="0"/>
              <a:t>Data source is the IP address or name of the SQL server you’re trying to access. Initial Catalog is the database in that server you’re targeting and integrated security is true when you’re using the logged in users credentials to connect e.g. active directory.</a:t>
            </a:r>
          </a:p>
          <a:p>
            <a:pPr marL="285750" indent="-285750">
              <a:lnSpc>
                <a:spcPct val="150000"/>
              </a:lnSpc>
              <a:buFont typeface="Wingdings" panose="05000000000000000000" pitchFamily="2" charset="2"/>
              <a:buChar char="§"/>
            </a:pPr>
            <a:r>
              <a:rPr lang="en-US" sz="1600" dirty="0"/>
              <a:t>You can also tell Entity Framework to use a SQL server account to run. To do this you set Integrated Security to false and just add a Username=; and Password=; to the string </a:t>
            </a:r>
          </a:p>
          <a:p>
            <a:pPr marL="285750" indent="-285750">
              <a:lnSpc>
                <a:spcPct val="150000"/>
              </a:lnSpc>
              <a:buFont typeface="Wingdings" panose="05000000000000000000" pitchFamily="2" charset="2"/>
              <a:buChar char="§"/>
            </a:pPr>
            <a:r>
              <a:rPr lang="en-US" sz="1600" b="1" dirty="0">
                <a:solidFill>
                  <a:srgbClr val="FF0000"/>
                </a:solidFill>
              </a:rPr>
              <a:t>NEVER EVER STORE YOUR CONNECTION STRING IN THE SOURCE CODE IN PRODUCTION. ESPECIALLY WITH A USERNAME AND PASSWORD!</a:t>
            </a:r>
          </a:p>
        </p:txBody>
      </p:sp>
    </p:spTree>
    <p:extLst>
      <p:ext uri="{BB962C8B-B14F-4D97-AF65-F5344CB8AC3E}">
        <p14:creationId xmlns:p14="http://schemas.microsoft.com/office/powerpoint/2010/main" val="191295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1C49-1ED4-4EF9-813F-3A8A02A7604F}"/>
              </a:ext>
            </a:extLst>
          </p:cNvPr>
          <p:cNvSpPr>
            <a:spLocks noGrp="1"/>
          </p:cNvSpPr>
          <p:nvPr>
            <p:ph type="title"/>
          </p:nvPr>
        </p:nvSpPr>
        <p:spPr>
          <a:xfrm>
            <a:off x="3732212" y="685800"/>
            <a:ext cx="4648200" cy="381000"/>
          </a:xfrm>
        </p:spPr>
        <p:txBody>
          <a:bodyPr>
            <a:normAutofit fontScale="90000"/>
          </a:bodyPr>
          <a:lstStyle/>
          <a:p>
            <a:r>
              <a:rPr lang="en-US" dirty="0"/>
              <a:t>Using Your Connections</a:t>
            </a:r>
          </a:p>
        </p:txBody>
      </p:sp>
      <p:sp>
        <p:nvSpPr>
          <p:cNvPr id="7" name="TextBox 6">
            <a:extLst>
              <a:ext uri="{FF2B5EF4-FFF2-40B4-BE49-F238E27FC236}">
                <a16:creationId xmlns:a16="http://schemas.microsoft.com/office/drawing/2014/main" id="{9371F160-A755-4C6C-9CE1-A2F7131066DC}"/>
              </a:ext>
            </a:extLst>
          </p:cNvPr>
          <p:cNvSpPr txBox="1"/>
          <p:nvPr/>
        </p:nvSpPr>
        <p:spPr>
          <a:xfrm>
            <a:off x="836612" y="1371600"/>
            <a:ext cx="9448800"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To tell Entity Framework to use your connection string, all you have to do is pass it into the MyDbContext constructor and then call the parent constructor with the connection string you passed in.</a:t>
            </a:r>
          </a:p>
          <a:p>
            <a:pPr marL="285750" indent="-285750">
              <a:lnSpc>
                <a:spcPct val="150000"/>
              </a:lnSpc>
              <a:buFont typeface="Arial" panose="020B0604020202020204" pitchFamily="34" charset="0"/>
              <a:buChar char="•"/>
            </a:pPr>
            <a:r>
              <a:rPr lang="en-US" sz="1600" dirty="0">
                <a:solidFill>
                  <a:srgbClr val="FF0000"/>
                </a:solidFill>
              </a:rPr>
              <a:t>NOTE:</a:t>
            </a:r>
            <a:r>
              <a:rPr lang="en-US" sz="1600" dirty="0"/>
              <a:t> With Entity Framework Core we will be doing it a little differently.</a:t>
            </a:r>
          </a:p>
        </p:txBody>
      </p:sp>
      <p:sp>
        <p:nvSpPr>
          <p:cNvPr id="8" name="TextBox 7">
            <a:extLst>
              <a:ext uri="{FF2B5EF4-FFF2-40B4-BE49-F238E27FC236}">
                <a16:creationId xmlns:a16="http://schemas.microsoft.com/office/drawing/2014/main" id="{FBC1AFAD-6C35-4799-9ACA-70291AE879A9}"/>
              </a:ext>
            </a:extLst>
          </p:cNvPr>
          <p:cNvSpPr txBox="1"/>
          <p:nvPr/>
        </p:nvSpPr>
        <p:spPr>
          <a:xfrm>
            <a:off x="2513012" y="3124200"/>
            <a:ext cx="7467600" cy="2751522"/>
          </a:xfrm>
          <a:prstGeom prst="rect">
            <a:avLst/>
          </a:prstGeom>
          <a:noFill/>
        </p:spPr>
        <p:txBody>
          <a:bodyPr wrap="square" rtlCol="0">
            <a:spAutoFit/>
          </a:bodyPr>
          <a:lstStyle/>
          <a:p>
            <a:pPr>
              <a:lnSpc>
                <a:spcPct val="90000"/>
              </a:lnSpc>
            </a:pPr>
            <a:r>
              <a:rPr lang="en-US" sz="1600" dirty="0">
                <a:solidFill>
                  <a:srgbClr val="0070C0"/>
                </a:solidFill>
              </a:rPr>
              <a:t>public</a:t>
            </a:r>
            <a:r>
              <a:rPr lang="en-US" sz="1600" dirty="0"/>
              <a:t> class MyDbContext: DbContext</a:t>
            </a:r>
          </a:p>
          <a:p>
            <a:pPr>
              <a:lnSpc>
                <a:spcPct val="90000"/>
              </a:lnSpc>
            </a:pPr>
            <a:r>
              <a:rPr lang="en-US" sz="1600" dirty="0"/>
              <a:t>{</a:t>
            </a:r>
          </a:p>
          <a:p>
            <a:pPr>
              <a:lnSpc>
                <a:spcPct val="90000"/>
              </a:lnSpc>
            </a:pPr>
            <a:r>
              <a:rPr lang="en-US" sz="1600" dirty="0"/>
              <a:t>    </a:t>
            </a:r>
            <a:r>
              <a:rPr lang="en-US" sz="1600" dirty="0">
                <a:solidFill>
                  <a:srgbClr val="0070C0"/>
                </a:solidFill>
              </a:rPr>
              <a:t>public</a:t>
            </a:r>
            <a:r>
              <a:rPr lang="en-US" sz="1600" dirty="0"/>
              <a:t> MyDbContext(</a:t>
            </a:r>
            <a:r>
              <a:rPr lang="en-US" sz="1600" dirty="0">
                <a:solidFill>
                  <a:srgbClr val="0070C0"/>
                </a:solidFill>
              </a:rPr>
              <a:t>string</a:t>
            </a:r>
            <a:r>
              <a:rPr lang="en-US" sz="1600" dirty="0"/>
              <a:t> connectionString): base(connectionString)</a:t>
            </a:r>
          </a:p>
          <a:p>
            <a:pPr>
              <a:lnSpc>
                <a:spcPct val="90000"/>
              </a:lnSpc>
            </a:pPr>
            <a:r>
              <a:rPr lang="en-US" sz="1600" dirty="0"/>
              <a:t>    {</a:t>
            </a:r>
          </a:p>
          <a:p>
            <a:pPr>
              <a:lnSpc>
                <a:spcPct val="90000"/>
              </a:lnSpc>
            </a:pPr>
            <a:r>
              <a:rPr lang="en-US" sz="1600" dirty="0"/>
              <a:t>       </a:t>
            </a:r>
          </a:p>
          <a:p>
            <a:pPr>
              <a:lnSpc>
                <a:spcPct val="90000"/>
              </a:lnSpc>
            </a:pPr>
            <a:r>
              <a:rPr lang="en-US" sz="1600" dirty="0"/>
              <a:t>    }</a:t>
            </a:r>
          </a:p>
          <a:p>
            <a:pPr>
              <a:lnSpc>
                <a:spcPct val="90000"/>
              </a:lnSpc>
            </a:pPr>
            <a:endParaRPr lang="en-US" sz="1600" dirty="0"/>
          </a:p>
          <a:p>
            <a:pPr>
              <a:lnSpc>
                <a:spcPct val="90000"/>
              </a:lnSpc>
            </a:pPr>
            <a:r>
              <a:rPr lang="en-US" sz="1600" dirty="0"/>
              <a:t>    DbSet&lt;Student&gt; Students { get; set; }</a:t>
            </a:r>
          </a:p>
          <a:p>
            <a:pPr>
              <a:lnSpc>
                <a:spcPct val="90000"/>
              </a:lnSpc>
            </a:pPr>
            <a:r>
              <a:rPr lang="en-US" sz="1600" dirty="0"/>
              <a:t>    </a:t>
            </a:r>
          </a:p>
          <a:p>
            <a:pPr>
              <a:lnSpc>
                <a:spcPct val="90000"/>
              </a:lnSpc>
            </a:pPr>
            <a:r>
              <a:rPr lang="en-US" sz="1600" dirty="0"/>
              <a:t>    DbSet&lt;Class&gt; Classes { get; set; }</a:t>
            </a:r>
          </a:p>
          <a:p>
            <a:pPr>
              <a:lnSpc>
                <a:spcPct val="90000"/>
              </a:lnSpc>
            </a:pPr>
            <a:endParaRPr lang="en-US" sz="1600" dirty="0"/>
          </a:p>
          <a:p>
            <a:pPr>
              <a:lnSpc>
                <a:spcPct val="90000"/>
              </a:lnSpc>
            </a:pPr>
            <a:r>
              <a:rPr lang="en-US" sz="1600" dirty="0"/>
              <a:t>}</a:t>
            </a:r>
          </a:p>
        </p:txBody>
      </p:sp>
      <p:sp>
        <p:nvSpPr>
          <p:cNvPr id="9" name="Title 1">
            <a:extLst>
              <a:ext uri="{FF2B5EF4-FFF2-40B4-BE49-F238E27FC236}">
                <a16:creationId xmlns:a16="http://schemas.microsoft.com/office/drawing/2014/main" id="{31787ECE-6706-42A7-B9C0-725B6A660889}"/>
              </a:ext>
            </a:extLst>
          </p:cNvPr>
          <p:cNvSpPr txBox="1">
            <a:spLocks/>
          </p:cNvSpPr>
          <p:nvPr/>
        </p:nvSpPr>
        <p:spPr>
          <a:xfrm>
            <a:off x="3046412" y="5921511"/>
            <a:ext cx="5295900" cy="316626"/>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en-US" sz="2000" dirty="0"/>
              <a:t>Almost done. Hang in there my pretties!</a:t>
            </a:r>
          </a:p>
        </p:txBody>
      </p:sp>
    </p:spTree>
    <p:extLst>
      <p:ext uri="{BB962C8B-B14F-4D97-AF65-F5344CB8AC3E}">
        <p14:creationId xmlns:p14="http://schemas.microsoft.com/office/powerpoint/2010/main" val="413071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D251-BDD5-40E1-A529-0AF93EFE0714}"/>
              </a:ext>
            </a:extLst>
          </p:cNvPr>
          <p:cNvSpPr>
            <a:spLocks noGrp="1"/>
          </p:cNvSpPr>
          <p:nvPr>
            <p:ph type="title"/>
          </p:nvPr>
        </p:nvSpPr>
        <p:spPr>
          <a:xfrm>
            <a:off x="1827212" y="533400"/>
            <a:ext cx="8305336" cy="533400"/>
          </a:xfrm>
        </p:spPr>
        <p:txBody>
          <a:bodyPr/>
          <a:lstStyle/>
          <a:p>
            <a:r>
              <a:rPr lang="en-US" dirty="0"/>
              <a:t>Putting </a:t>
            </a:r>
            <a:r>
              <a:rPr lang="en-US" dirty="0">
                <a:solidFill>
                  <a:srgbClr val="A6B727"/>
                </a:solidFill>
              </a:rPr>
              <a:t>MyDbContext</a:t>
            </a:r>
            <a:r>
              <a:rPr lang="en-US" dirty="0">
                <a:solidFill>
                  <a:srgbClr val="0070C0"/>
                </a:solidFill>
              </a:rPr>
              <a:t> </a:t>
            </a:r>
            <a:r>
              <a:rPr lang="en-US" dirty="0"/>
              <a:t>in Your Repository</a:t>
            </a:r>
          </a:p>
        </p:txBody>
      </p:sp>
      <p:sp>
        <p:nvSpPr>
          <p:cNvPr id="8" name="TextBox 7">
            <a:extLst>
              <a:ext uri="{FF2B5EF4-FFF2-40B4-BE49-F238E27FC236}">
                <a16:creationId xmlns:a16="http://schemas.microsoft.com/office/drawing/2014/main" id="{22106737-78D7-4EAC-B4C9-4C845212EBC3}"/>
              </a:ext>
            </a:extLst>
          </p:cNvPr>
          <p:cNvSpPr txBox="1"/>
          <p:nvPr/>
        </p:nvSpPr>
        <p:spPr>
          <a:xfrm>
            <a:off x="1179280" y="1219200"/>
            <a:ext cx="9601200" cy="694164"/>
          </a:xfrm>
          <a:prstGeom prst="rect">
            <a:avLst/>
          </a:prstGeom>
          <a:noFill/>
        </p:spPr>
        <p:txBody>
          <a:bodyPr wrap="square" rtlCol="0">
            <a:spAutoFit/>
          </a:bodyPr>
          <a:lstStyle/>
          <a:p>
            <a:pPr>
              <a:lnSpc>
                <a:spcPct val="150000"/>
              </a:lnSpc>
            </a:pPr>
            <a:r>
              <a:rPr lang="en-US" sz="1400" dirty="0">
                <a:solidFill>
                  <a:srgbClr val="0070C0"/>
                </a:solidFill>
              </a:rPr>
              <a:t>In order to tie this all together we simply pass in an instance of MyDbContext to the constructor of our repository and use it to communicate with the database!</a:t>
            </a:r>
          </a:p>
        </p:txBody>
      </p:sp>
      <p:sp>
        <p:nvSpPr>
          <p:cNvPr id="9" name="TextBox 8">
            <a:extLst>
              <a:ext uri="{FF2B5EF4-FFF2-40B4-BE49-F238E27FC236}">
                <a16:creationId xmlns:a16="http://schemas.microsoft.com/office/drawing/2014/main" id="{FC6D3509-C564-4B3A-9CD2-B5E960C32E4A}"/>
              </a:ext>
            </a:extLst>
          </p:cNvPr>
          <p:cNvSpPr txBox="1"/>
          <p:nvPr/>
        </p:nvSpPr>
        <p:spPr>
          <a:xfrm>
            <a:off x="6094412" y="2226534"/>
            <a:ext cx="5257800" cy="3028521"/>
          </a:xfrm>
          <a:prstGeom prst="rect">
            <a:avLst/>
          </a:prstGeom>
          <a:noFill/>
        </p:spPr>
        <p:txBody>
          <a:bodyPr wrap="square" rtlCol="0">
            <a:spAutoFit/>
          </a:bodyPr>
          <a:lstStyle/>
          <a:p>
            <a:pPr>
              <a:lnSpc>
                <a:spcPct val="90000"/>
              </a:lnSpc>
            </a:pPr>
            <a:r>
              <a:rPr lang="en-US" sz="1200" dirty="0">
                <a:solidFill>
                  <a:srgbClr val="0070C0"/>
                </a:solidFill>
              </a:rPr>
              <a:t>public</a:t>
            </a:r>
            <a:r>
              <a:rPr lang="en-US" sz="1200" dirty="0"/>
              <a:t> class StudentRepository: IRepository</a:t>
            </a:r>
          </a:p>
          <a:p>
            <a:pPr>
              <a:lnSpc>
                <a:spcPct val="90000"/>
              </a:lnSpc>
            </a:pPr>
            <a:r>
              <a:rPr lang="en-US" sz="1200" dirty="0"/>
              <a:t>{</a:t>
            </a:r>
          </a:p>
          <a:p>
            <a:pPr>
              <a:lnSpc>
                <a:spcPct val="90000"/>
              </a:lnSpc>
            </a:pPr>
            <a:r>
              <a:rPr lang="en-US" sz="1100" dirty="0"/>
              <a:t>	</a:t>
            </a:r>
            <a:r>
              <a:rPr lang="en-US" sz="1100" dirty="0">
                <a:solidFill>
                  <a:srgbClr val="0070C0"/>
                </a:solidFill>
              </a:rPr>
              <a:t>public</a:t>
            </a:r>
            <a:r>
              <a:rPr lang="en-US" sz="1100" dirty="0"/>
              <a:t> StudentRepository(MyDbContext context)</a:t>
            </a:r>
          </a:p>
          <a:p>
            <a:pPr>
              <a:lnSpc>
                <a:spcPct val="90000"/>
              </a:lnSpc>
            </a:pPr>
            <a:r>
              <a:rPr lang="en-US" sz="1100" dirty="0"/>
              <a:t>	{</a:t>
            </a:r>
          </a:p>
          <a:p>
            <a:pPr>
              <a:lnSpc>
                <a:spcPct val="90000"/>
              </a:lnSpc>
            </a:pPr>
            <a:r>
              <a:rPr lang="en-US" sz="1100" dirty="0"/>
              <a:t>	   MyDbContext = context;</a:t>
            </a:r>
          </a:p>
          <a:p>
            <a:pPr>
              <a:lnSpc>
                <a:spcPct val="90000"/>
              </a:lnSpc>
            </a:pPr>
            <a:r>
              <a:rPr lang="en-US" sz="1100" dirty="0"/>
              <a:t>	}</a:t>
            </a:r>
          </a:p>
          <a:p>
            <a:pPr>
              <a:lnSpc>
                <a:spcPct val="90000"/>
              </a:lnSpc>
            </a:pPr>
            <a:endParaRPr lang="en-US" sz="1100" dirty="0"/>
          </a:p>
          <a:p>
            <a:pPr>
              <a:lnSpc>
                <a:spcPct val="90000"/>
              </a:lnSpc>
            </a:pPr>
            <a:r>
              <a:rPr lang="en-US" sz="1100" dirty="0"/>
              <a:t>	</a:t>
            </a:r>
            <a:r>
              <a:rPr lang="en-US" sz="1100" dirty="0">
                <a:solidFill>
                  <a:srgbClr val="0070C0"/>
                </a:solidFill>
              </a:rPr>
              <a:t>public</a:t>
            </a:r>
            <a:r>
              <a:rPr lang="en-US" sz="1100" dirty="0"/>
              <a:t> MyDbContext context { get; set; }</a:t>
            </a:r>
          </a:p>
          <a:p>
            <a:pPr>
              <a:lnSpc>
                <a:spcPct val="90000"/>
              </a:lnSpc>
            </a:pPr>
            <a:r>
              <a:rPr lang="en-US" sz="1100" dirty="0"/>
              <a:t>	</a:t>
            </a:r>
          </a:p>
          <a:p>
            <a:pPr>
              <a:lnSpc>
                <a:spcPct val="90000"/>
              </a:lnSpc>
            </a:pPr>
            <a:r>
              <a:rPr lang="en-US" sz="1100" dirty="0"/>
              <a:t>	</a:t>
            </a:r>
            <a:r>
              <a:rPr lang="en-US" sz="1100" dirty="0">
                <a:solidFill>
                  <a:srgbClr val="0070C0"/>
                </a:solidFill>
              </a:rPr>
              <a:t>public</a:t>
            </a:r>
            <a:r>
              <a:rPr lang="en-US" sz="1100" dirty="0"/>
              <a:t> List&lt;Student&gt; GetStudents()</a:t>
            </a:r>
          </a:p>
          <a:p>
            <a:pPr>
              <a:lnSpc>
                <a:spcPct val="90000"/>
              </a:lnSpc>
            </a:pPr>
            <a:r>
              <a:rPr lang="en-US" sz="1100" dirty="0"/>
              <a:t>	{</a:t>
            </a:r>
          </a:p>
          <a:p>
            <a:pPr>
              <a:lnSpc>
                <a:spcPct val="90000"/>
              </a:lnSpc>
            </a:pPr>
            <a:r>
              <a:rPr lang="en-US" sz="1100" dirty="0"/>
              <a:t>	   </a:t>
            </a:r>
            <a:r>
              <a:rPr lang="en-US" sz="1100" dirty="0">
                <a:solidFill>
                  <a:srgbClr val="00B050"/>
                </a:solidFill>
              </a:rPr>
              <a:t>//Contact data access object and get students from DB</a:t>
            </a:r>
          </a:p>
          <a:p>
            <a:pPr>
              <a:lnSpc>
                <a:spcPct val="90000"/>
              </a:lnSpc>
            </a:pPr>
            <a:r>
              <a:rPr lang="en-US" sz="1100" dirty="0"/>
              <a:t>	}</a:t>
            </a:r>
          </a:p>
          <a:p>
            <a:pPr>
              <a:lnSpc>
                <a:spcPct val="90000"/>
              </a:lnSpc>
            </a:pPr>
            <a:r>
              <a:rPr lang="en-US" sz="1100" dirty="0"/>
              <a:t>		</a:t>
            </a:r>
          </a:p>
          <a:p>
            <a:pPr>
              <a:lnSpc>
                <a:spcPct val="90000"/>
              </a:lnSpc>
            </a:pPr>
            <a:r>
              <a:rPr lang="en-US" sz="1100" dirty="0"/>
              <a:t>	</a:t>
            </a:r>
            <a:r>
              <a:rPr lang="en-US" sz="1100" dirty="0">
                <a:solidFill>
                  <a:srgbClr val="0070C0"/>
                </a:solidFill>
              </a:rPr>
              <a:t>public</a:t>
            </a:r>
            <a:r>
              <a:rPr lang="en-US" sz="1100" dirty="0"/>
              <a:t> List&lt;Class&gt; GetClasses(</a:t>
            </a:r>
            <a:r>
              <a:rPr lang="en-US" sz="1100" dirty="0">
                <a:solidFill>
                  <a:srgbClr val="0070C0"/>
                </a:solidFill>
              </a:rPr>
              <a:t>int</a:t>
            </a:r>
            <a:r>
              <a:rPr lang="en-US" sz="1100" dirty="0"/>
              <a:t> </a:t>
            </a:r>
            <a:r>
              <a:rPr lang="en-US" sz="1100" dirty="0" err="1"/>
              <a:t>studentId</a:t>
            </a:r>
            <a:r>
              <a:rPr lang="en-US" sz="1100" dirty="0"/>
              <a:t>) </a:t>
            </a:r>
          </a:p>
          <a:p>
            <a:pPr>
              <a:lnSpc>
                <a:spcPct val="90000"/>
              </a:lnSpc>
            </a:pPr>
            <a:r>
              <a:rPr lang="en-US" sz="1100" dirty="0"/>
              <a:t>	{</a:t>
            </a:r>
          </a:p>
          <a:p>
            <a:pPr>
              <a:lnSpc>
                <a:spcPct val="90000"/>
              </a:lnSpc>
            </a:pPr>
            <a:r>
              <a:rPr lang="en-US" sz="1100" dirty="0"/>
              <a:t>	  </a:t>
            </a:r>
            <a:r>
              <a:rPr lang="en-US" sz="1100" dirty="0">
                <a:solidFill>
                  <a:srgbClr val="00B050"/>
                </a:solidFill>
              </a:rPr>
              <a:t>//Contact data access object and get classes from DB</a:t>
            </a:r>
            <a:endParaRPr lang="en-US" sz="1100" dirty="0"/>
          </a:p>
          <a:p>
            <a:pPr>
              <a:lnSpc>
                <a:spcPct val="90000"/>
              </a:lnSpc>
            </a:pPr>
            <a:r>
              <a:rPr lang="en-US" sz="1100" dirty="0"/>
              <a:t>	}	</a:t>
            </a:r>
          </a:p>
          <a:p>
            <a:pPr>
              <a:lnSpc>
                <a:spcPct val="90000"/>
              </a:lnSpc>
            </a:pPr>
            <a:r>
              <a:rPr lang="en-US" sz="1200" dirty="0"/>
              <a:t>} </a:t>
            </a:r>
          </a:p>
        </p:txBody>
      </p:sp>
      <p:sp>
        <p:nvSpPr>
          <p:cNvPr id="10" name="TextBox 9">
            <a:extLst>
              <a:ext uri="{FF2B5EF4-FFF2-40B4-BE49-F238E27FC236}">
                <a16:creationId xmlns:a16="http://schemas.microsoft.com/office/drawing/2014/main" id="{55A1728A-E10B-4B72-BF6F-87670362B197}"/>
              </a:ext>
            </a:extLst>
          </p:cNvPr>
          <p:cNvSpPr txBox="1"/>
          <p:nvPr/>
        </p:nvSpPr>
        <p:spPr>
          <a:xfrm>
            <a:off x="608012" y="3828621"/>
            <a:ext cx="5105400" cy="1962076"/>
          </a:xfrm>
          <a:prstGeom prst="rect">
            <a:avLst/>
          </a:prstGeom>
          <a:noFill/>
        </p:spPr>
        <p:txBody>
          <a:bodyPr wrap="square" rtlCol="0">
            <a:spAutoFit/>
          </a:bodyPr>
          <a:lstStyle/>
          <a:p>
            <a:pPr>
              <a:lnSpc>
                <a:spcPct val="90000"/>
              </a:lnSpc>
            </a:pPr>
            <a:r>
              <a:rPr lang="en-US" sz="1200" dirty="0">
                <a:solidFill>
                  <a:srgbClr val="0070C0"/>
                </a:solidFill>
              </a:rPr>
              <a:t>public</a:t>
            </a:r>
            <a:r>
              <a:rPr lang="en-US" sz="1200" dirty="0"/>
              <a:t> class MyDbContext: DbContext</a:t>
            </a:r>
          </a:p>
          <a:p>
            <a:pPr>
              <a:lnSpc>
                <a:spcPct val="90000"/>
              </a:lnSpc>
            </a:pPr>
            <a:r>
              <a:rPr lang="en-US" sz="1200" dirty="0"/>
              <a:t>{</a:t>
            </a:r>
          </a:p>
          <a:p>
            <a:pPr>
              <a:lnSpc>
                <a:spcPct val="90000"/>
              </a:lnSpc>
            </a:pPr>
            <a:r>
              <a:rPr lang="en-US" sz="1100" dirty="0"/>
              <a:t>    </a:t>
            </a:r>
            <a:r>
              <a:rPr lang="en-US" sz="1100" dirty="0">
                <a:solidFill>
                  <a:srgbClr val="0070C0"/>
                </a:solidFill>
              </a:rPr>
              <a:t>public</a:t>
            </a:r>
            <a:r>
              <a:rPr lang="en-US" sz="1100" dirty="0"/>
              <a:t> MyDbContext(</a:t>
            </a:r>
            <a:r>
              <a:rPr lang="en-US" sz="1100" dirty="0">
                <a:solidFill>
                  <a:srgbClr val="0070C0"/>
                </a:solidFill>
              </a:rPr>
              <a:t>string</a:t>
            </a:r>
            <a:r>
              <a:rPr lang="en-US" sz="1100" dirty="0"/>
              <a:t> connectionString): base(connectionString)</a:t>
            </a:r>
          </a:p>
          <a:p>
            <a:pPr>
              <a:lnSpc>
                <a:spcPct val="90000"/>
              </a:lnSpc>
            </a:pPr>
            <a:r>
              <a:rPr lang="en-US" sz="1100" dirty="0"/>
              <a:t>    {</a:t>
            </a:r>
          </a:p>
          <a:p>
            <a:pPr>
              <a:lnSpc>
                <a:spcPct val="90000"/>
              </a:lnSpc>
            </a:pPr>
            <a:r>
              <a:rPr lang="en-US" sz="1100" dirty="0"/>
              <a:t>       </a:t>
            </a:r>
          </a:p>
          <a:p>
            <a:pPr>
              <a:lnSpc>
                <a:spcPct val="90000"/>
              </a:lnSpc>
            </a:pPr>
            <a:r>
              <a:rPr lang="en-US" sz="1100" dirty="0"/>
              <a:t>    }</a:t>
            </a:r>
          </a:p>
          <a:p>
            <a:pPr>
              <a:lnSpc>
                <a:spcPct val="90000"/>
              </a:lnSpc>
            </a:pPr>
            <a:endParaRPr lang="en-US" sz="1100" dirty="0"/>
          </a:p>
          <a:p>
            <a:pPr>
              <a:lnSpc>
                <a:spcPct val="90000"/>
              </a:lnSpc>
            </a:pPr>
            <a:r>
              <a:rPr lang="en-US" sz="1100" dirty="0"/>
              <a:t>    DbSet&lt;Student&gt; Students { get; set; }</a:t>
            </a:r>
          </a:p>
          <a:p>
            <a:pPr>
              <a:lnSpc>
                <a:spcPct val="90000"/>
              </a:lnSpc>
            </a:pPr>
            <a:r>
              <a:rPr lang="en-US" sz="1100" dirty="0"/>
              <a:t>    </a:t>
            </a:r>
          </a:p>
          <a:p>
            <a:pPr>
              <a:lnSpc>
                <a:spcPct val="90000"/>
              </a:lnSpc>
            </a:pPr>
            <a:r>
              <a:rPr lang="en-US" sz="1100" dirty="0"/>
              <a:t>    DbSet&lt;Class&gt; Classes { get; set; }</a:t>
            </a:r>
          </a:p>
          <a:p>
            <a:pPr>
              <a:lnSpc>
                <a:spcPct val="90000"/>
              </a:lnSpc>
            </a:pPr>
            <a:endParaRPr lang="en-US" sz="1100" dirty="0"/>
          </a:p>
          <a:p>
            <a:pPr>
              <a:lnSpc>
                <a:spcPct val="90000"/>
              </a:lnSpc>
            </a:pPr>
            <a:r>
              <a:rPr lang="en-US" sz="1200" dirty="0"/>
              <a:t>}</a:t>
            </a:r>
          </a:p>
        </p:txBody>
      </p:sp>
      <p:sp>
        <p:nvSpPr>
          <p:cNvPr id="11" name="TextBox 10">
            <a:extLst>
              <a:ext uri="{FF2B5EF4-FFF2-40B4-BE49-F238E27FC236}">
                <a16:creationId xmlns:a16="http://schemas.microsoft.com/office/drawing/2014/main" id="{31554604-3E45-45B9-8D78-B942CA285042}"/>
              </a:ext>
            </a:extLst>
          </p:cNvPr>
          <p:cNvSpPr txBox="1"/>
          <p:nvPr/>
        </p:nvSpPr>
        <p:spPr>
          <a:xfrm>
            <a:off x="620279" y="2404394"/>
            <a:ext cx="4267200" cy="1878976"/>
          </a:xfrm>
          <a:prstGeom prst="rect">
            <a:avLst/>
          </a:prstGeom>
          <a:noFill/>
        </p:spPr>
        <p:txBody>
          <a:bodyPr wrap="square" rtlCol="0">
            <a:spAutoFit/>
          </a:bodyPr>
          <a:lstStyle/>
          <a:p>
            <a:pPr>
              <a:lnSpc>
                <a:spcPct val="90000"/>
              </a:lnSpc>
            </a:pPr>
            <a:r>
              <a:rPr lang="en-US" sz="1200" dirty="0">
                <a:solidFill>
                  <a:srgbClr val="0070C0"/>
                </a:solidFill>
              </a:rPr>
              <a:t>public</a:t>
            </a:r>
            <a:r>
              <a:rPr lang="en-US" sz="1200" dirty="0"/>
              <a:t> interface IRepository</a:t>
            </a:r>
          </a:p>
          <a:p>
            <a:pPr>
              <a:lnSpc>
                <a:spcPct val="90000"/>
              </a:lnSpc>
            </a:pPr>
            <a:r>
              <a:rPr lang="en-US" sz="1200" dirty="0"/>
              <a:t>{</a:t>
            </a:r>
          </a:p>
          <a:p>
            <a:pPr>
              <a:lnSpc>
                <a:spcPct val="90000"/>
              </a:lnSpc>
            </a:pPr>
            <a:r>
              <a:rPr lang="en-US" sz="1100" dirty="0"/>
              <a:t>	List&lt;Student&gt; GetStudents();</a:t>
            </a:r>
          </a:p>
          <a:p>
            <a:pPr>
              <a:lnSpc>
                <a:spcPct val="90000"/>
              </a:lnSpc>
            </a:pPr>
            <a:r>
              <a:rPr lang="en-US" sz="1100" dirty="0"/>
              <a:t>	List&lt;Class&gt; GetClasses(</a:t>
            </a:r>
            <a:r>
              <a:rPr lang="en-US" sz="1100" dirty="0">
                <a:solidFill>
                  <a:srgbClr val="0070C0"/>
                </a:solidFill>
              </a:rPr>
              <a:t>int</a:t>
            </a:r>
            <a:r>
              <a:rPr lang="en-US" sz="1100" dirty="0"/>
              <a:t> </a:t>
            </a:r>
            <a:r>
              <a:rPr lang="en-US" sz="1100" dirty="0" err="1"/>
              <a:t>studentId</a:t>
            </a:r>
            <a:r>
              <a:rPr lang="en-US" sz="1100" dirty="0"/>
              <a:t>)</a:t>
            </a:r>
          </a:p>
          <a:p>
            <a:pPr>
              <a:lnSpc>
                <a:spcPct val="90000"/>
              </a:lnSpc>
            </a:pPr>
            <a:r>
              <a:rPr lang="en-US" sz="1200" dirty="0"/>
              <a:t>}</a:t>
            </a:r>
          </a:p>
          <a:p>
            <a:pPr>
              <a:lnSpc>
                <a:spcPct val="90000"/>
              </a:lnSpc>
            </a:pPr>
            <a:endParaRPr lang="en-US" sz="2400" dirty="0"/>
          </a:p>
          <a:p>
            <a:pPr>
              <a:lnSpc>
                <a:spcPct val="90000"/>
              </a:lnSpc>
            </a:pPr>
            <a:endParaRPr lang="en-US" sz="2400" dirty="0"/>
          </a:p>
          <a:p>
            <a:pPr>
              <a:lnSpc>
                <a:spcPct val="90000"/>
              </a:lnSpc>
            </a:pPr>
            <a:endParaRPr lang="en-US" sz="2400" dirty="0"/>
          </a:p>
        </p:txBody>
      </p:sp>
    </p:spTree>
    <p:extLst>
      <p:ext uri="{BB962C8B-B14F-4D97-AF65-F5344CB8AC3E}">
        <p14:creationId xmlns:p14="http://schemas.microsoft.com/office/powerpoint/2010/main" val="401528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F8AC-C77D-4B35-980B-8C63ACA3132C}"/>
              </a:ext>
            </a:extLst>
          </p:cNvPr>
          <p:cNvSpPr>
            <a:spLocks noGrp="1"/>
          </p:cNvSpPr>
          <p:nvPr>
            <p:ph type="title"/>
          </p:nvPr>
        </p:nvSpPr>
        <p:spPr>
          <a:xfrm>
            <a:off x="3427412" y="609600"/>
            <a:ext cx="5524268" cy="609600"/>
          </a:xfrm>
        </p:spPr>
        <p:txBody>
          <a:bodyPr>
            <a:normAutofit/>
          </a:bodyPr>
          <a:lstStyle/>
          <a:p>
            <a:r>
              <a:rPr lang="en-US" dirty="0"/>
              <a:t>Lets Look At Some Cod!</a:t>
            </a:r>
          </a:p>
        </p:txBody>
      </p:sp>
      <p:pic>
        <p:nvPicPr>
          <p:cNvPr id="2050" name="Picture 2" descr="Image result for cod">
            <a:extLst>
              <a:ext uri="{FF2B5EF4-FFF2-40B4-BE49-F238E27FC236}">
                <a16:creationId xmlns:a16="http://schemas.microsoft.com/office/drawing/2014/main" id="{44588553-266F-4375-8C0A-4E65276185C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360612" y="1752600"/>
            <a:ext cx="6858000" cy="370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84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457200"/>
            <a:ext cx="10668000" cy="609600"/>
          </a:xfrm>
        </p:spPr>
        <p:txBody>
          <a:bodyPr>
            <a:normAutofit/>
          </a:bodyPr>
          <a:lstStyle/>
          <a:p>
            <a:r>
              <a:rPr lang="en-US" sz="2800" dirty="0"/>
              <a:t>What do you </a:t>
            </a:r>
            <a:r>
              <a:rPr lang="en-US" sz="2800" dirty="0">
                <a:solidFill>
                  <a:srgbClr val="A6B727"/>
                </a:solidFill>
              </a:rPr>
              <a:t>think</a:t>
            </a:r>
            <a:r>
              <a:rPr lang="en-US" sz="2800" dirty="0"/>
              <a:t> of when you hear the 	word repository?</a:t>
            </a:r>
          </a:p>
        </p:txBody>
      </p:sp>
      <p:sp>
        <p:nvSpPr>
          <p:cNvPr id="14" name="Content Placeholder 13"/>
          <p:cNvSpPr>
            <a:spLocks noGrp="1"/>
          </p:cNvSpPr>
          <p:nvPr>
            <p:ph idx="1"/>
          </p:nvPr>
        </p:nvSpPr>
        <p:spPr>
          <a:xfrm>
            <a:off x="811255" y="1295400"/>
            <a:ext cx="9143538" cy="1752600"/>
          </a:xfrm>
        </p:spPr>
        <p:txBody>
          <a:bodyPr>
            <a:normAutofit fontScale="62500" lnSpcReduction="20000"/>
          </a:bodyPr>
          <a:lstStyle/>
          <a:p>
            <a:pPr>
              <a:lnSpc>
                <a:spcPct val="150000"/>
              </a:lnSpc>
            </a:pPr>
            <a:r>
              <a:rPr lang="en-US" sz="2900" dirty="0"/>
              <a:t>A place to store something E.g. a repository of books, a repository of code, a repository of trash, etc.</a:t>
            </a:r>
          </a:p>
          <a:p>
            <a:pPr>
              <a:lnSpc>
                <a:spcPct val="150000"/>
              </a:lnSpc>
            </a:pPr>
            <a:r>
              <a:rPr lang="en-US" sz="2900" dirty="0"/>
              <a:t>A repository is a place to store methods that preform CRUD (Create, Read, Update, Delete) operations</a:t>
            </a:r>
          </a:p>
          <a:p>
            <a:endParaRPr lang="en-US" dirty="0"/>
          </a:p>
        </p:txBody>
      </p:sp>
      <p:sp>
        <p:nvSpPr>
          <p:cNvPr id="2" name="TextBox 1">
            <a:extLst>
              <a:ext uri="{FF2B5EF4-FFF2-40B4-BE49-F238E27FC236}">
                <a16:creationId xmlns:a16="http://schemas.microsoft.com/office/drawing/2014/main" id="{178D3A94-6ECB-4251-8102-CAABC9CC6921}"/>
              </a:ext>
            </a:extLst>
          </p:cNvPr>
          <p:cNvSpPr txBox="1"/>
          <p:nvPr/>
        </p:nvSpPr>
        <p:spPr>
          <a:xfrm>
            <a:off x="836612" y="3200400"/>
            <a:ext cx="6324600" cy="480131"/>
          </a:xfrm>
          <a:prstGeom prst="rect">
            <a:avLst/>
          </a:prstGeom>
          <a:noFill/>
        </p:spPr>
        <p:txBody>
          <a:bodyPr wrap="square" rtlCol="0">
            <a:spAutoFit/>
          </a:bodyPr>
          <a:lstStyle/>
          <a:p>
            <a:pPr>
              <a:lnSpc>
                <a:spcPct val="90000"/>
              </a:lnSpc>
            </a:pPr>
            <a:r>
              <a:rPr lang="en-US" sz="2800" dirty="0">
                <a:solidFill>
                  <a:srgbClr val="A6B727"/>
                </a:solidFill>
              </a:rPr>
              <a:t>What does a repository do?</a:t>
            </a:r>
          </a:p>
        </p:txBody>
      </p:sp>
      <p:sp>
        <p:nvSpPr>
          <p:cNvPr id="4" name="TextBox 3">
            <a:extLst>
              <a:ext uri="{FF2B5EF4-FFF2-40B4-BE49-F238E27FC236}">
                <a16:creationId xmlns:a16="http://schemas.microsoft.com/office/drawing/2014/main" id="{27FCBECB-6594-45E1-87C9-93B2F48590D6}"/>
              </a:ext>
            </a:extLst>
          </p:cNvPr>
          <p:cNvSpPr txBox="1"/>
          <p:nvPr/>
        </p:nvSpPr>
        <p:spPr>
          <a:xfrm>
            <a:off x="836612" y="3962400"/>
            <a:ext cx="9295938" cy="2086725"/>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dirty="0"/>
              <a:t>It separates your business logic from you data</a:t>
            </a:r>
          </a:p>
          <a:p>
            <a:pPr marL="342900" indent="-342900">
              <a:lnSpc>
                <a:spcPct val="150000"/>
              </a:lnSpc>
              <a:buFont typeface="Wingdings" panose="05000000000000000000" pitchFamily="2" charset="2"/>
              <a:buChar char="§"/>
            </a:pPr>
            <a:r>
              <a:rPr lang="en-US" dirty="0"/>
              <a:t>It makes unit testing easier</a:t>
            </a:r>
          </a:p>
          <a:p>
            <a:pPr marL="342900" indent="-342900">
              <a:lnSpc>
                <a:spcPct val="150000"/>
              </a:lnSpc>
              <a:buFont typeface="Wingdings" panose="05000000000000000000" pitchFamily="2" charset="2"/>
              <a:buChar char="§"/>
            </a:pPr>
            <a:r>
              <a:rPr lang="en-US" dirty="0"/>
              <a:t>It allows you to connect to multiple data sources without changing your business logic</a:t>
            </a:r>
          </a:p>
          <a:p>
            <a:pPr>
              <a:lnSpc>
                <a:spcPct val="90000"/>
              </a:lnSpc>
            </a:pPr>
            <a:endParaRPr lang="en-US" sz="2400" dirty="0"/>
          </a:p>
        </p:txBody>
      </p:sp>
    </p:spTree>
    <p:extLst>
      <p:ext uri="{BB962C8B-B14F-4D97-AF65-F5344CB8AC3E}">
        <p14:creationId xmlns:p14="http://schemas.microsoft.com/office/powerpoint/2010/main" val="27230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4612" y="351096"/>
            <a:ext cx="9143538" cy="762000"/>
          </a:xfrm>
        </p:spPr>
        <p:txBody>
          <a:bodyPr/>
          <a:lstStyle/>
          <a:p>
            <a:r>
              <a:rPr lang="en-US" dirty="0"/>
              <a:t>BOX DIAGRAM. YAYYYYYYYYYY…..</a:t>
            </a:r>
          </a:p>
        </p:txBody>
      </p:sp>
      <p:sp>
        <p:nvSpPr>
          <p:cNvPr id="3" name="Rectangle 2">
            <a:extLst>
              <a:ext uri="{FF2B5EF4-FFF2-40B4-BE49-F238E27FC236}">
                <a16:creationId xmlns:a16="http://schemas.microsoft.com/office/drawing/2014/main" id="{D198775B-0506-46AD-8EC7-9EFFDEC1409E}"/>
              </a:ext>
            </a:extLst>
          </p:cNvPr>
          <p:cNvSpPr/>
          <p:nvPr/>
        </p:nvSpPr>
        <p:spPr>
          <a:xfrm>
            <a:off x="4113212" y="3149210"/>
            <a:ext cx="2667000" cy="577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 Classes</a:t>
            </a:r>
          </a:p>
        </p:txBody>
      </p:sp>
      <p:sp>
        <p:nvSpPr>
          <p:cNvPr id="4" name="Flowchart: Magnetic Disk 3">
            <a:extLst>
              <a:ext uri="{FF2B5EF4-FFF2-40B4-BE49-F238E27FC236}">
                <a16:creationId xmlns:a16="http://schemas.microsoft.com/office/drawing/2014/main" id="{7B5F5140-8172-476B-B167-1D220C63EDBA}"/>
              </a:ext>
            </a:extLst>
          </p:cNvPr>
          <p:cNvSpPr/>
          <p:nvPr/>
        </p:nvSpPr>
        <p:spPr>
          <a:xfrm>
            <a:off x="4799012" y="1254853"/>
            <a:ext cx="1295400" cy="1371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5" name="Flowchart: Process 4">
            <a:extLst>
              <a:ext uri="{FF2B5EF4-FFF2-40B4-BE49-F238E27FC236}">
                <a16:creationId xmlns:a16="http://schemas.microsoft.com/office/drawing/2014/main" id="{9E268579-4743-43F5-A12D-3EEF328E3E2D}"/>
              </a:ext>
            </a:extLst>
          </p:cNvPr>
          <p:cNvSpPr/>
          <p:nvPr/>
        </p:nvSpPr>
        <p:spPr>
          <a:xfrm>
            <a:off x="4113212" y="4249099"/>
            <a:ext cx="2667000" cy="5208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p:txBody>
      </p:sp>
      <p:sp>
        <p:nvSpPr>
          <p:cNvPr id="6" name="Flowchart: Process 5">
            <a:extLst>
              <a:ext uri="{FF2B5EF4-FFF2-40B4-BE49-F238E27FC236}">
                <a16:creationId xmlns:a16="http://schemas.microsoft.com/office/drawing/2014/main" id="{AEE5EEC3-4DD8-487B-ACC9-E79476E2B3BE}"/>
              </a:ext>
            </a:extLst>
          </p:cNvPr>
          <p:cNvSpPr/>
          <p:nvPr/>
        </p:nvSpPr>
        <p:spPr>
          <a:xfrm>
            <a:off x="4113212" y="5257800"/>
            <a:ext cx="2667000" cy="5082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p:txBody>
      </p:sp>
      <p:cxnSp>
        <p:nvCxnSpPr>
          <p:cNvPr id="15" name="Straight Arrow Connector 14">
            <a:extLst>
              <a:ext uri="{FF2B5EF4-FFF2-40B4-BE49-F238E27FC236}">
                <a16:creationId xmlns:a16="http://schemas.microsoft.com/office/drawing/2014/main" id="{B192357D-55B2-4377-A02F-025F6A2CA850}"/>
              </a:ext>
            </a:extLst>
          </p:cNvPr>
          <p:cNvCxnSpPr>
            <a:cxnSpLocks/>
            <a:stCxn id="4" idx="3"/>
            <a:endCxn id="3" idx="0"/>
          </p:cNvCxnSpPr>
          <p:nvPr/>
        </p:nvCxnSpPr>
        <p:spPr>
          <a:xfrm>
            <a:off x="5446712" y="2626453"/>
            <a:ext cx="0" cy="5227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BE6C816-440F-4F57-A712-687B3025686E}"/>
              </a:ext>
            </a:extLst>
          </p:cNvPr>
          <p:cNvCxnSpPr>
            <a:stCxn id="3" idx="2"/>
            <a:endCxn id="5" idx="0"/>
          </p:cNvCxnSpPr>
          <p:nvPr/>
        </p:nvCxnSpPr>
        <p:spPr>
          <a:xfrm>
            <a:off x="5446712" y="3726342"/>
            <a:ext cx="0" cy="5227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4D36089-FA4B-445B-9CF0-1B0ABF8FE42A}"/>
              </a:ext>
            </a:extLst>
          </p:cNvPr>
          <p:cNvCxnSpPr>
            <a:stCxn id="5" idx="2"/>
            <a:endCxn id="6" idx="0"/>
          </p:cNvCxnSpPr>
          <p:nvPr/>
        </p:nvCxnSpPr>
        <p:spPr>
          <a:xfrm>
            <a:off x="5446712" y="4769915"/>
            <a:ext cx="0" cy="4878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DECCEF6-EA02-4271-B1D5-287AD21DA257}"/>
              </a:ext>
            </a:extLst>
          </p:cNvPr>
          <p:cNvSpPr txBox="1"/>
          <p:nvPr/>
        </p:nvSpPr>
        <p:spPr>
          <a:xfrm>
            <a:off x="6323012" y="1719512"/>
            <a:ext cx="3352800" cy="424732"/>
          </a:xfrm>
          <a:prstGeom prst="rect">
            <a:avLst/>
          </a:prstGeom>
          <a:noFill/>
        </p:spPr>
        <p:txBody>
          <a:bodyPr wrap="square" rtlCol="0">
            <a:spAutoFit/>
          </a:bodyPr>
          <a:lstStyle/>
          <a:p>
            <a:pPr>
              <a:lnSpc>
                <a:spcPct val="90000"/>
              </a:lnSpc>
            </a:pPr>
            <a:r>
              <a:rPr lang="en-US" sz="2400" dirty="0"/>
              <a:t>SQL Server Database</a:t>
            </a:r>
          </a:p>
        </p:txBody>
      </p:sp>
      <p:sp>
        <p:nvSpPr>
          <p:cNvPr id="22" name="TextBox 21">
            <a:extLst>
              <a:ext uri="{FF2B5EF4-FFF2-40B4-BE49-F238E27FC236}">
                <a16:creationId xmlns:a16="http://schemas.microsoft.com/office/drawing/2014/main" id="{911AE3E8-6DB6-4CD4-B38F-A811EEDDF2F4}"/>
              </a:ext>
            </a:extLst>
          </p:cNvPr>
          <p:cNvSpPr txBox="1"/>
          <p:nvPr/>
        </p:nvSpPr>
        <p:spPr>
          <a:xfrm>
            <a:off x="6932612" y="3225410"/>
            <a:ext cx="4800600" cy="424732"/>
          </a:xfrm>
          <a:prstGeom prst="rect">
            <a:avLst/>
          </a:prstGeom>
          <a:noFill/>
        </p:spPr>
        <p:txBody>
          <a:bodyPr wrap="square" rtlCol="0">
            <a:spAutoFit/>
          </a:bodyPr>
          <a:lstStyle/>
          <a:p>
            <a:pPr>
              <a:lnSpc>
                <a:spcPct val="90000"/>
              </a:lnSpc>
            </a:pPr>
            <a:r>
              <a:rPr lang="en-US" sz="2400" dirty="0"/>
              <a:t>Object Relational Mapper (C#) </a:t>
            </a:r>
          </a:p>
        </p:txBody>
      </p:sp>
      <p:sp>
        <p:nvSpPr>
          <p:cNvPr id="23" name="TextBox 22">
            <a:extLst>
              <a:ext uri="{FF2B5EF4-FFF2-40B4-BE49-F238E27FC236}">
                <a16:creationId xmlns:a16="http://schemas.microsoft.com/office/drawing/2014/main" id="{66C65404-274D-423B-8B72-352F269B528B}"/>
              </a:ext>
            </a:extLst>
          </p:cNvPr>
          <p:cNvSpPr txBox="1"/>
          <p:nvPr/>
        </p:nvSpPr>
        <p:spPr>
          <a:xfrm>
            <a:off x="6932612" y="4262480"/>
            <a:ext cx="4419600" cy="424732"/>
          </a:xfrm>
          <a:prstGeom prst="rect">
            <a:avLst/>
          </a:prstGeom>
          <a:noFill/>
        </p:spPr>
        <p:txBody>
          <a:bodyPr wrap="square" rtlCol="0">
            <a:spAutoFit/>
          </a:bodyPr>
          <a:lstStyle/>
          <a:p>
            <a:pPr>
              <a:lnSpc>
                <a:spcPct val="90000"/>
              </a:lnSpc>
            </a:pPr>
            <a:r>
              <a:rPr lang="en-US" sz="2400" dirty="0"/>
              <a:t>Repository (C#)</a:t>
            </a:r>
          </a:p>
        </p:txBody>
      </p:sp>
      <p:sp>
        <p:nvSpPr>
          <p:cNvPr id="24" name="TextBox 23">
            <a:extLst>
              <a:ext uri="{FF2B5EF4-FFF2-40B4-BE49-F238E27FC236}">
                <a16:creationId xmlns:a16="http://schemas.microsoft.com/office/drawing/2014/main" id="{665AA23E-6ABB-4136-A66D-F7485E2A6C49}"/>
              </a:ext>
            </a:extLst>
          </p:cNvPr>
          <p:cNvSpPr txBox="1"/>
          <p:nvPr/>
        </p:nvSpPr>
        <p:spPr>
          <a:xfrm>
            <a:off x="7008812" y="5299550"/>
            <a:ext cx="3352800" cy="424732"/>
          </a:xfrm>
          <a:prstGeom prst="rect">
            <a:avLst/>
          </a:prstGeom>
          <a:noFill/>
        </p:spPr>
        <p:txBody>
          <a:bodyPr wrap="square" rtlCol="0">
            <a:spAutoFit/>
          </a:bodyPr>
          <a:lstStyle/>
          <a:p>
            <a:pPr>
              <a:lnSpc>
                <a:spcPct val="90000"/>
              </a:lnSpc>
            </a:pPr>
            <a:r>
              <a:rPr lang="en-US" sz="2400" dirty="0"/>
              <a:t>Web Service(C#)</a:t>
            </a:r>
          </a:p>
        </p:txBody>
      </p:sp>
    </p:spTree>
    <p:extLst>
      <p:ext uri="{BB962C8B-B14F-4D97-AF65-F5344CB8AC3E}">
        <p14:creationId xmlns:p14="http://schemas.microsoft.com/office/powerpoint/2010/main" val="8347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3212" y="609600"/>
            <a:ext cx="9143538" cy="533400"/>
          </a:xfrm>
        </p:spPr>
        <p:txBody>
          <a:bodyPr/>
          <a:lstStyle/>
          <a:p>
            <a:r>
              <a:rPr lang="en-US" dirty="0"/>
              <a:t>Interfaces</a:t>
            </a:r>
          </a:p>
        </p:txBody>
      </p:sp>
      <p:sp>
        <p:nvSpPr>
          <p:cNvPr id="2" name="Content Placeholder 1">
            <a:extLst>
              <a:ext uri="{FF2B5EF4-FFF2-40B4-BE49-F238E27FC236}">
                <a16:creationId xmlns:a16="http://schemas.microsoft.com/office/drawing/2014/main" id="{0A7C109D-0D77-4821-ABF8-C2EA76BBF1E9}"/>
              </a:ext>
            </a:extLst>
          </p:cNvPr>
          <p:cNvSpPr>
            <a:spLocks noGrp="1"/>
          </p:cNvSpPr>
          <p:nvPr>
            <p:ph idx="1"/>
          </p:nvPr>
        </p:nvSpPr>
        <p:spPr>
          <a:xfrm>
            <a:off x="608012" y="1371600"/>
            <a:ext cx="9143538" cy="914400"/>
          </a:xfrm>
        </p:spPr>
        <p:txBody>
          <a:bodyPr>
            <a:normAutofit fontScale="92500" lnSpcReduction="10000"/>
          </a:bodyPr>
          <a:lstStyle/>
          <a:p>
            <a:pPr marL="0" indent="0">
              <a:lnSpc>
                <a:spcPct val="150000"/>
              </a:lnSpc>
              <a:buNone/>
            </a:pPr>
            <a:r>
              <a:rPr lang="en-US" sz="2000" dirty="0"/>
              <a:t>Interfaces are an important part of the repository pattern so I’ll take a couple of slides to explain them.</a:t>
            </a:r>
          </a:p>
        </p:txBody>
      </p:sp>
      <p:sp>
        <p:nvSpPr>
          <p:cNvPr id="5" name="Title 5">
            <a:extLst>
              <a:ext uri="{FF2B5EF4-FFF2-40B4-BE49-F238E27FC236}">
                <a16:creationId xmlns:a16="http://schemas.microsoft.com/office/drawing/2014/main" id="{D557116C-09D6-483E-8B6A-173ECC062F56}"/>
              </a:ext>
            </a:extLst>
          </p:cNvPr>
          <p:cNvSpPr txBox="1">
            <a:spLocks/>
          </p:cNvSpPr>
          <p:nvPr/>
        </p:nvSpPr>
        <p:spPr>
          <a:xfrm>
            <a:off x="173923" y="2346646"/>
            <a:ext cx="9143538" cy="533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en-US" dirty="0"/>
              <a:t>What is an Interface?</a:t>
            </a:r>
          </a:p>
        </p:txBody>
      </p:sp>
      <p:sp>
        <p:nvSpPr>
          <p:cNvPr id="7" name="Content Placeholder 1">
            <a:extLst>
              <a:ext uri="{FF2B5EF4-FFF2-40B4-BE49-F238E27FC236}">
                <a16:creationId xmlns:a16="http://schemas.microsoft.com/office/drawing/2014/main" id="{7F678B55-9CFD-4192-B91D-5FF6DA984C32}"/>
              </a:ext>
            </a:extLst>
          </p:cNvPr>
          <p:cNvSpPr txBox="1">
            <a:spLocks/>
          </p:cNvSpPr>
          <p:nvPr/>
        </p:nvSpPr>
        <p:spPr>
          <a:xfrm>
            <a:off x="836612" y="3276600"/>
            <a:ext cx="9143538" cy="26670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a:lstStyle>
          <a:p>
            <a:pPr marL="0" indent="0">
              <a:lnSpc>
                <a:spcPct val="150000"/>
              </a:lnSpc>
              <a:buFont typeface="Arial" pitchFamily="34" charset="0"/>
              <a:buNone/>
            </a:pPr>
            <a:endParaRPr lang="en-US" sz="2000" dirty="0"/>
          </a:p>
        </p:txBody>
      </p:sp>
      <p:sp>
        <p:nvSpPr>
          <p:cNvPr id="3" name="TextBox 2">
            <a:extLst>
              <a:ext uri="{FF2B5EF4-FFF2-40B4-BE49-F238E27FC236}">
                <a16:creationId xmlns:a16="http://schemas.microsoft.com/office/drawing/2014/main" id="{030EB3CC-691F-4DDA-AA6E-CEF54AF091A8}"/>
              </a:ext>
            </a:extLst>
          </p:cNvPr>
          <p:cNvSpPr txBox="1"/>
          <p:nvPr/>
        </p:nvSpPr>
        <p:spPr>
          <a:xfrm>
            <a:off x="989012" y="2940692"/>
            <a:ext cx="8229600" cy="3416320"/>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dirty="0"/>
              <a:t>An Interface is a contract between two pieces of code.</a:t>
            </a:r>
          </a:p>
          <a:p>
            <a:pPr marL="342900" indent="-342900">
              <a:lnSpc>
                <a:spcPct val="150000"/>
              </a:lnSpc>
              <a:buFont typeface="Wingdings" panose="05000000000000000000" pitchFamily="2" charset="2"/>
              <a:buChar char="§"/>
            </a:pPr>
            <a:r>
              <a:rPr lang="en-US" dirty="0"/>
              <a:t>A code block comes along and says: “I’m really lonely and I’m looking for someone that knows how to dance salsa”. Along comes ObjectA and says: “I’m the one for you, I know how to dance salsa”. Then out of nowhere comes ObjectB, who says: “I ALSO KNOW HOW TO DANCE SALSA”. We say that both ObjectA and ObjectB </a:t>
            </a:r>
            <a:r>
              <a:rPr lang="en-US" b="1" dirty="0">
                <a:solidFill>
                  <a:srgbClr val="FF0000"/>
                </a:solidFill>
              </a:rPr>
              <a:t>IMPLEMENT</a:t>
            </a:r>
            <a:r>
              <a:rPr lang="en-US" dirty="0"/>
              <a:t> the salsa interface so both objects are interchangeable to the code block.</a:t>
            </a:r>
          </a:p>
        </p:txBody>
      </p:sp>
    </p:spTree>
    <p:extLst>
      <p:ext uri="{BB962C8B-B14F-4D97-AF65-F5344CB8AC3E}">
        <p14:creationId xmlns:p14="http://schemas.microsoft.com/office/powerpoint/2010/main" val="338144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533400"/>
            <a:ext cx="9067802" cy="609600"/>
          </a:xfrm>
        </p:spPr>
        <p:txBody>
          <a:bodyPr/>
          <a:lstStyle/>
          <a:p>
            <a:r>
              <a:rPr lang="en-US" dirty="0"/>
              <a:t>Code Example of Salsa Interface</a:t>
            </a:r>
          </a:p>
        </p:txBody>
      </p:sp>
      <p:sp>
        <p:nvSpPr>
          <p:cNvPr id="8" name="TextBox 7">
            <a:extLst>
              <a:ext uri="{FF2B5EF4-FFF2-40B4-BE49-F238E27FC236}">
                <a16:creationId xmlns:a16="http://schemas.microsoft.com/office/drawing/2014/main" id="{C24DB5D9-8B3F-44CE-BE21-618F49A6CEE8}"/>
              </a:ext>
            </a:extLst>
          </p:cNvPr>
          <p:cNvSpPr txBox="1"/>
          <p:nvPr/>
        </p:nvSpPr>
        <p:spPr>
          <a:xfrm>
            <a:off x="455612" y="1371600"/>
            <a:ext cx="8077200" cy="2391424"/>
          </a:xfrm>
          <a:prstGeom prst="rect">
            <a:avLst/>
          </a:prstGeom>
          <a:noFill/>
        </p:spPr>
        <p:txBody>
          <a:bodyPr wrap="square" rtlCol="0">
            <a:spAutoFit/>
          </a:bodyPr>
          <a:lstStyle/>
          <a:p>
            <a:pPr>
              <a:lnSpc>
                <a:spcPct val="90000"/>
              </a:lnSpc>
            </a:pPr>
            <a:r>
              <a:rPr lang="en-US" sz="1600" dirty="0">
                <a:solidFill>
                  <a:srgbClr val="0070C0"/>
                </a:solidFill>
              </a:rPr>
              <a:t>public</a:t>
            </a:r>
            <a:r>
              <a:rPr lang="en-US" sz="1600" dirty="0"/>
              <a:t> interface ISalsa</a:t>
            </a:r>
          </a:p>
          <a:p>
            <a:pPr>
              <a:lnSpc>
                <a:spcPct val="90000"/>
              </a:lnSpc>
            </a:pPr>
            <a:r>
              <a:rPr lang="en-US" sz="1600" dirty="0"/>
              <a:t>{</a:t>
            </a:r>
          </a:p>
          <a:p>
            <a:pPr>
              <a:lnSpc>
                <a:spcPct val="90000"/>
              </a:lnSpc>
            </a:pPr>
            <a:r>
              <a:rPr lang="en-US" dirty="0"/>
              <a:t>	</a:t>
            </a:r>
            <a:r>
              <a:rPr lang="en-US" sz="1400" dirty="0"/>
              <a:t>void DanceSalsa();</a:t>
            </a:r>
          </a:p>
          <a:p>
            <a:pPr>
              <a:lnSpc>
                <a:spcPct val="90000"/>
              </a:lnSpc>
            </a:pPr>
            <a:r>
              <a:rPr lang="en-US" sz="1400" dirty="0"/>
              <a:t>	string Name { get; set; }</a:t>
            </a:r>
          </a:p>
          <a:p>
            <a:pPr>
              <a:lnSpc>
                <a:spcPct val="90000"/>
              </a:lnSpc>
            </a:pPr>
            <a:r>
              <a:rPr lang="en-US" sz="1400" dirty="0"/>
              <a:t>	string SpinAround(</a:t>
            </a:r>
            <a:r>
              <a:rPr lang="en-US" sz="1400" dirty="0">
                <a:solidFill>
                  <a:srgbClr val="0070C0"/>
                </a:solidFill>
              </a:rPr>
              <a:t>int</a:t>
            </a:r>
            <a:r>
              <a:rPr lang="en-US" sz="1400" dirty="0"/>
              <a:t> spinRadius);</a:t>
            </a:r>
          </a:p>
          <a:p>
            <a:pPr>
              <a:lnSpc>
                <a:spcPct val="90000"/>
              </a:lnSpc>
            </a:pPr>
            <a:r>
              <a:rPr lang="en-US" sz="1600" dirty="0"/>
              <a:t>}</a:t>
            </a:r>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24" name="TextBox 23">
            <a:extLst>
              <a:ext uri="{FF2B5EF4-FFF2-40B4-BE49-F238E27FC236}">
                <a16:creationId xmlns:a16="http://schemas.microsoft.com/office/drawing/2014/main" id="{E4F34904-5CDA-4C50-A24E-8319FEEA325A}"/>
              </a:ext>
            </a:extLst>
          </p:cNvPr>
          <p:cNvSpPr txBox="1"/>
          <p:nvPr/>
        </p:nvSpPr>
        <p:spPr>
          <a:xfrm>
            <a:off x="455612" y="3276600"/>
            <a:ext cx="5943600" cy="2696123"/>
          </a:xfrm>
          <a:prstGeom prst="rect">
            <a:avLst/>
          </a:prstGeom>
          <a:noFill/>
        </p:spPr>
        <p:txBody>
          <a:bodyPr wrap="square" rtlCol="0">
            <a:spAutoFit/>
          </a:bodyPr>
          <a:lstStyle/>
          <a:p>
            <a:pPr>
              <a:lnSpc>
                <a:spcPct val="90000"/>
              </a:lnSpc>
            </a:pPr>
            <a:r>
              <a:rPr lang="en-US" sz="1600" dirty="0">
                <a:solidFill>
                  <a:srgbClr val="0070C0"/>
                </a:solidFill>
              </a:rPr>
              <a:t>public</a:t>
            </a:r>
            <a:r>
              <a:rPr lang="en-US" sz="1600" dirty="0"/>
              <a:t> class ObjectA: ISalsa</a:t>
            </a:r>
          </a:p>
          <a:p>
            <a:pPr>
              <a:lnSpc>
                <a:spcPct val="90000"/>
              </a:lnSpc>
            </a:pPr>
            <a:r>
              <a:rPr lang="en-US" sz="1600" dirty="0"/>
              <a:t>{</a:t>
            </a:r>
          </a:p>
          <a:p>
            <a:pPr>
              <a:lnSpc>
                <a:spcPct val="90000"/>
              </a:lnSpc>
            </a:pPr>
            <a:r>
              <a:rPr lang="en-US" dirty="0"/>
              <a:t>	</a:t>
            </a:r>
            <a:r>
              <a:rPr lang="en-US" sz="1200" dirty="0">
                <a:solidFill>
                  <a:srgbClr val="0070C0"/>
                </a:solidFill>
              </a:rPr>
              <a:t>public</a:t>
            </a:r>
            <a:r>
              <a:rPr lang="en-US" sz="1200" dirty="0"/>
              <a:t> void DanceSalsa()</a:t>
            </a:r>
          </a:p>
          <a:p>
            <a:pPr>
              <a:lnSpc>
                <a:spcPct val="90000"/>
              </a:lnSpc>
            </a:pPr>
            <a:r>
              <a:rPr lang="en-US" sz="1200" dirty="0"/>
              <a:t>	{</a:t>
            </a:r>
          </a:p>
          <a:p>
            <a:pPr>
              <a:lnSpc>
                <a:spcPct val="90000"/>
              </a:lnSpc>
            </a:pPr>
            <a:r>
              <a:rPr lang="en-US" sz="1200" dirty="0"/>
              <a:t>	   </a:t>
            </a:r>
            <a:r>
              <a:rPr lang="en-US" sz="1200" dirty="0">
                <a:solidFill>
                  <a:srgbClr val="00B050"/>
                </a:solidFill>
              </a:rPr>
              <a:t>//Code goes here</a:t>
            </a:r>
          </a:p>
          <a:p>
            <a:pPr>
              <a:lnSpc>
                <a:spcPct val="90000"/>
              </a:lnSpc>
            </a:pPr>
            <a:r>
              <a:rPr lang="en-US" sz="1200" dirty="0"/>
              <a:t>	}</a:t>
            </a:r>
          </a:p>
          <a:p>
            <a:pPr>
              <a:lnSpc>
                <a:spcPct val="90000"/>
              </a:lnSpc>
            </a:pPr>
            <a:r>
              <a:rPr lang="en-US" sz="1200" dirty="0"/>
              <a:t>	</a:t>
            </a:r>
          </a:p>
          <a:p>
            <a:pPr>
              <a:lnSpc>
                <a:spcPct val="90000"/>
              </a:lnSpc>
            </a:pPr>
            <a:r>
              <a:rPr lang="en-US" sz="1200" dirty="0"/>
              <a:t>	</a:t>
            </a:r>
            <a:r>
              <a:rPr lang="en-US" sz="1200" dirty="0">
                <a:solidFill>
                  <a:srgbClr val="0070C0"/>
                </a:solidFill>
              </a:rPr>
              <a:t>public</a:t>
            </a:r>
            <a:r>
              <a:rPr lang="en-US" sz="1200" dirty="0"/>
              <a:t> string Name { get; set; }</a:t>
            </a:r>
          </a:p>
          <a:p>
            <a:pPr>
              <a:lnSpc>
                <a:spcPct val="90000"/>
              </a:lnSpc>
            </a:pPr>
            <a:r>
              <a:rPr lang="en-US" sz="1200" dirty="0"/>
              <a:t>	</a:t>
            </a:r>
          </a:p>
          <a:p>
            <a:pPr>
              <a:lnSpc>
                <a:spcPct val="90000"/>
              </a:lnSpc>
            </a:pPr>
            <a:r>
              <a:rPr lang="en-US" sz="1200" dirty="0"/>
              <a:t>	</a:t>
            </a:r>
            <a:r>
              <a:rPr lang="en-US" sz="1200" dirty="0">
                <a:solidFill>
                  <a:srgbClr val="0070C0"/>
                </a:solidFill>
              </a:rPr>
              <a:t>public</a:t>
            </a:r>
            <a:r>
              <a:rPr lang="en-US" sz="1200" dirty="0"/>
              <a:t> string SpinAround(</a:t>
            </a:r>
            <a:r>
              <a:rPr lang="en-US" sz="1200" dirty="0">
                <a:solidFill>
                  <a:srgbClr val="0070C0"/>
                </a:solidFill>
              </a:rPr>
              <a:t>int</a:t>
            </a:r>
            <a:r>
              <a:rPr lang="en-US" sz="1200" dirty="0"/>
              <a:t> spinRadius)</a:t>
            </a:r>
          </a:p>
          <a:p>
            <a:pPr>
              <a:lnSpc>
                <a:spcPct val="90000"/>
              </a:lnSpc>
            </a:pPr>
            <a:r>
              <a:rPr lang="en-US" sz="1200" dirty="0"/>
              <a:t>	{</a:t>
            </a:r>
          </a:p>
          <a:p>
            <a:pPr>
              <a:lnSpc>
                <a:spcPct val="90000"/>
              </a:lnSpc>
            </a:pPr>
            <a:r>
              <a:rPr lang="en-US" sz="1200" dirty="0"/>
              <a:t>	  </a:t>
            </a:r>
            <a:r>
              <a:rPr lang="en-US" sz="1200" dirty="0">
                <a:solidFill>
                  <a:srgbClr val="00B050"/>
                </a:solidFill>
              </a:rPr>
              <a:t>//Code goes here</a:t>
            </a:r>
            <a:endParaRPr lang="en-US" sz="1200" dirty="0"/>
          </a:p>
          <a:p>
            <a:pPr>
              <a:lnSpc>
                <a:spcPct val="90000"/>
              </a:lnSpc>
            </a:pPr>
            <a:r>
              <a:rPr lang="en-US" sz="1200" dirty="0"/>
              <a:t>	}</a:t>
            </a:r>
          </a:p>
          <a:p>
            <a:pPr>
              <a:lnSpc>
                <a:spcPct val="90000"/>
              </a:lnSpc>
            </a:pPr>
            <a:r>
              <a:rPr lang="en-US" sz="1600" dirty="0"/>
              <a:t>}</a:t>
            </a:r>
            <a:r>
              <a:rPr lang="en-US" dirty="0"/>
              <a:t> </a:t>
            </a:r>
          </a:p>
        </p:txBody>
      </p:sp>
      <p:sp>
        <p:nvSpPr>
          <p:cNvPr id="10" name="TextBox 9">
            <a:extLst>
              <a:ext uri="{FF2B5EF4-FFF2-40B4-BE49-F238E27FC236}">
                <a16:creationId xmlns:a16="http://schemas.microsoft.com/office/drawing/2014/main" id="{ED88D60A-5C47-4B5B-8C7C-75ECD1377BA3}"/>
              </a:ext>
            </a:extLst>
          </p:cNvPr>
          <p:cNvSpPr txBox="1"/>
          <p:nvPr/>
        </p:nvSpPr>
        <p:spPr>
          <a:xfrm>
            <a:off x="6190841" y="1621229"/>
            <a:ext cx="5764344" cy="235449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400" dirty="0"/>
              <a:t>Interfaces only define method signatures, not method bodies</a:t>
            </a:r>
          </a:p>
          <a:p>
            <a:pPr marL="285750" indent="-285750">
              <a:lnSpc>
                <a:spcPct val="150000"/>
              </a:lnSpc>
              <a:buFont typeface="Wingdings" panose="05000000000000000000" pitchFamily="2" charset="2"/>
              <a:buChar char="§"/>
            </a:pPr>
            <a:r>
              <a:rPr lang="en-US" sz="1400" dirty="0"/>
              <a:t>They can also define properties and some other things</a:t>
            </a:r>
          </a:p>
          <a:p>
            <a:pPr marL="285750" indent="-285750">
              <a:lnSpc>
                <a:spcPct val="150000"/>
              </a:lnSpc>
              <a:buFont typeface="Wingdings" panose="05000000000000000000" pitchFamily="2" charset="2"/>
              <a:buChar char="§"/>
            </a:pPr>
            <a:r>
              <a:rPr lang="en-US" sz="1400" dirty="0"/>
              <a:t>Every item in an interface is implicitly marked public</a:t>
            </a:r>
          </a:p>
          <a:p>
            <a:pPr marL="285750" indent="-285750">
              <a:lnSpc>
                <a:spcPct val="150000"/>
              </a:lnSpc>
              <a:buFont typeface="Wingdings" panose="05000000000000000000" pitchFamily="2" charset="2"/>
              <a:buChar char="§"/>
            </a:pPr>
            <a:r>
              <a:rPr lang="en-US" sz="1400" dirty="0"/>
              <a:t>Interface names start with an I by convention</a:t>
            </a:r>
          </a:p>
          <a:p>
            <a:pPr>
              <a:lnSpc>
                <a:spcPct val="150000"/>
              </a:lnSpc>
            </a:pPr>
            <a:endParaRPr lang="en-US" sz="1400" dirty="0"/>
          </a:p>
          <a:p>
            <a:pPr>
              <a:lnSpc>
                <a:spcPct val="150000"/>
              </a:lnSpc>
            </a:pPr>
            <a:endParaRPr lang="en-US" sz="1400" dirty="0"/>
          </a:p>
          <a:p>
            <a:pPr>
              <a:lnSpc>
                <a:spcPct val="150000"/>
              </a:lnSpc>
            </a:pPr>
            <a:endParaRPr lang="en-US" sz="1400" dirty="0"/>
          </a:p>
        </p:txBody>
      </p:sp>
      <p:cxnSp>
        <p:nvCxnSpPr>
          <p:cNvPr id="30" name="Straight Arrow Connector 29">
            <a:extLst>
              <a:ext uri="{FF2B5EF4-FFF2-40B4-BE49-F238E27FC236}">
                <a16:creationId xmlns:a16="http://schemas.microsoft.com/office/drawing/2014/main" id="{55F8E985-1B05-4E73-B75A-BE25D9A12A11}"/>
              </a:ext>
            </a:extLst>
          </p:cNvPr>
          <p:cNvCxnSpPr>
            <a:cxnSpLocks/>
          </p:cNvCxnSpPr>
          <p:nvPr/>
        </p:nvCxnSpPr>
        <p:spPr>
          <a:xfrm flipH="1">
            <a:off x="3122612" y="1811040"/>
            <a:ext cx="3068229" cy="1879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1B0096B-7003-4112-BCF2-E71ABAC3F723}"/>
              </a:ext>
            </a:extLst>
          </p:cNvPr>
          <p:cNvCxnSpPr>
            <a:cxnSpLocks/>
          </p:cNvCxnSpPr>
          <p:nvPr/>
        </p:nvCxnSpPr>
        <p:spPr>
          <a:xfrm flipH="1">
            <a:off x="3579812" y="2132695"/>
            <a:ext cx="2541456" cy="455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0039E6F-2A07-43C0-8CE8-274DD3E5B5DA}"/>
              </a:ext>
            </a:extLst>
          </p:cNvPr>
          <p:cNvSpPr txBox="1"/>
          <p:nvPr/>
        </p:nvSpPr>
        <p:spPr>
          <a:xfrm>
            <a:off x="3848406" y="3672540"/>
            <a:ext cx="4615297" cy="106182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400" dirty="0"/>
              <a:t>We say that ObjectA implements ISalsa</a:t>
            </a:r>
          </a:p>
          <a:p>
            <a:pPr marL="285750" indent="-285750">
              <a:lnSpc>
                <a:spcPct val="150000"/>
              </a:lnSpc>
              <a:buFont typeface="Wingdings" panose="05000000000000000000" pitchFamily="2" charset="2"/>
              <a:buChar char="§"/>
            </a:pPr>
            <a:r>
              <a:rPr lang="en-US" sz="1400" dirty="0"/>
              <a:t>In order for an object to implement an interface it must contain all it’s members</a:t>
            </a:r>
          </a:p>
        </p:txBody>
      </p:sp>
    </p:spTree>
    <p:extLst>
      <p:ext uri="{BB962C8B-B14F-4D97-AF65-F5344CB8AC3E}">
        <p14:creationId xmlns:p14="http://schemas.microsoft.com/office/powerpoint/2010/main" val="205599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533400"/>
            <a:ext cx="9143538" cy="533400"/>
          </a:xfrm>
        </p:spPr>
        <p:txBody>
          <a:bodyPr/>
          <a:lstStyle/>
          <a:p>
            <a:r>
              <a:rPr lang="en-US" dirty="0"/>
              <a:t>Continuing on with our prior example</a:t>
            </a:r>
          </a:p>
        </p:txBody>
      </p:sp>
      <p:sp>
        <p:nvSpPr>
          <p:cNvPr id="8" name="TextBox 7">
            <a:extLst>
              <a:ext uri="{FF2B5EF4-FFF2-40B4-BE49-F238E27FC236}">
                <a16:creationId xmlns:a16="http://schemas.microsoft.com/office/drawing/2014/main" id="{B9262BBF-13D5-4BEA-8F58-B4047AD15DC3}"/>
              </a:ext>
            </a:extLst>
          </p:cNvPr>
          <p:cNvSpPr txBox="1"/>
          <p:nvPr/>
        </p:nvSpPr>
        <p:spPr>
          <a:xfrm>
            <a:off x="455612" y="1371601"/>
            <a:ext cx="3810000" cy="2086725"/>
          </a:xfrm>
          <a:prstGeom prst="rect">
            <a:avLst/>
          </a:prstGeom>
          <a:noFill/>
        </p:spPr>
        <p:txBody>
          <a:bodyPr wrap="square" rtlCol="0">
            <a:spAutoFit/>
          </a:bodyPr>
          <a:lstStyle/>
          <a:p>
            <a:pPr>
              <a:lnSpc>
                <a:spcPct val="90000"/>
              </a:lnSpc>
            </a:pPr>
            <a:r>
              <a:rPr lang="en-US" sz="1200" dirty="0">
                <a:solidFill>
                  <a:srgbClr val="0070C0"/>
                </a:solidFill>
              </a:rPr>
              <a:t>public</a:t>
            </a:r>
            <a:r>
              <a:rPr lang="en-US" sz="1200" dirty="0"/>
              <a:t> interface ISalsa</a:t>
            </a:r>
          </a:p>
          <a:p>
            <a:pPr>
              <a:lnSpc>
                <a:spcPct val="90000"/>
              </a:lnSpc>
            </a:pPr>
            <a:r>
              <a:rPr lang="en-US" sz="1200" dirty="0"/>
              <a:t>{</a:t>
            </a:r>
          </a:p>
          <a:p>
            <a:pPr>
              <a:lnSpc>
                <a:spcPct val="90000"/>
              </a:lnSpc>
            </a:pPr>
            <a:r>
              <a:rPr lang="en-US" sz="1200" dirty="0"/>
              <a:t>	void DanceSalsa();</a:t>
            </a:r>
          </a:p>
          <a:p>
            <a:pPr>
              <a:lnSpc>
                <a:spcPct val="90000"/>
              </a:lnSpc>
            </a:pPr>
            <a:r>
              <a:rPr lang="en-US" sz="1200" dirty="0"/>
              <a:t>	string Name { get; set; }</a:t>
            </a:r>
          </a:p>
          <a:p>
            <a:pPr>
              <a:lnSpc>
                <a:spcPct val="90000"/>
              </a:lnSpc>
            </a:pPr>
            <a:r>
              <a:rPr lang="en-US" sz="1200" dirty="0"/>
              <a:t>	string SpinAround(</a:t>
            </a:r>
            <a:r>
              <a:rPr lang="en-US" sz="1200" dirty="0">
                <a:solidFill>
                  <a:srgbClr val="0070C0"/>
                </a:solidFill>
              </a:rPr>
              <a:t>int</a:t>
            </a:r>
            <a:r>
              <a:rPr lang="en-US" sz="1200" dirty="0"/>
              <a:t> spinRadius);</a:t>
            </a:r>
          </a:p>
          <a:p>
            <a:pPr>
              <a:lnSpc>
                <a:spcPct val="90000"/>
              </a:lnSpc>
            </a:pPr>
            <a:r>
              <a:rPr lang="en-US" sz="1200" dirty="0"/>
              <a:t>}</a:t>
            </a:r>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9" name="TextBox 8">
            <a:extLst>
              <a:ext uri="{FF2B5EF4-FFF2-40B4-BE49-F238E27FC236}">
                <a16:creationId xmlns:a16="http://schemas.microsoft.com/office/drawing/2014/main" id="{3BEBB5E2-5D1F-43D7-A538-C536C07B4181}"/>
              </a:ext>
            </a:extLst>
          </p:cNvPr>
          <p:cNvSpPr txBox="1"/>
          <p:nvPr/>
        </p:nvSpPr>
        <p:spPr>
          <a:xfrm>
            <a:off x="455612" y="3276600"/>
            <a:ext cx="5943600" cy="2232150"/>
          </a:xfrm>
          <a:prstGeom prst="rect">
            <a:avLst/>
          </a:prstGeom>
          <a:noFill/>
        </p:spPr>
        <p:txBody>
          <a:bodyPr wrap="square" rtlCol="0">
            <a:spAutoFit/>
          </a:bodyPr>
          <a:lstStyle/>
          <a:p>
            <a:pPr>
              <a:lnSpc>
                <a:spcPct val="90000"/>
              </a:lnSpc>
            </a:pPr>
            <a:r>
              <a:rPr lang="en-US" sz="1200" dirty="0">
                <a:solidFill>
                  <a:srgbClr val="0070C0"/>
                </a:solidFill>
              </a:rPr>
              <a:t>public</a:t>
            </a:r>
            <a:r>
              <a:rPr lang="en-US" sz="1200" dirty="0"/>
              <a:t> class ObjectA: ISalsa</a:t>
            </a:r>
          </a:p>
          <a:p>
            <a:pPr>
              <a:lnSpc>
                <a:spcPct val="90000"/>
              </a:lnSpc>
            </a:pPr>
            <a:r>
              <a:rPr lang="en-US" sz="1200" dirty="0"/>
              <a:t>{</a:t>
            </a:r>
          </a:p>
          <a:p>
            <a:pPr>
              <a:lnSpc>
                <a:spcPct val="90000"/>
              </a:lnSpc>
            </a:pPr>
            <a:r>
              <a:rPr lang="en-US" sz="1200" dirty="0"/>
              <a:t>	</a:t>
            </a:r>
            <a:r>
              <a:rPr lang="en-US" sz="1050" dirty="0">
                <a:solidFill>
                  <a:srgbClr val="0070C0"/>
                </a:solidFill>
              </a:rPr>
              <a:t>public</a:t>
            </a:r>
            <a:r>
              <a:rPr lang="en-US" sz="1050" dirty="0"/>
              <a:t> void DanceSalsa()</a:t>
            </a:r>
          </a:p>
          <a:p>
            <a:pPr>
              <a:lnSpc>
                <a:spcPct val="90000"/>
              </a:lnSpc>
            </a:pPr>
            <a:r>
              <a:rPr lang="en-US" sz="1050" dirty="0"/>
              <a:t>	{</a:t>
            </a:r>
          </a:p>
          <a:p>
            <a:pPr>
              <a:lnSpc>
                <a:spcPct val="90000"/>
              </a:lnSpc>
            </a:pPr>
            <a:r>
              <a:rPr lang="en-US" sz="1050" dirty="0"/>
              <a:t>	   </a:t>
            </a:r>
            <a:r>
              <a:rPr lang="en-US" sz="1050" dirty="0">
                <a:solidFill>
                  <a:srgbClr val="00B050"/>
                </a:solidFill>
              </a:rPr>
              <a:t>//Code goes here</a:t>
            </a:r>
          </a:p>
          <a:p>
            <a:pPr>
              <a:lnSpc>
                <a:spcPct val="90000"/>
              </a:lnSpc>
            </a:pPr>
            <a:r>
              <a:rPr lang="en-US" sz="1050" dirty="0"/>
              <a:t>	}</a:t>
            </a:r>
          </a:p>
          <a:p>
            <a:pPr>
              <a:lnSpc>
                <a:spcPct val="90000"/>
              </a:lnSpc>
            </a:pPr>
            <a:r>
              <a:rPr lang="en-US" sz="1050" dirty="0"/>
              <a:t>	</a:t>
            </a:r>
          </a:p>
          <a:p>
            <a:pPr>
              <a:lnSpc>
                <a:spcPct val="90000"/>
              </a:lnSpc>
            </a:pPr>
            <a:r>
              <a:rPr lang="en-US" sz="1050" dirty="0"/>
              <a:t>	</a:t>
            </a:r>
            <a:r>
              <a:rPr lang="en-US" sz="1050" dirty="0">
                <a:solidFill>
                  <a:srgbClr val="0070C0"/>
                </a:solidFill>
              </a:rPr>
              <a:t>public</a:t>
            </a:r>
            <a:r>
              <a:rPr lang="en-US" sz="1050" dirty="0"/>
              <a:t> string Name { get; set; }</a:t>
            </a:r>
          </a:p>
          <a:p>
            <a:pPr>
              <a:lnSpc>
                <a:spcPct val="90000"/>
              </a:lnSpc>
            </a:pPr>
            <a:r>
              <a:rPr lang="en-US" sz="1050" dirty="0"/>
              <a:t>	</a:t>
            </a:r>
          </a:p>
          <a:p>
            <a:pPr>
              <a:lnSpc>
                <a:spcPct val="90000"/>
              </a:lnSpc>
            </a:pPr>
            <a:r>
              <a:rPr lang="en-US" sz="1050" dirty="0"/>
              <a:t>	</a:t>
            </a:r>
            <a:r>
              <a:rPr lang="en-US" sz="1050" dirty="0">
                <a:solidFill>
                  <a:srgbClr val="0070C0"/>
                </a:solidFill>
              </a:rPr>
              <a:t>public</a:t>
            </a:r>
            <a:r>
              <a:rPr lang="en-US" sz="1050" dirty="0"/>
              <a:t> string SpinAround(</a:t>
            </a:r>
            <a:r>
              <a:rPr lang="en-US" sz="1050" dirty="0">
                <a:solidFill>
                  <a:srgbClr val="0070C0"/>
                </a:solidFill>
              </a:rPr>
              <a:t>int</a:t>
            </a:r>
            <a:r>
              <a:rPr lang="en-US" sz="1050" dirty="0"/>
              <a:t> spinRadius)</a:t>
            </a:r>
          </a:p>
          <a:p>
            <a:pPr>
              <a:lnSpc>
                <a:spcPct val="90000"/>
              </a:lnSpc>
            </a:pPr>
            <a:r>
              <a:rPr lang="en-US" sz="1050" dirty="0"/>
              <a:t>	{</a:t>
            </a:r>
          </a:p>
          <a:p>
            <a:pPr>
              <a:lnSpc>
                <a:spcPct val="90000"/>
              </a:lnSpc>
            </a:pPr>
            <a:r>
              <a:rPr lang="en-US" sz="1050" dirty="0"/>
              <a:t>	  </a:t>
            </a:r>
            <a:r>
              <a:rPr lang="en-US" sz="1050" dirty="0">
                <a:solidFill>
                  <a:srgbClr val="00B050"/>
                </a:solidFill>
              </a:rPr>
              <a:t>//Code goes here</a:t>
            </a:r>
            <a:endParaRPr lang="en-US" sz="1050" dirty="0"/>
          </a:p>
          <a:p>
            <a:pPr>
              <a:lnSpc>
                <a:spcPct val="90000"/>
              </a:lnSpc>
            </a:pPr>
            <a:r>
              <a:rPr lang="en-US" sz="1050" dirty="0"/>
              <a:t>	}</a:t>
            </a:r>
            <a:r>
              <a:rPr lang="en-US" sz="1200" dirty="0"/>
              <a:t>	</a:t>
            </a:r>
          </a:p>
          <a:p>
            <a:pPr>
              <a:lnSpc>
                <a:spcPct val="90000"/>
              </a:lnSpc>
            </a:pPr>
            <a:r>
              <a:rPr lang="en-US" sz="1200" dirty="0"/>
              <a:t>} </a:t>
            </a:r>
          </a:p>
        </p:txBody>
      </p:sp>
      <p:sp>
        <p:nvSpPr>
          <p:cNvPr id="10" name="TextBox 9">
            <a:extLst>
              <a:ext uri="{FF2B5EF4-FFF2-40B4-BE49-F238E27FC236}">
                <a16:creationId xmlns:a16="http://schemas.microsoft.com/office/drawing/2014/main" id="{815D6402-DFF3-4B7D-AE13-93E73240E341}"/>
              </a:ext>
            </a:extLst>
          </p:cNvPr>
          <p:cNvSpPr txBox="1"/>
          <p:nvPr/>
        </p:nvSpPr>
        <p:spPr>
          <a:xfrm>
            <a:off x="5789612" y="1219200"/>
            <a:ext cx="5943600" cy="2377574"/>
          </a:xfrm>
          <a:prstGeom prst="rect">
            <a:avLst/>
          </a:prstGeom>
          <a:noFill/>
        </p:spPr>
        <p:txBody>
          <a:bodyPr wrap="square" rtlCol="0">
            <a:spAutoFit/>
          </a:bodyPr>
          <a:lstStyle/>
          <a:p>
            <a:pPr>
              <a:lnSpc>
                <a:spcPct val="90000"/>
              </a:lnSpc>
            </a:pPr>
            <a:r>
              <a:rPr lang="en-US" sz="1200" dirty="0">
                <a:solidFill>
                  <a:srgbClr val="0070C0"/>
                </a:solidFill>
              </a:rPr>
              <a:t>public</a:t>
            </a:r>
            <a:r>
              <a:rPr lang="en-US" sz="1200" dirty="0"/>
              <a:t> class ObjectB: ISalsa</a:t>
            </a:r>
          </a:p>
          <a:p>
            <a:pPr>
              <a:lnSpc>
                <a:spcPct val="90000"/>
              </a:lnSpc>
            </a:pPr>
            <a:r>
              <a:rPr lang="en-US" sz="1200" dirty="0"/>
              <a:t>{</a:t>
            </a:r>
          </a:p>
          <a:p>
            <a:pPr>
              <a:lnSpc>
                <a:spcPct val="90000"/>
              </a:lnSpc>
            </a:pPr>
            <a:r>
              <a:rPr lang="en-US" sz="1200" dirty="0"/>
              <a:t>	</a:t>
            </a:r>
            <a:r>
              <a:rPr lang="en-US" sz="1050" dirty="0">
                <a:solidFill>
                  <a:srgbClr val="0070C0"/>
                </a:solidFill>
              </a:rPr>
              <a:t>public</a:t>
            </a:r>
            <a:r>
              <a:rPr lang="en-US" sz="1050" dirty="0"/>
              <a:t> void DanceSalsa()</a:t>
            </a:r>
          </a:p>
          <a:p>
            <a:pPr>
              <a:lnSpc>
                <a:spcPct val="90000"/>
              </a:lnSpc>
            </a:pPr>
            <a:r>
              <a:rPr lang="en-US" sz="1050" dirty="0"/>
              <a:t>	{</a:t>
            </a:r>
          </a:p>
          <a:p>
            <a:pPr>
              <a:lnSpc>
                <a:spcPct val="90000"/>
              </a:lnSpc>
            </a:pPr>
            <a:r>
              <a:rPr lang="en-US" sz="1050" dirty="0"/>
              <a:t>	   </a:t>
            </a:r>
            <a:r>
              <a:rPr lang="en-US" sz="1050" dirty="0">
                <a:solidFill>
                  <a:srgbClr val="00B050"/>
                </a:solidFill>
              </a:rPr>
              <a:t>//Code goes here</a:t>
            </a:r>
          </a:p>
          <a:p>
            <a:pPr>
              <a:lnSpc>
                <a:spcPct val="90000"/>
              </a:lnSpc>
            </a:pPr>
            <a:r>
              <a:rPr lang="en-US" sz="1050" dirty="0"/>
              <a:t>	}</a:t>
            </a:r>
          </a:p>
          <a:p>
            <a:pPr>
              <a:lnSpc>
                <a:spcPct val="90000"/>
              </a:lnSpc>
            </a:pPr>
            <a:r>
              <a:rPr lang="en-US" sz="1050" dirty="0"/>
              <a:t>	</a:t>
            </a:r>
          </a:p>
          <a:p>
            <a:pPr>
              <a:lnSpc>
                <a:spcPct val="90000"/>
              </a:lnSpc>
            </a:pPr>
            <a:r>
              <a:rPr lang="en-US" sz="1050" dirty="0"/>
              <a:t>	</a:t>
            </a:r>
            <a:r>
              <a:rPr lang="en-US" sz="1050" dirty="0">
                <a:solidFill>
                  <a:srgbClr val="0070C0"/>
                </a:solidFill>
              </a:rPr>
              <a:t>public </a:t>
            </a:r>
            <a:r>
              <a:rPr lang="en-US" sz="1050" dirty="0"/>
              <a:t>string Name { get; set; }</a:t>
            </a:r>
          </a:p>
          <a:p>
            <a:pPr>
              <a:lnSpc>
                <a:spcPct val="90000"/>
              </a:lnSpc>
            </a:pPr>
            <a:r>
              <a:rPr lang="en-US" sz="1050" dirty="0"/>
              <a:t>	</a:t>
            </a:r>
          </a:p>
          <a:p>
            <a:pPr>
              <a:lnSpc>
                <a:spcPct val="90000"/>
              </a:lnSpc>
            </a:pPr>
            <a:r>
              <a:rPr lang="en-US" sz="1050" dirty="0"/>
              <a:t>	</a:t>
            </a:r>
            <a:r>
              <a:rPr lang="en-US" sz="1050" dirty="0">
                <a:solidFill>
                  <a:srgbClr val="0070C0"/>
                </a:solidFill>
              </a:rPr>
              <a:t>public</a:t>
            </a:r>
            <a:r>
              <a:rPr lang="en-US" sz="1050" dirty="0"/>
              <a:t> string SpinAround(</a:t>
            </a:r>
            <a:r>
              <a:rPr lang="en-US" sz="1050" dirty="0">
                <a:solidFill>
                  <a:srgbClr val="0070C0"/>
                </a:solidFill>
              </a:rPr>
              <a:t>int</a:t>
            </a:r>
            <a:r>
              <a:rPr lang="en-US" sz="1050" dirty="0"/>
              <a:t> spinRadius)</a:t>
            </a:r>
          </a:p>
          <a:p>
            <a:pPr>
              <a:lnSpc>
                <a:spcPct val="90000"/>
              </a:lnSpc>
            </a:pPr>
            <a:r>
              <a:rPr lang="en-US" sz="1050" dirty="0"/>
              <a:t>	{</a:t>
            </a:r>
          </a:p>
          <a:p>
            <a:pPr>
              <a:lnSpc>
                <a:spcPct val="90000"/>
              </a:lnSpc>
            </a:pPr>
            <a:r>
              <a:rPr lang="en-US" sz="1050" dirty="0"/>
              <a:t>	  </a:t>
            </a:r>
            <a:r>
              <a:rPr lang="en-US" sz="1050" dirty="0">
                <a:solidFill>
                  <a:srgbClr val="00B050"/>
                </a:solidFill>
              </a:rPr>
              <a:t>//Code goes here</a:t>
            </a:r>
            <a:endParaRPr lang="en-US" sz="1050" dirty="0"/>
          </a:p>
          <a:p>
            <a:pPr>
              <a:lnSpc>
                <a:spcPct val="90000"/>
              </a:lnSpc>
            </a:pPr>
            <a:r>
              <a:rPr lang="en-US" sz="1050" dirty="0"/>
              <a:t>	}</a:t>
            </a:r>
          </a:p>
          <a:p>
            <a:pPr>
              <a:lnSpc>
                <a:spcPct val="90000"/>
              </a:lnSpc>
            </a:pPr>
            <a:r>
              <a:rPr lang="en-US" sz="1200" dirty="0"/>
              <a:t>	</a:t>
            </a:r>
          </a:p>
          <a:p>
            <a:pPr>
              <a:lnSpc>
                <a:spcPct val="90000"/>
              </a:lnSpc>
            </a:pPr>
            <a:r>
              <a:rPr lang="en-US" sz="1200" dirty="0"/>
              <a:t>} </a:t>
            </a:r>
          </a:p>
        </p:txBody>
      </p:sp>
      <p:sp>
        <p:nvSpPr>
          <p:cNvPr id="11" name="TextBox 10">
            <a:extLst>
              <a:ext uri="{FF2B5EF4-FFF2-40B4-BE49-F238E27FC236}">
                <a16:creationId xmlns:a16="http://schemas.microsoft.com/office/drawing/2014/main" id="{3D2CED91-1A73-411E-87E5-5D261DC26B6D}"/>
              </a:ext>
            </a:extLst>
          </p:cNvPr>
          <p:cNvSpPr txBox="1"/>
          <p:nvPr/>
        </p:nvSpPr>
        <p:spPr>
          <a:xfrm>
            <a:off x="4722812" y="3962400"/>
            <a:ext cx="5181600" cy="2432974"/>
          </a:xfrm>
          <a:prstGeom prst="rect">
            <a:avLst/>
          </a:prstGeom>
          <a:noFill/>
        </p:spPr>
        <p:txBody>
          <a:bodyPr wrap="square" rtlCol="0">
            <a:spAutoFit/>
          </a:bodyPr>
          <a:lstStyle/>
          <a:p>
            <a:pPr>
              <a:lnSpc>
                <a:spcPct val="90000"/>
              </a:lnSpc>
            </a:pPr>
            <a:r>
              <a:rPr lang="en-US" sz="1200" dirty="0"/>
              <a:t>Given these objects both of the following pieces of code are valid</a:t>
            </a:r>
          </a:p>
          <a:p>
            <a:pPr>
              <a:lnSpc>
                <a:spcPct val="90000"/>
              </a:lnSpc>
            </a:pPr>
            <a:endParaRPr lang="en-US" sz="1200" dirty="0"/>
          </a:p>
          <a:p>
            <a:pPr>
              <a:lnSpc>
                <a:spcPct val="90000"/>
              </a:lnSpc>
            </a:pPr>
            <a:r>
              <a:rPr lang="en-US" sz="1200" dirty="0">
                <a:solidFill>
                  <a:srgbClr val="0070C0"/>
                </a:solidFill>
              </a:rPr>
              <a:t>ISalsa</a:t>
            </a:r>
            <a:r>
              <a:rPr lang="en-US" sz="1200" dirty="0"/>
              <a:t> salsa1 = </a:t>
            </a:r>
            <a:r>
              <a:rPr lang="en-US" sz="1200" dirty="0">
                <a:solidFill>
                  <a:srgbClr val="0070C0"/>
                </a:solidFill>
              </a:rPr>
              <a:t>new</a:t>
            </a:r>
            <a:r>
              <a:rPr lang="en-US" sz="1200" dirty="0"/>
              <a:t> ObjectA</a:t>
            </a:r>
          </a:p>
          <a:p>
            <a:pPr>
              <a:lnSpc>
                <a:spcPct val="90000"/>
              </a:lnSpc>
            </a:pPr>
            <a:endParaRPr lang="en-US" sz="1200" dirty="0"/>
          </a:p>
          <a:p>
            <a:pPr>
              <a:lnSpc>
                <a:spcPct val="90000"/>
              </a:lnSpc>
            </a:pPr>
            <a:r>
              <a:rPr lang="en-US" sz="1200" dirty="0"/>
              <a:t>salsa1.DanceSalsa();</a:t>
            </a:r>
          </a:p>
          <a:p>
            <a:pPr>
              <a:lnSpc>
                <a:spcPct val="90000"/>
              </a:lnSpc>
            </a:pPr>
            <a:endParaRPr lang="en-US" sz="1200" dirty="0"/>
          </a:p>
          <a:p>
            <a:pPr>
              <a:lnSpc>
                <a:spcPct val="90000"/>
              </a:lnSpc>
            </a:pPr>
            <a:r>
              <a:rPr lang="en-US" sz="1200" dirty="0">
                <a:solidFill>
                  <a:srgbClr val="0070C0"/>
                </a:solidFill>
              </a:rPr>
              <a:t>ISalsa</a:t>
            </a:r>
            <a:r>
              <a:rPr lang="en-US" sz="1200" dirty="0"/>
              <a:t> salsa2 = </a:t>
            </a:r>
            <a:r>
              <a:rPr lang="en-US" sz="1200" dirty="0">
                <a:solidFill>
                  <a:srgbClr val="0070C0"/>
                </a:solidFill>
              </a:rPr>
              <a:t>new</a:t>
            </a:r>
            <a:r>
              <a:rPr lang="en-US" sz="1200" dirty="0"/>
              <a:t> ObjectB</a:t>
            </a:r>
          </a:p>
          <a:p>
            <a:pPr>
              <a:lnSpc>
                <a:spcPct val="90000"/>
              </a:lnSpc>
            </a:pPr>
            <a:endParaRPr lang="en-US" sz="1200" dirty="0"/>
          </a:p>
          <a:p>
            <a:pPr>
              <a:lnSpc>
                <a:spcPct val="90000"/>
              </a:lnSpc>
            </a:pPr>
            <a:r>
              <a:rPr lang="en-US" sz="1200" dirty="0"/>
              <a:t>salsa2.DanceSalsa()</a:t>
            </a:r>
          </a:p>
          <a:p>
            <a:pPr>
              <a:lnSpc>
                <a:spcPct val="90000"/>
              </a:lnSpc>
            </a:pPr>
            <a:endParaRPr lang="en-US" sz="1100" dirty="0"/>
          </a:p>
          <a:p>
            <a:pPr>
              <a:lnSpc>
                <a:spcPct val="90000"/>
              </a:lnSpc>
            </a:pPr>
            <a:r>
              <a:rPr lang="en-US" sz="1400" b="1" dirty="0">
                <a:solidFill>
                  <a:srgbClr val="0070C0"/>
                </a:solidFill>
              </a:rPr>
              <a:t>This means that wherever there's a type of ISalsa, we can use either ObjectA or ObjectB!</a:t>
            </a:r>
          </a:p>
          <a:p>
            <a:pPr>
              <a:lnSpc>
                <a:spcPct val="90000"/>
              </a:lnSpc>
            </a:pPr>
            <a:endParaRPr lang="en-US" sz="1100" dirty="0"/>
          </a:p>
          <a:p>
            <a:pPr>
              <a:lnSpc>
                <a:spcPct val="90000"/>
              </a:lnSpc>
            </a:pPr>
            <a:endParaRPr lang="en-US" sz="1100" dirty="0"/>
          </a:p>
        </p:txBody>
      </p:sp>
    </p:spTree>
    <p:extLst>
      <p:ext uri="{BB962C8B-B14F-4D97-AF65-F5344CB8AC3E}">
        <p14:creationId xmlns:p14="http://schemas.microsoft.com/office/powerpoint/2010/main" val="407383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228600"/>
            <a:ext cx="9144000" cy="381000"/>
          </a:xfrm>
        </p:spPr>
        <p:txBody>
          <a:bodyPr>
            <a:noAutofit/>
          </a:bodyPr>
          <a:lstStyle/>
          <a:p>
            <a:r>
              <a:rPr lang="en-US" sz="2800" dirty="0"/>
              <a:t>Back to Repositories</a:t>
            </a:r>
          </a:p>
        </p:txBody>
      </p:sp>
      <p:sp>
        <p:nvSpPr>
          <p:cNvPr id="3" name="Text Placeholder 2"/>
          <p:cNvSpPr>
            <a:spLocks noGrp="1"/>
          </p:cNvSpPr>
          <p:nvPr>
            <p:ph type="body" idx="1"/>
          </p:nvPr>
        </p:nvSpPr>
        <p:spPr>
          <a:xfrm>
            <a:off x="912812" y="602693"/>
            <a:ext cx="10058400" cy="381000"/>
          </a:xfrm>
        </p:spPr>
        <p:txBody>
          <a:bodyPr>
            <a:normAutofit/>
          </a:bodyPr>
          <a:lstStyle/>
          <a:p>
            <a:r>
              <a:rPr lang="en-US" sz="1600" dirty="0">
                <a:solidFill>
                  <a:srgbClr val="A6B727"/>
                </a:solidFill>
              </a:rPr>
              <a:t>We have to change our earlier box model a little in order to follow the repository pattern…</a:t>
            </a:r>
          </a:p>
        </p:txBody>
      </p:sp>
      <p:sp>
        <p:nvSpPr>
          <p:cNvPr id="4" name="Rectangle 3">
            <a:extLst>
              <a:ext uri="{FF2B5EF4-FFF2-40B4-BE49-F238E27FC236}">
                <a16:creationId xmlns:a16="http://schemas.microsoft.com/office/drawing/2014/main" id="{1C6615BF-F680-4F43-81FE-CAFE8F13B236}"/>
              </a:ext>
            </a:extLst>
          </p:cNvPr>
          <p:cNvSpPr/>
          <p:nvPr/>
        </p:nvSpPr>
        <p:spPr>
          <a:xfrm>
            <a:off x="4913312" y="3296119"/>
            <a:ext cx="2667000" cy="5771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 Classes</a:t>
            </a:r>
          </a:p>
        </p:txBody>
      </p:sp>
      <p:sp>
        <p:nvSpPr>
          <p:cNvPr id="5" name="Flowchart: Magnetic Disk 4">
            <a:extLst>
              <a:ext uri="{FF2B5EF4-FFF2-40B4-BE49-F238E27FC236}">
                <a16:creationId xmlns:a16="http://schemas.microsoft.com/office/drawing/2014/main" id="{AC6EF2F8-164D-48C1-95FE-B38E1884FC2A}"/>
              </a:ext>
            </a:extLst>
          </p:cNvPr>
          <p:cNvSpPr/>
          <p:nvPr/>
        </p:nvSpPr>
        <p:spPr>
          <a:xfrm>
            <a:off x="5599112" y="1401762"/>
            <a:ext cx="1295400" cy="1371600"/>
          </a:xfrm>
          <a:prstGeom prst="flowChartMagneticDisk">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Flowchart: Process 5">
            <a:extLst>
              <a:ext uri="{FF2B5EF4-FFF2-40B4-BE49-F238E27FC236}">
                <a16:creationId xmlns:a16="http://schemas.microsoft.com/office/drawing/2014/main" id="{DCC6D6CB-EA5B-445A-8CF4-102AA00ADDBE}"/>
              </a:ext>
            </a:extLst>
          </p:cNvPr>
          <p:cNvSpPr/>
          <p:nvPr/>
        </p:nvSpPr>
        <p:spPr>
          <a:xfrm>
            <a:off x="4913313" y="4508384"/>
            <a:ext cx="2667000" cy="520816"/>
          </a:xfrm>
          <a:prstGeom prst="flowChart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p:txBody>
      </p:sp>
      <p:sp>
        <p:nvSpPr>
          <p:cNvPr id="7" name="Flowchart: Process 6">
            <a:extLst>
              <a:ext uri="{FF2B5EF4-FFF2-40B4-BE49-F238E27FC236}">
                <a16:creationId xmlns:a16="http://schemas.microsoft.com/office/drawing/2014/main" id="{C5BCE55C-9A99-436B-9B69-E7377C36C611}"/>
              </a:ext>
            </a:extLst>
          </p:cNvPr>
          <p:cNvSpPr/>
          <p:nvPr/>
        </p:nvSpPr>
        <p:spPr>
          <a:xfrm>
            <a:off x="1522412" y="5663909"/>
            <a:ext cx="2667000" cy="5082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p:txBody>
      </p:sp>
      <p:cxnSp>
        <p:nvCxnSpPr>
          <p:cNvPr id="8" name="Straight Arrow Connector 7">
            <a:extLst>
              <a:ext uri="{FF2B5EF4-FFF2-40B4-BE49-F238E27FC236}">
                <a16:creationId xmlns:a16="http://schemas.microsoft.com/office/drawing/2014/main" id="{F25969CA-0A1C-4B06-8EE9-1DB911F12358}"/>
              </a:ext>
            </a:extLst>
          </p:cNvPr>
          <p:cNvCxnSpPr>
            <a:cxnSpLocks/>
            <a:stCxn id="5" idx="3"/>
            <a:endCxn id="4" idx="0"/>
          </p:cNvCxnSpPr>
          <p:nvPr/>
        </p:nvCxnSpPr>
        <p:spPr>
          <a:xfrm>
            <a:off x="6246812" y="2773362"/>
            <a:ext cx="0" cy="52275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4AEEF8E-049A-4256-BE28-5F67C837ABE8}"/>
              </a:ext>
            </a:extLst>
          </p:cNvPr>
          <p:cNvCxnSpPr>
            <a:cxnSpLocks/>
            <a:stCxn id="4" idx="2"/>
          </p:cNvCxnSpPr>
          <p:nvPr/>
        </p:nvCxnSpPr>
        <p:spPr>
          <a:xfrm>
            <a:off x="6246812" y="3873251"/>
            <a:ext cx="0" cy="64348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5636041-C519-4558-97D4-31DF09057A73}"/>
              </a:ext>
            </a:extLst>
          </p:cNvPr>
          <p:cNvSpPr txBox="1"/>
          <p:nvPr/>
        </p:nvSpPr>
        <p:spPr>
          <a:xfrm>
            <a:off x="7237412" y="1865126"/>
            <a:ext cx="3352800" cy="424732"/>
          </a:xfrm>
          <a:prstGeom prst="rect">
            <a:avLst/>
          </a:prstGeom>
          <a:noFill/>
        </p:spPr>
        <p:txBody>
          <a:bodyPr wrap="square" rtlCol="0">
            <a:spAutoFit/>
          </a:bodyPr>
          <a:lstStyle/>
          <a:p>
            <a:pPr>
              <a:lnSpc>
                <a:spcPct val="90000"/>
              </a:lnSpc>
            </a:pPr>
            <a:r>
              <a:rPr lang="en-US" sz="2400" dirty="0"/>
              <a:t>SQL Server Database</a:t>
            </a:r>
          </a:p>
        </p:txBody>
      </p:sp>
      <p:sp>
        <p:nvSpPr>
          <p:cNvPr id="12" name="TextBox 11">
            <a:extLst>
              <a:ext uri="{FF2B5EF4-FFF2-40B4-BE49-F238E27FC236}">
                <a16:creationId xmlns:a16="http://schemas.microsoft.com/office/drawing/2014/main" id="{1859106D-0F0A-4B70-A3D3-E3C0200D2601}"/>
              </a:ext>
            </a:extLst>
          </p:cNvPr>
          <p:cNvSpPr txBox="1"/>
          <p:nvPr/>
        </p:nvSpPr>
        <p:spPr>
          <a:xfrm>
            <a:off x="7580312" y="3494557"/>
            <a:ext cx="4800600" cy="424732"/>
          </a:xfrm>
          <a:prstGeom prst="rect">
            <a:avLst/>
          </a:prstGeom>
          <a:noFill/>
        </p:spPr>
        <p:txBody>
          <a:bodyPr wrap="square" rtlCol="0">
            <a:spAutoFit/>
          </a:bodyPr>
          <a:lstStyle/>
          <a:p>
            <a:pPr>
              <a:lnSpc>
                <a:spcPct val="90000"/>
              </a:lnSpc>
            </a:pPr>
            <a:r>
              <a:rPr lang="en-US" sz="2400" dirty="0"/>
              <a:t>Object Relational Mapper (C#) </a:t>
            </a:r>
          </a:p>
        </p:txBody>
      </p:sp>
      <p:sp>
        <p:nvSpPr>
          <p:cNvPr id="13" name="TextBox 12">
            <a:extLst>
              <a:ext uri="{FF2B5EF4-FFF2-40B4-BE49-F238E27FC236}">
                <a16:creationId xmlns:a16="http://schemas.microsoft.com/office/drawing/2014/main" id="{EAA3F91B-3297-4AB0-B4A7-9A5417E8B62A}"/>
              </a:ext>
            </a:extLst>
          </p:cNvPr>
          <p:cNvSpPr txBox="1"/>
          <p:nvPr/>
        </p:nvSpPr>
        <p:spPr>
          <a:xfrm>
            <a:off x="7763092" y="4602906"/>
            <a:ext cx="2590800" cy="423848"/>
          </a:xfrm>
          <a:prstGeom prst="rect">
            <a:avLst/>
          </a:prstGeom>
          <a:noFill/>
        </p:spPr>
        <p:txBody>
          <a:bodyPr wrap="square" rtlCol="0">
            <a:spAutoFit/>
          </a:bodyPr>
          <a:lstStyle/>
          <a:p>
            <a:pPr>
              <a:lnSpc>
                <a:spcPct val="90000"/>
              </a:lnSpc>
            </a:pPr>
            <a:r>
              <a:rPr lang="en-US" sz="2400" dirty="0"/>
              <a:t>Repository (C#)</a:t>
            </a:r>
          </a:p>
        </p:txBody>
      </p:sp>
      <p:sp>
        <p:nvSpPr>
          <p:cNvPr id="14" name="TextBox 13">
            <a:extLst>
              <a:ext uri="{FF2B5EF4-FFF2-40B4-BE49-F238E27FC236}">
                <a16:creationId xmlns:a16="http://schemas.microsoft.com/office/drawing/2014/main" id="{66CE23B3-E738-45AE-8AAA-1D90C314C69E}"/>
              </a:ext>
            </a:extLst>
          </p:cNvPr>
          <p:cNvSpPr txBox="1"/>
          <p:nvPr/>
        </p:nvSpPr>
        <p:spPr>
          <a:xfrm>
            <a:off x="4398597" y="5731896"/>
            <a:ext cx="3352800" cy="424732"/>
          </a:xfrm>
          <a:prstGeom prst="rect">
            <a:avLst/>
          </a:prstGeom>
          <a:noFill/>
        </p:spPr>
        <p:txBody>
          <a:bodyPr wrap="square" rtlCol="0">
            <a:spAutoFit/>
          </a:bodyPr>
          <a:lstStyle/>
          <a:p>
            <a:pPr>
              <a:lnSpc>
                <a:spcPct val="90000"/>
              </a:lnSpc>
            </a:pPr>
            <a:r>
              <a:rPr lang="en-US" sz="2400" dirty="0"/>
              <a:t>Web Service(C#)</a:t>
            </a:r>
          </a:p>
        </p:txBody>
      </p:sp>
      <p:sp>
        <p:nvSpPr>
          <p:cNvPr id="18" name="Flowchart: Process 17">
            <a:extLst>
              <a:ext uri="{FF2B5EF4-FFF2-40B4-BE49-F238E27FC236}">
                <a16:creationId xmlns:a16="http://schemas.microsoft.com/office/drawing/2014/main" id="{E7D01A2A-BB75-4EB4-90C7-C4859E6CD7E8}"/>
              </a:ext>
            </a:extLst>
          </p:cNvPr>
          <p:cNvSpPr/>
          <p:nvPr/>
        </p:nvSpPr>
        <p:spPr>
          <a:xfrm>
            <a:off x="1522412" y="4495800"/>
            <a:ext cx="2667000" cy="520816"/>
          </a:xfrm>
          <a:prstGeom prst="flowChartProcess">
            <a:avLst/>
          </a:prstGeom>
          <a:solidFill>
            <a:srgbClr val="A6B7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 Interface </a:t>
            </a:r>
          </a:p>
        </p:txBody>
      </p:sp>
      <p:cxnSp>
        <p:nvCxnSpPr>
          <p:cNvPr id="23" name="Straight Arrow Connector 22">
            <a:extLst>
              <a:ext uri="{FF2B5EF4-FFF2-40B4-BE49-F238E27FC236}">
                <a16:creationId xmlns:a16="http://schemas.microsoft.com/office/drawing/2014/main" id="{F18679F3-E972-4B45-B6AE-41FD91DC80B9}"/>
              </a:ext>
            </a:extLst>
          </p:cNvPr>
          <p:cNvCxnSpPr>
            <a:cxnSpLocks/>
          </p:cNvCxnSpPr>
          <p:nvPr/>
        </p:nvCxnSpPr>
        <p:spPr>
          <a:xfrm>
            <a:off x="2894012" y="5016616"/>
            <a:ext cx="0" cy="6472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84AB907-CB58-48A5-90C0-4F13451DDEC0}"/>
              </a:ext>
            </a:extLst>
          </p:cNvPr>
          <p:cNvCxnSpPr>
            <a:cxnSpLocks/>
            <a:stCxn id="6" idx="1"/>
            <a:endCxn id="18" idx="3"/>
          </p:cNvCxnSpPr>
          <p:nvPr/>
        </p:nvCxnSpPr>
        <p:spPr>
          <a:xfrm flipH="1" flipV="1">
            <a:off x="4189412" y="4756208"/>
            <a:ext cx="723901" cy="1258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C41BC44-D475-46F4-8ACA-FF5E9FBDA21C}"/>
              </a:ext>
            </a:extLst>
          </p:cNvPr>
          <p:cNvSpPr txBox="1"/>
          <p:nvPr/>
        </p:nvSpPr>
        <p:spPr>
          <a:xfrm>
            <a:off x="188912" y="1346801"/>
            <a:ext cx="4229100" cy="3000821"/>
          </a:xfrm>
          <a:prstGeom prst="rect">
            <a:avLst/>
          </a:prstGeom>
          <a:noFill/>
        </p:spPr>
        <p:txBody>
          <a:bodyPr wrap="square" rtlCol="0">
            <a:spAutoFit/>
          </a:bodyPr>
          <a:lstStyle/>
          <a:p>
            <a:pPr>
              <a:lnSpc>
                <a:spcPct val="150000"/>
              </a:lnSpc>
            </a:pPr>
            <a:r>
              <a:rPr lang="en-US" sz="1400" dirty="0">
                <a:solidFill>
                  <a:srgbClr val="0070C0"/>
                </a:solidFill>
              </a:rPr>
              <a:t>Instead of using a repository, our business logic is using a repository interface.</a:t>
            </a:r>
          </a:p>
          <a:p>
            <a:pPr>
              <a:lnSpc>
                <a:spcPct val="150000"/>
              </a:lnSpc>
            </a:pPr>
            <a:r>
              <a:rPr lang="en-US" sz="1400" dirty="0">
                <a:solidFill>
                  <a:srgbClr val="0070C0"/>
                </a:solidFill>
              </a:rPr>
              <a:t>This means that everything from our repository down has become hot swappable! We can change our repository to a completely different repository targeting a different database! The business logic doesn’t care as long as the repository object implements the repository interface.</a:t>
            </a:r>
          </a:p>
        </p:txBody>
      </p:sp>
    </p:spTree>
    <p:extLst>
      <p:ext uri="{BB962C8B-B14F-4D97-AF65-F5344CB8AC3E}">
        <p14:creationId xmlns:p14="http://schemas.microsoft.com/office/powerpoint/2010/main" val="378100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457200"/>
            <a:ext cx="9906000" cy="457200"/>
          </a:xfrm>
        </p:spPr>
        <p:txBody>
          <a:bodyPr>
            <a:normAutofit fontScale="90000"/>
          </a:bodyPr>
          <a:lstStyle/>
          <a:p>
            <a:r>
              <a:rPr lang="en-US" dirty="0"/>
              <a:t>Repository in Action</a:t>
            </a:r>
          </a:p>
        </p:txBody>
      </p:sp>
      <p:sp>
        <p:nvSpPr>
          <p:cNvPr id="7" name="TextBox 6">
            <a:extLst>
              <a:ext uri="{FF2B5EF4-FFF2-40B4-BE49-F238E27FC236}">
                <a16:creationId xmlns:a16="http://schemas.microsoft.com/office/drawing/2014/main" id="{713EBDF0-3DAA-4A25-BBF8-7E9943428F1F}"/>
              </a:ext>
            </a:extLst>
          </p:cNvPr>
          <p:cNvSpPr txBox="1"/>
          <p:nvPr/>
        </p:nvSpPr>
        <p:spPr>
          <a:xfrm>
            <a:off x="455612" y="3124200"/>
            <a:ext cx="5943600" cy="2529923"/>
          </a:xfrm>
          <a:prstGeom prst="rect">
            <a:avLst/>
          </a:prstGeom>
          <a:noFill/>
        </p:spPr>
        <p:txBody>
          <a:bodyPr wrap="square" rtlCol="0">
            <a:spAutoFit/>
          </a:bodyPr>
          <a:lstStyle/>
          <a:p>
            <a:pPr>
              <a:lnSpc>
                <a:spcPct val="90000"/>
              </a:lnSpc>
            </a:pPr>
            <a:r>
              <a:rPr lang="en-US" sz="1600" dirty="0">
                <a:solidFill>
                  <a:srgbClr val="0070C0"/>
                </a:solidFill>
              </a:rPr>
              <a:t>public</a:t>
            </a:r>
            <a:r>
              <a:rPr lang="en-US" sz="1600" dirty="0"/>
              <a:t> class StudentRepository: IRepository</a:t>
            </a:r>
          </a:p>
          <a:p>
            <a:pPr>
              <a:lnSpc>
                <a:spcPct val="90000"/>
              </a:lnSpc>
            </a:pPr>
            <a:r>
              <a:rPr lang="en-US" sz="1600" dirty="0"/>
              <a:t>{</a:t>
            </a:r>
          </a:p>
          <a:p>
            <a:pPr>
              <a:lnSpc>
                <a:spcPct val="90000"/>
              </a:lnSpc>
            </a:pPr>
            <a:r>
              <a:rPr lang="en-US" dirty="0"/>
              <a:t>	</a:t>
            </a:r>
            <a:r>
              <a:rPr lang="en-US" sz="1200" dirty="0">
                <a:solidFill>
                  <a:srgbClr val="0070C0"/>
                </a:solidFill>
              </a:rPr>
              <a:t>public</a:t>
            </a:r>
            <a:r>
              <a:rPr lang="en-US" sz="1200" dirty="0"/>
              <a:t> List&lt;Student&gt; GetStudents()</a:t>
            </a:r>
          </a:p>
          <a:p>
            <a:pPr>
              <a:lnSpc>
                <a:spcPct val="90000"/>
              </a:lnSpc>
            </a:pPr>
            <a:r>
              <a:rPr lang="en-US" sz="1200" dirty="0"/>
              <a:t>	{</a:t>
            </a:r>
          </a:p>
          <a:p>
            <a:pPr>
              <a:lnSpc>
                <a:spcPct val="90000"/>
              </a:lnSpc>
            </a:pPr>
            <a:r>
              <a:rPr lang="en-US" sz="1200" dirty="0"/>
              <a:t>	   </a:t>
            </a:r>
            <a:r>
              <a:rPr lang="en-US" sz="1200" dirty="0">
                <a:solidFill>
                  <a:srgbClr val="00B050"/>
                </a:solidFill>
              </a:rPr>
              <a:t>//Contact data access object and get students from DB</a:t>
            </a:r>
          </a:p>
          <a:p>
            <a:pPr>
              <a:lnSpc>
                <a:spcPct val="90000"/>
              </a:lnSpc>
            </a:pPr>
            <a:r>
              <a:rPr lang="en-US" sz="1200" dirty="0"/>
              <a:t>	}</a:t>
            </a:r>
          </a:p>
          <a:p>
            <a:pPr>
              <a:lnSpc>
                <a:spcPct val="90000"/>
              </a:lnSpc>
            </a:pPr>
            <a:r>
              <a:rPr lang="en-US" sz="1200" dirty="0"/>
              <a:t>		</a:t>
            </a:r>
          </a:p>
          <a:p>
            <a:pPr>
              <a:lnSpc>
                <a:spcPct val="90000"/>
              </a:lnSpc>
            </a:pPr>
            <a:r>
              <a:rPr lang="en-US" sz="1200" dirty="0"/>
              <a:t>	</a:t>
            </a:r>
            <a:r>
              <a:rPr lang="en-US" sz="1200" dirty="0">
                <a:solidFill>
                  <a:srgbClr val="0070C0"/>
                </a:solidFill>
              </a:rPr>
              <a:t>public</a:t>
            </a:r>
            <a:r>
              <a:rPr lang="en-US" sz="1200" dirty="0"/>
              <a:t> List&lt;Class&gt; GetClasses(</a:t>
            </a:r>
            <a:r>
              <a:rPr lang="en-US" sz="1200" dirty="0">
                <a:solidFill>
                  <a:srgbClr val="0070C0"/>
                </a:solidFill>
              </a:rPr>
              <a:t>int</a:t>
            </a:r>
            <a:r>
              <a:rPr lang="en-US" sz="1200" dirty="0"/>
              <a:t> </a:t>
            </a:r>
            <a:r>
              <a:rPr lang="en-US" sz="1200" dirty="0" err="1"/>
              <a:t>studentId</a:t>
            </a:r>
            <a:r>
              <a:rPr lang="en-US" sz="1200" dirty="0"/>
              <a:t>) </a:t>
            </a:r>
          </a:p>
          <a:p>
            <a:pPr>
              <a:lnSpc>
                <a:spcPct val="90000"/>
              </a:lnSpc>
            </a:pPr>
            <a:r>
              <a:rPr lang="en-US" sz="1200" dirty="0"/>
              <a:t>	{</a:t>
            </a:r>
          </a:p>
          <a:p>
            <a:pPr>
              <a:lnSpc>
                <a:spcPct val="90000"/>
              </a:lnSpc>
            </a:pPr>
            <a:r>
              <a:rPr lang="en-US" sz="1200" dirty="0"/>
              <a:t>	  </a:t>
            </a:r>
            <a:r>
              <a:rPr lang="en-US" sz="1200" dirty="0">
                <a:solidFill>
                  <a:srgbClr val="00B050"/>
                </a:solidFill>
              </a:rPr>
              <a:t>//Contact data access object and get classes from DB</a:t>
            </a:r>
            <a:endParaRPr lang="en-US" sz="1200" dirty="0"/>
          </a:p>
          <a:p>
            <a:pPr>
              <a:lnSpc>
                <a:spcPct val="90000"/>
              </a:lnSpc>
            </a:pPr>
            <a:r>
              <a:rPr lang="en-US" sz="1200" dirty="0"/>
              <a:t>	}</a:t>
            </a:r>
          </a:p>
          <a:p>
            <a:pPr>
              <a:lnSpc>
                <a:spcPct val="90000"/>
              </a:lnSpc>
            </a:pPr>
            <a:r>
              <a:rPr lang="en-US" sz="1200" dirty="0"/>
              <a:t>	</a:t>
            </a:r>
          </a:p>
          <a:p>
            <a:pPr>
              <a:lnSpc>
                <a:spcPct val="90000"/>
              </a:lnSpc>
            </a:pPr>
            <a:r>
              <a:rPr lang="en-US" sz="1600" dirty="0"/>
              <a:t>}</a:t>
            </a:r>
            <a:r>
              <a:rPr lang="en-US" dirty="0"/>
              <a:t> </a:t>
            </a:r>
          </a:p>
        </p:txBody>
      </p:sp>
      <p:sp>
        <p:nvSpPr>
          <p:cNvPr id="8" name="TextBox 7">
            <a:extLst>
              <a:ext uri="{FF2B5EF4-FFF2-40B4-BE49-F238E27FC236}">
                <a16:creationId xmlns:a16="http://schemas.microsoft.com/office/drawing/2014/main" id="{9392C94A-4CF6-443B-976C-D73C385871A4}"/>
              </a:ext>
            </a:extLst>
          </p:cNvPr>
          <p:cNvSpPr txBox="1"/>
          <p:nvPr/>
        </p:nvSpPr>
        <p:spPr>
          <a:xfrm>
            <a:off x="684212" y="1219200"/>
            <a:ext cx="4267200" cy="2197525"/>
          </a:xfrm>
          <a:prstGeom prst="rect">
            <a:avLst/>
          </a:prstGeom>
          <a:noFill/>
        </p:spPr>
        <p:txBody>
          <a:bodyPr wrap="square" rtlCol="0">
            <a:spAutoFit/>
          </a:bodyPr>
          <a:lstStyle/>
          <a:p>
            <a:pPr>
              <a:lnSpc>
                <a:spcPct val="90000"/>
              </a:lnSpc>
            </a:pPr>
            <a:r>
              <a:rPr lang="en-US" sz="1600" dirty="0">
                <a:solidFill>
                  <a:srgbClr val="0070C0"/>
                </a:solidFill>
              </a:rPr>
              <a:t>public</a:t>
            </a:r>
            <a:r>
              <a:rPr lang="en-US" sz="1600" dirty="0"/>
              <a:t> interface IRepository</a:t>
            </a:r>
          </a:p>
          <a:p>
            <a:pPr>
              <a:lnSpc>
                <a:spcPct val="90000"/>
              </a:lnSpc>
            </a:pPr>
            <a:r>
              <a:rPr lang="en-US" sz="1600" dirty="0"/>
              <a:t>{</a:t>
            </a:r>
          </a:p>
          <a:p>
            <a:pPr>
              <a:lnSpc>
                <a:spcPct val="90000"/>
              </a:lnSpc>
            </a:pPr>
            <a:r>
              <a:rPr lang="en-US" dirty="0"/>
              <a:t>	</a:t>
            </a:r>
            <a:r>
              <a:rPr lang="en-US" sz="1400" dirty="0"/>
              <a:t>List&lt;Student&gt; GetStudents();</a:t>
            </a:r>
          </a:p>
          <a:p>
            <a:pPr>
              <a:lnSpc>
                <a:spcPct val="90000"/>
              </a:lnSpc>
            </a:pPr>
            <a:r>
              <a:rPr lang="en-US" sz="1400" dirty="0"/>
              <a:t>	List&lt;Class&gt; GetClasses(</a:t>
            </a:r>
            <a:r>
              <a:rPr lang="en-US" sz="1400" dirty="0">
                <a:solidFill>
                  <a:srgbClr val="0070C0"/>
                </a:solidFill>
              </a:rPr>
              <a:t>int</a:t>
            </a:r>
            <a:r>
              <a:rPr lang="en-US" sz="1400" dirty="0"/>
              <a:t> </a:t>
            </a:r>
            <a:r>
              <a:rPr lang="en-US" sz="1400" dirty="0" err="1"/>
              <a:t>studentId</a:t>
            </a:r>
            <a:r>
              <a:rPr lang="en-US" sz="1400" dirty="0"/>
              <a:t>)</a:t>
            </a:r>
          </a:p>
          <a:p>
            <a:pPr>
              <a:lnSpc>
                <a:spcPct val="90000"/>
              </a:lnSpc>
            </a:pPr>
            <a:r>
              <a:rPr lang="en-US" sz="1600" dirty="0"/>
              <a:t>}</a:t>
            </a:r>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9" name="TextBox 8">
            <a:extLst>
              <a:ext uri="{FF2B5EF4-FFF2-40B4-BE49-F238E27FC236}">
                <a16:creationId xmlns:a16="http://schemas.microsoft.com/office/drawing/2014/main" id="{71782CC5-F8DB-48DD-A02F-D376FD3B448D}"/>
              </a:ext>
            </a:extLst>
          </p:cNvPr>
          <p:cNvSpPr txBox="1"/>
          <p:nvPr/>
        </p:nvSpPr>
        <p:spPr>
          <a:xfrm>
            <a:off x="5865812" y="942899"/>
            <a:ext cx="5943600" cy="2696123"/>
          </a:xfrm>
          <a:prstGeom prst="rect">
            <a:avLst/>
          </a:prstGeom>
          <a:noFill/>
        </p:spPr>
        <p:txBody>
          <a:bodyPr wrap="square" rtlCol="0">
            <a:spAutoFit/>
          </a:bodyPr>
          <a:lstStyle/>
          <a:p>
            <a:pPr>
              <a:lnSpc>
                <a:spcPct val="90000"/>
              </a:lnSpc>
            </a:pPr>
            <a:r>
              <a:rPr lang="en-US" sz="1600" dirty="0">
                <a:solidFill>
                  <a:srgbClr val="0070C0"/>
                </a:solidFill>
              </a:rPr>
              <a:t>public</a:t>
            </a:r>
            <a:r>
              <a:rPr lang="en-US" sz="1600" dirty="0"/>
              <a:t> class DifferentStudentRepository: IRepository</a:t>
            </a:r>
          </a:p>
          <a:p>
            <a:pPr>
              <a:lnSpc>
                <a:spcPct val="90000"/>
              </a:lnSpc>
            </a:pPr>
            <a:r>
              <a:rPr lang="en-US" sz="1600" dirty="0"/>
              <a:t>{</a:t>
            </a:r>
          </a:p>
          <a:p>
            <a:pPr>
              <a:lnSpc>
                <a:spcPct val="90000"/>
              </a:lnSpc>
            </a:pPr>
            <a:r>
              <a:rPr lang="en-US" dirty="0"/>
              <a:t>	</a:t>
            </a:r>
            <a:r>
              <a:rPr lang="en-US" sz="1200" dirty="0">
                <a:solidFill>
                  <a:srgbClr val="0070C0"/>
                </a:solidFill>
              </a:rPr>
              <a:t>public</a:t>
            </a:r>
            <a:r>
              <a:rPr lang="en-US" sz="1200" dirty="0"/>
              <a:t> List&lt;Student&gt; GetStudents()</a:t>
            </a:r>
          </a:p>
          <a:p>
            <a:pPr>
              <a:lnSpc>
                <a:spcPct val="90000"/>
              </a:lnSpc>
            </a:pPr>
            <a:r>
              <a:rPr lang="en-US" sz="1200" dirty="0"/>
              <a:t>	{</a:t>
            </a:r>
          </a:p>
          <a:p>
            <a:pPr>
              <a:lnSpc>
                <a:spcPct val="90000"/>
              </a:lnSpc>
            </a:pPr>
            <a:r>
              <a:rPr lang="en-US" sz="1200" dirty="0"/>
              <a:t>	   </a:t>
            </a:r>
            <a:r>
              <a:rPr lang="en-US" sz="1200" dirty="0">
                <a:solidFill>
                  <a:srgbClr val="00B050"/>
                </a:solidFill>
              </a:rPr>
              <a:t>// Contact data access object and get students from DB</a:t>
            </a:r>
          </a:p>
          <a:p>
            <a:pPr>
              <a:lnSpc>
                <a:spcPct val="90000"/>
              </a:lnSpc>
            </a:pPr>
            <a:r>
              <a:rPr lang="en-US" sz="1200" dirty="0">
                <a:solidFill>
                  <a:srgbClr val="00B050"/>
                </a:solidFill>
              </a:rPr>
              <a:t>	   // This could target a completely different database!</a:t>
            </a:r>
          </a:p>
          <a:p>
            <a:pPr>
              <a:lnSpc>
                <a:spcPct val="90000"/>
              </a:lnSpc>
            </a:pPr>
            <a:r>
              <a:rPr lang="en-US" sz="1200" dirty="0"/>
              <a:t>	}</a:t>
            </a:r>
          </a:p>
          <a:p>
            <a:pPr>
              <a:lnSpc>
                <a:spcPct val="90000"/>
              </a:lnSpc>
            </a:pPr>
            <a:r>
              <a:rPr lang="en-US" sz="1200" dirty="0"/>
              <a:t>		</a:t>
            </a:r>
          </a:p>
          <a:p>
            <a:pPr>
              <a:lnSpc>
                <a:spcPct val="90000"/>
              </a:lnSpc>
            </a:pPr>
            <a:r>
              <a:rPr lang="en-US" sz="1200" dirty="0"/>
              <a:t>	</a:t>
            </a:r>
            <a:r>
              <a:rPr lang="en-US" sz="1200" dirty="0">
                <a:solidFill>
                  <a:srgbClr val="0070C0"/>
                </a:solidFill>
              </a:rPr>
              <a:t>public</a:t>
            </a:r>
            <a:r>
              <a:rPr lang="en-US" sz="1200" dirty="0"/>
              <a:t> List&lt;Class&gt; GetClasses(</a:t>
            </a:r>
            <a:r>
              <a:rPr lang="en-US" sz="1200" dirty="0">
                <a:solidFill>
                  <a:srgbClr val="0070C0"/>
                </a:solidFill>
              </a:rPr>
              <a:t>int</a:t>
            </a:r>
            <a:r>
              <a:rPr lang="en-US" sz="1200" dirty="0"/>
              <a:t> </a:t>
            </a:r>
            <a:r>
              <a:rPr lang="en-US" sz="1200" dirty="0" err="1"/>
              <a:t>studentId</a:t>
            </a:r>
            <a:r>
              <a:rPr lang="en-US" sz="1200" dirty="0"/>
              <a:t>) </a:t>
            </a:r>
          </a:p>
          <a:p>
            <a:pPr>
              <a:lnSpc>
                <a:spcPct val="90000"/>
              </a:lnSpc>
            </a:pPr>
            <a:r>
              <a:rPr lang="en-US" sz="1200" dirty="0"/>
              <a:t>	{</a:t>
            </a:r>
          </a:p>
          <a:p>
            <a:pPr>
              <a:lnSpc>
                <a:spcPct val="90000"/>
              </a:lnSpc>
            </a:pPr>
            <a:r>
              <a:rPr lang="en-US" sz="1200" dirty="0"/>
              <a:t>	  </a:t>
            </a:r>
            <a:r>
              <a:rPr lang="en-US" sz="1200" dirty="0">
                <a:solidFill>
                  <a:srgbClr val="00B050"/>
                </a:solidFill>
              </a:rPr>
              <a:t>//Contact data access object and get classes from DB</a:t>
            </a:r>
          </a:p>
          <a:p>
            <a:pPr>
              <a:lnSpc>
                <a:spcPct val="90000"/>
              </a:lnSpc>
            </a:pPr>
            <a:r>
              <a:rPr lang="en-US" sz="1200" dirty="0">
                <a:solidFill>
                  <a:srgbClr val="00B050"/>
                </a:solidFill>
              </a:rPr>
              <a:t>	  // This could target a completely different database!</a:t>
            </a:r>
            <a:endParaRPr lang="en-US" sz="1200" dirty="0"/>
          </a:p>
          <a:p>
            <a:pPr>
              <a:lnSpc>
                <a:spcPct val="90000"/>
              </a:lnSpc>
            </a:pPr>
            <a:r>
              <a:rPr lang="en-US" sz="1200" dirty="0"/>
              <a:t>	}</a:t>
            </a:r>
          </a:p>
          <a:p>
            <a:pPr>
              <a:lnSpc>
                <a:spcPct val="90000"/>
              </a:lnSpc>
            </a:pPr>
            <a:r>
              <a:rPr lang="en-US" sz="1600" dirty="0"/>
              <a:t>}</a:t>
            </a:r>
            <a:r>
              <a:rPr lang="en-US" dirty="0"/>
              <a:t> </a:t>
            </a:r>
          </a:p>
        </p:txBody>
      </p:sp>
    </p:spTree>
    <p:extLst>
      <p:ext uri="{BB962C8B-B14F-4D97-AF65-F5344CB8AC3E}">
        <p14:creationId xmlns:p14="http://schemas.microsoft.com/office/powerpoint/2010/main" val="397614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74BF-D36B-4619-87B3-6D1D86721D5B}"/>
              </a:ext>
            </a:extLst>
          </p:cNvPr>
          <p:cNvSpPr>
            <a:spLocks noGrp="1"/>
          </p:cNvSpPr>
          <p:nvPr>
            <p:ph type="title"/>
          </p:nvPr>
        </p:nvSpPr>
        <p:spPr>
          <a:xfrm>
            <a:off x="1903412" y="533400"/>
            <a:ext cx="9143538" cy="685800"/>
          </a:xfrm>
        </p:spPr>
        <p:txBody>
          <a:bodyPr/>
          <a:lstStyle/>
          <a:p>
            <a:r>
              <a:rPr lang="en-US" dirty="0"/>
              <a:t>Accessing Databases: ORM’s and You</a:t>
            </a:r>
          </a:p>
        </p:txBody>
      </p:sp>
      <p:pic>
        <p:nvPicPr>
          <p:cNvPr id="1026" name="Picture 2" descr="Image result for WAT">
            <a:extLst>
              <a:ext uri="{FF2B5EF4-FFF2-40B4-BE49-F238E27FC236}">
                <a16:creationId xmlns:a16="http://schemas.microsoft.com/office/drawing/2014/main" id="{9BADE634-91B8-4F85-85E7-BA3031F1D17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894012" y="1447800"/>
            <a:ext cx="5582216"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32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1C9EA2-3281-42E8-8199-7076EBA492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Striped black border presentation (widescreen)</Template>
  <TotalTime>0</TotalTime>
  <Words>1339</Words>
  <Application>Microsoft Office PowerPoint</Application>
  <PresentationFormat>Custom</PresentationFormat>
  <Paragraphs>276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Euphemia</vt:lpstr>
      <vt:lpstr>Wingdings</vt:lpstr>
      <vt:lpstr>Striped Border 16x9</vt:lpstr>
      <vt:lpstr>The Suppository Pattern For Dummies</vt:lpstr>
      <vt:lpstr>What do you think of when you hear the  word repository?</vt:lpstr>
      <vt:lpstr>BOX DIAGRAM. YAYYYYYYYYYY…..</vt:lpstr>
      <vt:lpstr>Interfaces</vt:lpstr>
      <vt:lpstr>Code Example of Salsa Interface</vt:lpstr>
      <vt:lpstr>Continuing on with our prior example</vt:lpstr>
      <vt:lpstr>Back to Repositories</vt:lpstr>
      <vt:lpstr>Repository in Action</vt:lpstr>
      <vt:lpstr>Accessing Databases: ORM’s and You</vt:lpstr>
      <vt:lpstr>What is an ORM?</vt:lpstr>
      <vt:lpstr>How does Entity Framework Work?</vt:lpstr>
      <vt:lpstr>How does Entity Framework Work? Cont.</vt:lpstr>
      <vt:lpstr>How does Entity Framework Work? Cont.</vt:lpstr>
      <vt:lpstr>Entity Issues: How does Entity Framework know which database to connect to?</vt:lpstr>
      <vt:lpstr>Using Your Connections</vt:lpstr>
      <vt:lpstr>Putting MyDbContext in Your Repository</vt:lpstr>
      <vt:lpstr>Lets Look At Some Cod!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2017-10-01T00:09:06Z</dcterms:created>
  <dcterms:modified xsi:type="dcterms:W3CDTF">2017-10-10T03:31:44Z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TC028010989991</vt:lpwstr>
  </property>
</Properties>
</file>