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74" r:id="rId4"/>
    <p:sldId id="272" r:id="rId5"/>
    <p:sldId id="268" r:id="rId6"/>
    <p:sldId id="282" r:id="rId7"/>
    <p:sldId id="275" r:id="rId8"/>
    <p:sldId id="278" r:id="rId9"/>
    <p:sldId id="269" r:id="rId10"/>
    <p:sldId id="281" r:id="rId11"/>
    <p:sldId id="283" r:id="rId12"/>
    <p:sldId id="270" r:id="rId13"/>
    <p:sldId id="273" r:id="rId14"/>
    <p:sldId id="276" r:id="rId15"/>
    <p:sldId id="284" r:id="rId16"/>
    <p:sldId id="285" r:id="rId17"/>
    <p:sldId id="286" r:id="rId18"/>
    <p:sldId id="27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BF"/>
    <a:srgbClr val="464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12/19/2013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12/19/2013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12/19/2013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ownlink" panose="02000500000000000000" pitchFamily="2" charset="0"/>
              </a:rPr>
              <a:t>Browser-Based Application Multimedia Framework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10336636" cy="1752600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ROBERT CONCEPCION iii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Csci-870 – m01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New </a:t>
            </a:r>
            <a:r>
              <a:rPr lang="en-US" dirty="0" err="1" smtClean="0">
                <a:latin typeface="Downlink" panose="02000500000000000000" pitchFamily="2" charset="0"/>
              </a:rPr>
              <a:t>york</a:t>
            </a:r>
            <a:r>
              <a:rPr lang="en-US" dirty="0" smtClean="0">
                <a:latin typeface="Downlink" panose="02000500000000000000" pitchFamily="2" charset="0"/>
              </a:rPr>
              <a:t> institute of technology</a:t>
            </a:r>
            <a:endParaRPr lang="en-US" dirty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10360501" cy="1223963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AMD Pattern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Downlink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require([‘src1.js, src2.js, …’], function(Src1, Src2, …)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Src1.moduleFunction();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5364480"/>
            <a:ext cx="105143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define([‘dependency1.js, d2.js’], function(Dpc1, Dpc2)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1370012" y="4267200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2" y="39624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Downlink" panose="02000500000000000000" pitchFamily="2" charset="0"/>
              </a:rPr>
              <a:t>n</a:t>
            </a:r>
            <a:r>
              <a:rPr lang="en-US" dirty="0" smtClean="0">
                <a:latin typeface="Downlink" panose="02000500000000000000" pitchFamily="2" charset="0"/>
              </a:rPr>
              <a:t>ewmodule.js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304529" cy="44653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Downlink" panose="02000500000000000000" pitchFamily="2" charset="0"/>
              </a:rPr>
              <a:t>BAMF</a:t>
            </a:r>
            <a:r>
              <a:rPr lang="en-US" dirty="0" smtClean="0">
                <a:latin typeface="Downlink" panose="02000500000000000000" pitchFamily="2" charset="0"/>
              </a:rPr>
              <a:t>(</a:t>
            </a:r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/bamf.js’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Canvas2D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/canvas2d.js’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  <a:cs typeface="Consolas" panose="020B0609020204030204" pitchFamily="49" charset="0"/>
              </a:rPr>
              <a:t>Canvas3D(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/canvas3d.js’)</a:t>
            </a:r>
          </a:p>
          <a:p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Audio(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/audio.js’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Key(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/key.js’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Mouse(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/mouse.js’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Angle(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/angle.js’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)*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  <a:latin typeface="Downlink" panose="02000500000000000000" pitchFamily="2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Collision(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/collision.js’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57200"/>
            <a:ext cx="10360501" cy="1041400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Modules Provided</a:t>
            </a:r>
            <a:endParaRPr lang="en-US" dirty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6477000"/>
            <a:ext cx="10360501" cy="1223963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Framework Architecture</a:t>
            </a:r>
            <a:endParaRPr lang="en-US" dirty="0">
              <a:latin typeface="Downlink" panose="02000500000000000000" pitchFamily="2" charset="0"/>
            </a:endParaRPr>
          </a:p>
        </p:txBody>
      </p:sp>
      <p:pic>
        <p:nvPicPr>
          <p:cNvPr id="1026" name="Picture 2" descr="C:\Users\rober_000\Desktop\BAMF Final 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4" y="914400"/>
            <a:ext cx="999955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Downlink" panose="02000500000000000000" pitchFamily="2" charset="0"/>
              </a:rPr>
              <a:t>Framework Overview</a:t>
            </a:r>
            <a:endParaRPr lang="en-US" dirty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ownlink" panose="02000500000000000000" pitchFamily="2" charset="0"/>
              </a:rPr>
              <a:t>Animation Editor/Source Generator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819129" cy="446532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Downlink" panose="02000500000000000000" pitchFamily="2" charset="0"/>
              </a:rPr>
              <a:t>Utility which allows a developer to edit animations easily to import into their apps as these are </a:t>
            </a:r>
            <a:r>
              <a:rPr lang="en-US" b="1" dirty="0" smtClean="0">
                <a:latin typeface="Downlink" panose="02000500000000000000" pitchFamily="2" charset="0"/>
              </a:rPr>
              <a:t>fundamental to web apps and traditional sites alike.</a:t>
            </a:r>
            <a:endParaRPr lang="en-US" b="1" dirty="0" smtClean="0">
              <a:latin typeface="Downlink" panose="02000500000000000000" pitchFamily="2" charset="0"/>
            </a:endParaRP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Works on all browsers, no plugins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Ability to save/load image data for returning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Preview your animations</a:t>
            </a:r>
            <a:endParaRPr lang="en-US" dirty="0" smtClean="0">
              <a:latin typeface="Downlink" panose="02000500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ownlink" panose="02000500000000000000" pitchFamily="2" charset="0"/>
              </a:rPr>
              <a:t>Documentation - JSDOC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819129" cy="446532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Downlink" panose="02000500000000000000" pitchFamily="2" charset="0"/>
              </a:rPr>
              <a:t>Allows for convenient view of all methods, functions and relationships that developers should know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Comments in code generate the document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Flexible, support for modules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Documentation must be explicitly defined (+)</a:t>
            </a:r>
            <a:endParaRPr lang="en-US" dirty="0" smtClean="0">
              <a:latin typeface="Downlink" panose="02000500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ownlink" panose="02000500000000000000" pitchFamily="2" charset="0"/>
              </a:rPr>
              <a:t>Documentation - JSDOC</a:t>
            </a:r>
            <a:endParaRPr lang="en-US" dirty="0">
              <a:latin typeface="Downlink" panose="020005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21" y="2209800"/>
            <a:ext cx="3705225" cy="359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5466346" y="3279775"/>
            <a:ext cx="977900" cy="12049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84" y="2200275"/>
            <a:ext cx="3681412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04729" cy="446532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Downlink" panose="02000500000000000000" pitchFamily="2" charset="0"/>
              </a:rPr>
              <a:t>SVG Rendering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Three.js Entities, Lights, Etc.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New Input Methods such as LEAP using sockets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Efficiency</a:t>
            </a:r>
            <a:endParaRPr lang="en-US" dirty="0" smtClean="0">
              <a:latin typeface="Downlink" panose="020005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57200"/>
            <a:ext cx="10360501" cy="1041400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Future Work</a:t>
            </a:r>
            <a:endParaRPr lang="en-US" dirty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ownlink" panose="02000500000000000000" pitchFamily="2" charset="0"/>
              </a:rPr>
              <a:t>Thank you for your time!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7212" y="1871990"/>
            <a:ext cx="56733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Downlink" panose="02000500000000000000" pitchFamily="2" charset="0"/>
              </a:rPr>
              <a:t>Questions?... Comments?</a:t>
            </a:r>
            <a:endParaRPr lang="en-US" sz="2800" dirty="0">
              <a:latin typeface="Downlink" panose="02000500000000000000" pitchFamily="2" charset="0"/>
            </a:endParaRPr>
          </a:p>
        </p:txBody>
      </p:sp>
      <p:pic>
        <p:nvPicPr>
          <p:cNvPr id="2050" name="Picture 2" descr="http://www.iconsdb.com/icons/preview/caribbean-blue/github-11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5334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0012" y="6106180"/>
            <a:ext cx="811953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http://www.github.com/rob2d/bamf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Downlink" panose="02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012" y="5648980"/>
            <a:ext cx="601639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Open Source, download at: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Downlink" panose="02000500000000000000" pitchFamily="2" charset="0"/>
              </a:rPr>
              <a:t>Traditional </a:t>
            </a:r>
            <a:r>
              <a:rPr lang="en-US" sz="3400" dirty="0" err="1" smtClean="0">
                <a:latin typeface="Downlink" panose="02000500000000000000" pitchFamily="2" charset="0"/>
              </a:rPr>
              <a:t>WebApps</a:t>
            </a:r>
            <a:endParaRPr lang="en-US" sz="3400" dirty="0">
              <a:latin typeface="Downlink" panose="020005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013203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Loading is Synchronous, yet Interface programming is asynchronous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Callbacks are commonplace, thus a wait for user input in order to call on other modules/functions.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AJAX and other such libraries perpetuate this design philosophy.</a:t>
            </a:r>
          </a:p>
        </p:txBody>
      </p:sp>
    </p:spTree>
    <p:extLst>
      <p:ext uri="{BB962C8B-B14F-4D97-AF65-F5344CB8AC3E}">
        <p14:creationId xmlns:p14="http://schemas.microsoft.com/office/powerpoint/2010/main" val="41618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Synchronous Interactive </a:t>
            </a:r>
            <a:r>
              <a:rPr lang="en-US" dirty="0" err="1" smtClean="0">
                <a:latin typeface="Downlink" panose="02000500000000000000" pitchFamily="2" charset="0"/>
              </a:rPr>
              <a:t>WebApps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Not commonplace with in-browser libraries.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Typically workarounds via plugins such as Flash provide a ‘contained’ environment but provide security issues.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Various libraries taken together, no constant time/tracking of all entities by a controller.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Integration between input, animation and sound is left to the developer to synchronize.</a:t>
            </a:r>
          </a:p>
        </p:txBody>
      </p:sp>
    </p:spTree>
    <p:extLst>
      <p:ext uri="{BB962C8B-B14F-4D97-AF65-F5344CB8AC3E}">
        <p14:creationId xmlns:p14="http://schemas.microsoft.com/office/powerpoint/2010/main" val="36800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20311" y="228600"/>
            <a:ext cx="10360501" cy="1223963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Goals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52122" y="1600200"/>
            <a:ext cx="8457090" cy="4343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Plugin-less</a:t>
            </a:r>
          </a:p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Efficient</a:t>
            </a:r>
          </a:p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Modular</a:t>
            </a:r>
          </a:p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Open Source</a:t>
            </a:r>
          </a:p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Mobile Ready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20311" y="228600"/>
            <a:ext cx="10360501" cy="1223963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Technologies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52122" y="1600200"/>
            <a:ext cx="8457090" cy="4343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HTML5</a:t>
            </a:r>
            <a:r>
              <a:rPr lang="en-US" sz="3600" dirty="0" smtClean="0">
                <a:latin typeface="Downlink" panose="02000500000000000000" pitchFamily="2" charset="0"/>
              </a:rPr>
              <a:t/>
            </a:r>
            <a:br>
              <a:rPr lang="en-US" sz="3600" dirty="0" smtClean="0">
                <a:latin typeface="Downlink" panose="02000500000000000000" pitchFamily="2" charset="0"/>
              </a:rPr>
            </a:br>
            <a:r>
              <a:rPr lang="en-US" sz="3600" dirty="0" smtClean="0">
                <a:latin typeface="Downlink" panose="02000500000000000000" pitchFamily="2" charset="0"/>
              </a:rPr>
              <a:t>(Web Audio, Canvas, File)</a:t>
            </a:r>
          </a:p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CSS</a:t>
            </a:r>
            <a:r>
              <a:rPr lang="en-US" sz="3600" dirty="0" smtClean="0">
                <a:latin typeface="Downlink" panose="02000500000000000000" pitchFamily="2" charset="0"/>
              </a:rPr>
              <a:t/>
            </a:r>
            <a:br>
              <a:rPr lang="en-US" sz="3600" dirty="0" smtClean="0">
                <a:latin typeface="Downlink" panose="02000500000000000000" pitchFamily="2" charset="0"/>
              </a:rPr>
            </a:br>
            <a:r>
              <a:rPr lang="en-US" sz="3600" dirty="0" smtClean="0">
                <a:latin typeface="Downlink" panose="02000500000000000000" pitchFamily="2" charset="0"/>
              </a:rPr>
              <a:t>(+</a:t>
            </a:r>
            <a:r>
              <a:rPr lang="en-US" sz="3600" dirty="0" err="1" smtClean="0">
                <a:latin typeface="Downlink" panose="02000500000000000000" pitchFamily="2" charset="0"/>
              </a:rPr>
              <a:t>PureCSS</a:t>
            </a:r>
            <a:r>
              <a:rPr lang="en-US" sz="3600" dirty="0" smtClean="0">
                <a:latin typeface="Downlink" panose="02000500000000000000" pitchFamily="2" charset="0"/>
              </a:rPr>
              <a:t>)</a:t>
            </a:r>
          </a:p>
          <a:p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JavaScript</a:t>
            </a:r>
            <a:r>
              <a:rPr lang="en-US" sz="3600" dirty="0" smtClean="0">
                <a:latin typeface="Downlink" panose="02000500000000000000" pitchFamily="2" charset="0"/>
              </a:rPr>
              <a:t/>
            </a:r>
            <a:br>
              <a:rPr lang="en-US" sz="3600" dirty="0" smtClean="0">
                <a:latin typeface="Downlink" panose="02000500000000000000" pitchFamily="2" charset="0"/>
              </a:rPr>
            </a:br>
            <a:r>
              <a:rPr lang="en-US" sz="3600" dirty="0" smtClean="0">
                <a:latin typeface="Downlink" panose="02000500000000000000" pitchFamily="2" charset="0"/>
              </a:rPr>
              <a:t>(+</a:t>
            </a:r>
            <a:r>
              <a:rPr lang="en-US" sz="3600" dirty="0" err="1" smtClean="0">
                <a:latin typeface="Downlink" panose="02000500000000000000" pitchFamily="2" charset="0"/>
              </a:rPr>
              <a:t>YUILibrary</a:t>
            </a:r>
            <a:r>
              <a:rPr lang="en-US" sz="3600" dirty="0" smtClean="0">
                <a:latin typeface="Downlink" panose="02000500000000000000" pitchFamily="2" charset="0"/>
              </a:rPr>
              <a:t>, </a:t>
            </a:r>
            <a:r>
              <a:rPr lang="en-US" sz="3600" dirty="0" err="1" smtClean="0">
                <a:latin typeface="Downlink" panose="02000500000000000000" pitchFamily="2" charset="0"/>
              </a:rPr>
              <a:t>JSZip</a:t>
            </a:r>
            <a:r>
              <a:rPr lang="en-US" sz="3600" dirty="0" smtClean="0">
                <a:latin typeface="Downlink" panose="02000500000000000000" pitchFamily="2" charset="0"/>
              </a:rPr>
              <a:t>, </a:t>
            </a:r>
            <a:r>
              <a:rPr lang="en-US" sz="3600" dirty="0" err="1" smtClean="0">
                <a:latin typeface="Downlink" panose="02000500000000000000" pitchFamily="2" charset="0"/>
              </a:rPr>
              <a:t>Misc</a:t>
            </a:r>
            <a:r>
              <a:rPr lang="en-US" sz="3600" dirty="0" smtClean="0">
                <a:latin typeface="Downlink" panose="02000500000000000000" pitchFamily="2" charset="0"/>
              </a:rPr>
              <a:t>)</a:t>
            </a:r>
            <a:endParaRPr lang="en-US" sz="3600" dirty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Advantages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523729" cy="4465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ownlink" panose="02000500000000000000" pitchFamily="2" charset="0"/>
              </a:rPr>
              <a:t>Minimal overhead -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written in barebones       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    JavaScript and HTML5.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Extensible;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new modules can easily and   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    flexibly be added for web app   |  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    functionality.</a:t>
            </a:r>
            <a:endParaRPr lang="en-US" dirty="0" smtClean="0">
              <a:latin typeface="Downlink" panose="02000500000000000000" pitchFamily="2" charset="0"/>
            </a:endParaRPr>
          </a:p>
          <a:p>
            <a:r>
              <a:rPr lang="en-US" dirty="0" smtClean="0">
                <a:latin typeface="Downlink" panose="02000500000000000000" pitchFamily="2" charset="0"/>
              </a:rPr>
              <a:t>Simple &amp; Consistent –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handles Animation,            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    Sound and Entity Logic with a clear      </a:t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Downlink" panose="02000500000000000000" pitchFamily="2" charset="0"/>
              </a:rPr>
              <a:t>    design pattern.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Entirely Modular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2933" y="4376404"/>
            <a:ext cx="3960812" cy="20875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8190420" y="4808204"/>
            <a:ext cx="1366838" cy="1439862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0277983" y="4808204"/>
            <a:ext cx="1439862" cy="14398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758" y="5311441"/>
            <a:ext cx="8016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Downlink" panose="02000500000000000000" pitchFamily="2" charset="0"/>
              </a:rPr>
              <a:t>app1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73158" y="4343400"/>
            <a:ext cx="1836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Downlink" panose="02000500000000000000" pitchFamily="2" charset="0"/>
              </a:rPr>
              <a:t>  $canvas2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0695" y="5301916"/>
            <a:ext cx="11112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Downlink" panose="02000500000000000000" pitchFamily="2" charset="0"/>
              </a:rPr>
              <a:t>  app2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8406320" y="5033629"/>
            <a:ext cx="358775" cy="2889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1059033" y="5662279"/>
            <a:ext cx="287337" cy="2873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9562" y="4006516"/>
            <a:ext cx="1289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ownlink" panose="02000500000000000000" pitchFamily="2" charset="0"/>
              </a:rPr>
              <a:t>  &lt;DOM&gt;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0812" y="6172200"/>
            <a:ext cx="22060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Downlink" panose="02000500000000000000" pitchFamily="2" charset="0"/>
              </a:rPr>
              <a:t>  $</a:t>
            </a:r>
            <a:r>
              <a:rPr lang="en-US" dirty="0" smtClean="0">
                <a:solidFill>
                  <a:schemeClr val="accent1">
                    <a:lumMod val="90000"/>
                  </a:schemeClr>
                </a:solidFill>
                <a:latin typeface="Downlink" panose="02000500000000000000" pitchFamily="2" charset="0"/>
              </a:rPr>
              <a:t>canvas1</a:t>
            </a:r>
            <a:endParaRPr lang="en-US" dirty="0">
              <a:solidFill>
                <a:schemeClr val="accent1">
                  <a:lumMod val="90000"/>
                </a:schemeClr>
              </a:solidFill>
              <a:latin typeface="Downlink" panose="02000500000000000000" pitchFamily="2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295129" cy="446532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Downlink" panose="02000500000000000000" pitchFamily="2" charset="0"/>
              </a:rPr>
              <a:t>Apps run within their own context on a page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The Framework can load only necessary elements; e.g. Keyboard Input &amp; Graphics, Sound, separately.</a:t>
            </a:r>
          </a:p>
          <a:p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New modules can be </a:t>
            </a:r>
            <a:b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</a:br>
            <a:r>
              <a:rPr lang="en-US" b="1" dirty="0" smtClean="0">
                <a:latin typeface="Downlink" panose="02000500000000000000" pitchFamily="2" charset="0"/>
                <a:cs typeface="Consolas" panose="020B0609020204030204" pitchFamily="49" charset="0"/>
              </a:rPr>
              <a:t>created </a:t>
            </a: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and old ones can</a:t>
            </a:r>
            <a:b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</a:br>
            <a:r>
              <a:rPr lang="en-US" dirty="0" smtClean="0">
                <a:latin typeface="Downlink" panose="02000500000000000000" pitchFamily="2" charset="0"/>
                <a:cs typeface="Consolas" panose="020B0609020204030204" pitchFamily="49" charset="0"/>
              </a:rPr>
              <a:t>be extended or substituted</a:t>
            </a:r>
            <a:endParaRPr lang="en-US" b="1" dirty="0" smtClean="0">
              <a:latin typeface="Downlink" panose="02000500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Require.js</a:t>
            </a:r>
            <a:endParaRPr lang="en-US" dirty="0">
              <a:latin typeface="Downlink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533129" cy="4465320"/>
          </a:xfrm>
        </p:spPr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Allows for modules using Asynchronous Module Definition(AMD).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Allows for dependency injection; interdependent modules.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New modules can easily be created by the open source community</a:t>
            </a:r>
          </a:p>
          <a:p>
            <a:r>
              <a:rPr lang="en-US" dirty="0" smtClean="0">
                <a:latin typeface="Downlink" panose="02000500000000000000" pitchFamily="2" charset="0"/>
              </a:rPr>
              <a:t>Smaller HTTP Requests</a:t>
            </a:r>
            <a:endParaRPr lang="en-US" dirty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ownlink" panose="02000500000000000000" pitchFamily="2" charset="0"/>
              </a:rPr>
              <a:t>Require.js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Downlink" panose="02000500000000000000" pitchFamily="2" charset="0"/>
              </a:rPr>
              <a:t>(cont’d)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Downlink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5331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Downlink" panose="02000500000000000000" pitchFamily="2" charset="0"/>
              </a:rPr>
              <a:t>&lt;script </a:t>
            </a:r>
            <a:r>
              <a:rPr lang="en-US" sz="2400" dirty="0" err="1" smtClean="0">
                <a:latin typeface="Downlink" panose="02000500000000000000" pitchFamily="2" charset="0"/>
              </a:rPr>
              <a:t>src</a:t>
            </a:r>
            <a:r>
              <a:rPr lang="en-US" sz="2400" dirty="0" smtClean="0">
                <a:latin typeface="Downlink" panose="02000500000000000000" pitchFamily="2" charset="0"/>
              </a:rPr>
              <a:t>=‘../</a:t>
            </a:r>
            <a:r>
              <a:rPr lang="en-US" sz="2400" dirty="0" err="1" smtClean="0">
                <a:latin typeface="Downlink" panose="02000500000000000000" pitchFamily="2" charset="0"/>
              </a:rPr>
              <a:t>js</a:t>
            </a:r>
            <a:r>
              <a:rPr lang="en-US" sz="2400" dirty="0" smtClean="0">
                <a:latin typeface="Downlink" panose="02000500000000000000" pitchFamily="2" charset="0"/>
              </a:rPr>
              <a:t>/module1.js’&gt;&lt;/script&gt;</a:t>
            </a:r>
          </a:p>
          <a:p>
            <a:pPr marL="0" indent="0">
              <a:buNone/>
            </a:pPr>
            <a:r>
              <a:rPr lang="en-US" sz="2400" dirty="0" smtClean="0">
                <a:latin typeface="Downlink" panose="02000500000000000000" pitchFamily="2" charset="0"/>
              </a:rPr>
              <a:t>&lt;script </a:t>
            </a:r>
            <a:r>
              <a:rPr lang="en-US" sz="2400" dirty="0" err="1" smtClean="0">
                <a:latin typeface="Downlink" panose="02000500000000000000" pitchFamily="2" charset="0"/>
              </a:rPr>
              <a:t>src</a:t>
            </a:r>
            <a:r>
              <a:rPr lang="en-US" sz="2400" dirty="0" smtClean="0">
                <a:latin typeface="Downlink" panose="02000500000000000000" pitchFamily="2" charset="0"/>
              </a:rPr>
              <a:t>=‘../</a:t>
            </a:r>
            <a:r>
              <a:rPr lang="en-US" sz="2400" dirty="0" err="1" smtClean="0">
                <a:latin typeface="Downlink" panose="02000500000000000000" pitchFamily="2" charset="0"/>
              </a:rPr>
              <a:t>js</a:t>
            </a:r>
            <a:r>
              <a:rPr lang="en-US" sz="2400" dirty="0" smtClean="0">
                <a:latin typeface="Downlink" panose="02000500000000000000" pitchFamily="2" charset="0"/>
              </a:rPr>
              <a:t>/module2.js’&gt;&lt;/script&gt;</a:t>
            </a:r>
          </a:p>
          <a:p>
            <a:pPr marL="0" indent="0">
              <a:buNone/>
            </a:pPr>
            <a:r>
              <a:rPr lang="en-US" sz="2400" dirty="0" smtClean="0">
                <a:latin typeface="Downlink" panose="02000500000000000000" pitchFamily="2" charset="0"/>
              </a:rPr>
              <a:t>&lt;script </a:t>
            </a:r>
            <a:r>
              <a:rPr lang="en-US" sz="2400" dirty="0" err="1" smtClean="0">
                <a:latin typeface="Downlink" panose="02000500000000000000" pitchFamily="2" charset="0"/>
              </a:rPr>
              <a:t>src</a:t>
            </a:r>
            <a:r>
              <a:rPr lang="en-US" sz="2400" dirty="0" smtClean="0">
                <a:latin typeface="Downlink" panose="02000500000000000000" pitchFamily="2" charset="0"/>
              </a:rPr>
              <a:t>=‘../</a:t>
            </a:r>
            <a:r>
              <a:rPr lang="en-US" sz="2400" dirty="0" err="1" smtClean="0">
                <a:latin typeface="Downlink" panose="02000500000000000000" pitchFamily="2" charset="0"/>
              </a:rPr>
              <a:t>js</a:t>
            </a:r>
            <a:r>
              <a:rPr lang="en-US" sz="2400" dirty="0" smtClean="0">
                <a:latin typeface="Downlink" panose="02000500000000000000" pitchFamily="2" charset="0"/>
              </a:rPr>
              <a:t>/module3.js’&gt;&lt;/script&gt;</a:t>
            </a:r>
          </a:p>
          <a:p>
            <a:pPr marL="0" indent="0">
              <a:buNone/>
            </a:pPr>
            <a:endParaRPr lang="en-US" dirty="0" smtClean="0">
              <a:latin typeface="Downlink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Downlink" panose="02000500000000000000" pitchFamily="2" charset="0"/>
              </a:rPr>
              <a:t>becomes . . .</a:t>
            </a:r>
            <a:endParaRPr lang="en-US" dirty="0">
              <a:latin typeface="Downlink" panose="02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Downlink" panose="020005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Downlink" panose="02000500000000000000" pitchFamily="2" charset="0"/>
              </a:rPr>
              <a:t>&lt;</a:t>
            </a:r>
            <a:r>
              <a:rPr lang="en-US" dirty="0">
                <a:latin typeface="Downlink" panose="02000500000000000000" pitchFamily="2" charset="0"/>
              </a:rPr>
              <a:t>script </a:t>
            </a:r>
            <a:r>
              <a:rPr lang="en-US" dirty="0">
                <a:solidFill>
                  <a:srgbClr val="5959BF"/>
                </a:solidFill>
                <a:latin typeface="Downlink" panose="02000500000000000000" pitchFamily="2" charset="0"/>
              </a:rPr>
              <a:t>data-main</a:t>
            </a:r>
            <a:r>
              <a:rPr lang="en-US" dirty="0" smtClean="0">
                <a:solidFill>
                  <a:srgbClr val="5959BF"/>
                </a:solidFill>
                <a:latin typeface="Downlink" panose="02000500000000000000" pitchFamily="2" charset="0"/>
              </a:rPr>
              <a:t>=‘../</a:t>
            </a:r>
            <a:r>
              <a:rPr lang="en-US" dirty="0" err="1" smtClean="0">
                <a:solidFill>
                  <a:srgbClr val="5959BF"/>
                </a:solidFill>
                <a:latin typeface="Downlink" panose="02000500000000000000" pitchFamily="2" charset="0"/>
              </a:rPr>
              <a:t>js</a:t>
            </a:r>
            <a:r>
              <a:rPr lang="en-US" dirty="0" smtClean="0">
                <a:solidFill>
                  <a:srgbClr val="5959BF"/>
                </a:solidFill>
                <a:latin typeface="Downlink" panose="02000500000000000000" pitchFamily="2" charset="0"/>
              </a:rPr>
              <a:t>/</a:t>
            </a:r>
            <a:r>
              <a:rPr lang="en-US" dirty="0" err="1" smtClean="0">
                <a:solidFill>
                  <a:srgbClr val="5959BF"/>
                </a:solidFill>
                <a:latin typeface="Downlink" panose="02000500000000000000" pitchFamily="2" charset="0"/>
              </a:rPr>
              <a:t>threejs_test</a:t>
            </a:r>
            <a:r>
              <a:rPr lang="en-US" dirty="0" smtClean="0">
                <a:solidFill>
                  <a:srgbClr val="5959BF"/>
                </a:solidFill>
                <a:latin typeface="Downlink" panose="02000500000000000000" pitchFamily="2" charset="0"/>
              </a:rPr>
              <a:t>’  </a:t>
            </a:r>
            <a:br>
              <a:rPr lang="en-US" dirty="0" smtClean="0">
                <a:solidFill>
                  <a:srgbClr val="5959BF"/>
                </a:solidFill>
                <a:latin typeface="Downlink" panose="02000500000000000000" pitchFamily="2" charset="0"/>
              </a:rPr>
            </a:br>
            <a:r>
              <a:rPr lang="en-US" dirty="0" smtClean="0">
                <a:solidFill>
                  <a:srgbClr val="5959BF"/>
                </a:solidFill>
                <a:latin typeface="Downlink" panose="02000500000000000000" pitchFamily="2" charset="0"/>
              </a:rPr>
              <a:t>           </a:t>
            </a:r>
            <a:r>
              <a:rPr lang="en-US" dirty="0" err="1" smtClean="0">
                <a:latin typeface="Downlink" panose="02000500000000000000" pitchFamily="2" charset="0"/>
              </a:rPr>
              <a:t>src</a:t>
            </a:r>
            <a:r>
              <a:rPr lang="en-US" dirty="0" smtClean="0">
                <a:latin typeface="Downlink" panose="02000500000000000000" pitchFamily="2" charset="0"/>
              </a:rPr>
              <a:t>=‘../</a:t>
            </a:r>
            <a:r>
              <a:rPr lang="en-US" dirty="0" err="1" smtClean="0">
                <a:latin typeface="Downlink" panose="02000500000000000000" pitchFamily="2" charset="0"/>
              </a:rPr>
              <a:t>js</a:t>
            </a:r>
            <a:r>
              <a:rPr lang="en-US" dirty="0" smtClean="0">
                <a:latin typeface="Downlink" panose="02000500000000000000" pitchFamily="2" charset="0"/>
              </a:rPr>
              <a:t>/require.js’&gt;&lt;/</a:t>
            </a:r>
            <a:r>
              <a:rPr lang="en-US" dirty="0">
                <a:latin typeface="Downlink" panose="02000500000000000000" pitchFamily="2" charset="0"/>
              </a:rPr>
              <a:t>script&gt;</a:t>
            </a:r>
            <a:endParaRPr lang="en-US" dirty="0" smtClean="0">
              <a:latin typeface="Downlin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ple circuit lines presentation (widescreen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431</Words>
  <Application>Microsoft Office PowerPoint</Application>
  <PresentationFormat>Custom</PresentationFormat>
  <Paragraphs>87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Triple circuit lines presentation (widescreen)</vt:lpstr>
      <vt:lpstr>Browser-Based Application Multimedia Framework</vt:lpstr>
      <vt:lpstr>Traditional WebApps</vt:lpstr>
      <vt:lpstr>Synchronous Interactive WebApps</vt:lpstr>
      <vt:lpstr>Goals</vt:lpstr>
      <vt:lpstr>Technologies</vt:lpstr>
      <vt:lpstr>Advantages</vt:lpstr>
      <vt:lpstr>Entirely Modular</vt:lpstr>
      <vt:lpstr>Require.js</vt:lpstr>
      <vt:lpstr>Require.js(cont’d)</vt:lpstr>
      <vt:lpstr>AMD Pattern</vt:lpstr>
      <vt:lpstr>Modules Provided</vt:lpstr>
      <vt:lpstr>Framework Architecture</vt:lpstr>
      <vt:lpstr>Animation Editor/Source Generator</vt:lpstr>
      <vt:lpstr>Documentation - JSDOC</vt:lpstr>
      <vt:lpstr>Documentation - JSDOC</vt:lpstr>
      <vt:lpstr>Future Work</vt:lpstr>
      <vt:lpstr>Thank you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2013-12-16T17:26:07Z</dcterms:created>
  <dcterms:modified xsi:type="dcterms:W3CDTF">2013-12-21T02:51:55Z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