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5143500" type="screen16x9"/>
  <p:notesSz cx="6858000" cy="9144000"/>
  <p:embeddedFontLs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Ei7iFV+peJnpgsIHGX9ijvtP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38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7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Unit 3: Text-Based Programming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Lesson 8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 Evaluations</a:t>
            </a:r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Try some string evaluations: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"hi" == "bye"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"hi" != "bye"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What do you think the result would be for: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"a" &lt; "b"</a:t>
            </a:r>
            <a:br>
              <a:rPr lang="en" dirty="0"/>
            </a:br>
            <a:br>
              <a:rPr lang="en" dirty="0"/>
            </a:br>
            <a:r>
              <a:rPr lang="en" dirty="0"/>
              <a:t>Run it in the REPL </a:t>
            </a:r>
            <a:r>
              <a:rPr lang="en-US" dirty="0"/>
              <a:t>or Shell</a:t>
            </a:r>
            <a:r>
              <a:rPr lang="en" dirty="0"/>
              <a:t> and observe the result.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can close the REPL by clicking on the REPL button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311700" y="192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 then statements</a:t>
            </a: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body" idx="1"/>
          </p:nvPr>
        </p:nvSpPr>
        <p:spPr>
          <a:xfrm>
            <a:off x="311700" y="708724"/>
            <a:ext cx="8520600" cy="424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Now that you have an understanding of how to make computers test whether something is </a:t>
            </a:r>
            <a:r>
              <a:rPr lang="en-US" dirty="0"/>
              <a:t>T</a:t>
            </a:r>
            <a:r>
              <a:rPr lang="en" dirty="0"/>
              <a:t>rue or </a:t>
            </a:r>
            <a:r>
              <a:rPr lang="en-US" dirty="0"/>
              <a:t>F</a:t>
            </a:r>
            <a:r>
              <a:rPr lang="en" dirty="0"/>
              <a:t>alse, you can use this in your programs using if.</a:t>
            </a:r>
            <a:br>
              <a:rPr lang="en" dirty="0"/>
            </a:br>
            <a:br>
              <a:rPr lang="en" dirty="0"/>
            </a:br>
            <a:r>
              <a:rPr lang="en" dirty="0"/>
              <a:t>When a computer is asked to make a choice, it carries out a process like this:</a:t>
            </a:r>
            <a:br>
              <a:rPr lang="en" dirty="0"/>
            </a:br>
            <a:r>
              <a:rPr lang="en" b="1" dirty="0"/>
              <a:t>if</a:t>
            </a:r>
            <a:r>
              <a:rPr lang="en" dirty="0"/>
              <a:t> this </a:t>
            </a:r>
            <a:r>
              <a:rPr lang="en" i="1" dirty="0"/>
              <a:t>statement</a:t>
            </a:r>
            <a:r>
              <a:rPr lang="en" dirty="0"/>
              <a:t> is true </a:t>
            </a:r>
            <a:r>
              <a:rPr lang="en" b="1" dirty="0"/>
              <a:t>then</a:t>
            </a:r>
            <a:r>
              <a:rPr lang="en" dirty="0"/>
              <a:t> I will run this </a:t>
            </a:r>
            <a:r>
              <a:rPr lang="en" i="1" dirty="0"/>
              <a:t>code</a:t>
            </a:r>
            <a:br>
              <a:rPr lang="en" dirty="0"/>
            </a:br>
            <a:br>
              <a:rPr lang="en" dirty="0"/>
            </a:br>
            <a:r>
              <a:rPr lang="en" dirty="0"/>
              <a:t>This is known as </a:t>
            </a:r>
            <a:r>
              <a:rPr lang="en" b="1" dirty="0"/>
              <a:t>selection</a:t>
            </a:r>
            <a:r>
              <a:rPr lang="en" dirty="0"/>
              <a:t>. Your job as the programmer is to provide:</a:t>
            </a:r>
            <a:br>
              <a:rPr lang="en" dirty="0"/>
            </a:br>
            <a:r>
              <a:rPr lang="en" dirty="0"/>
              <a:t>1. the </a:t>
            </a:r>
            <a:r>
              <a:rPr lang="en" i="1" dirty="0"/>
              <a:t>statement</a:t>
            </a:r>
            <a:r>
              <a:rPr lang="en" dirty="0"/>
              <a:t> which will be evaluated as either true or false, and</a:t>
            </a:r>
            <a:br>
              <a:rPr lang="en" dirty="0"/>
            </a:br>
            <a:r>
              <a:rPr lang="en" dirty="0"/>
              <a:t>2. the </a:t>
            </a:r>
            <a:r>
              <a:rPr lang="en" i="1" dirty="0"/>
              <a:t>code</a:t>
            </a:r>
            <a:r>
              <a:rPr lang="en" dirty="0"/>
              <a:t> which will be performed if the statement is true.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As you are aware from Unit 2, the instruction is known as an </a:t>
            </a:r>
            <a:r>
              <a:rPr lang="en" b="1" dirty="0"/>
              <a:t>if–then </a:t>
            </a:r>
            <a:r>
              <a:rPr lang="en" dirty="0"/>
              <a:t>and is one of the most commonly used structures in programming. A version of the </a:t>
            </a:r>
            <a:r>
              <a:rPr lang="en" b="1" dirty="0"/>
              <a:t>if–then</a:t>
            </a:r>
            <a:r>
              <a:rPr lang="en" dirty="0"/>
              <a:t> exists across all general purpose programming languages.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The syntax of an if–then in Python looks like this:</a:t>
            </a:r>
            <a:br>
              <a:rPr lang="en" dirty="0"/>
            </a:br>
            <a:br>
              <a:rPr lang="en" dirty="0"/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/>
              <a:t>Between the if and the : is the code which will be evaluated, this is known as the </a:t>
            </a:r>
            <a:r>
              <a:rPr lang="en" b="1" dirty="0"/>
              <a:t>condition</a:t>
            </a:r>
            <a:r>
              <a:rPr lang="en" dirty="0"/>
              <a:t>, namely statement == True.</a:t>
            </a:r>
            <a:br>
              <a:rPr lang="en" dirty="0"/>
            </a:br>
            <a:br>
              <a:rPr lang="en" dirty="0"/>
            </a:br>
            <a:r>
              <a:rPr lang="en" dirty="0"/>
              <a:t>Indented under the : is the code which will be run if the statement is equal to True, e.g. print("do this").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E1371C-2663-422F-AC8F-9D0FE6FA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83258"/>
            <a:ext cx="3649164" cy="8884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Flowcharting if, then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913" y="1014413"/>
            <a:ext cx="8562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Let’s try it by creating a simple program which will talk back to you when you type certain phrases. For example, if you say “hi” it will say “hello”.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Create </a:t>
            </a:r>
            <a:r>
              <a:rPr lang="en" dirty="0"/>
              <a:t>a new program, </a:t>
            </a:r>
            <a:r>
              <a:rPr lang="en-US" dirty="0"/>
              <a:t>save it in your </a:t>
            </a:r>
            <a:r>
              <a:rPr lang="en-US" b="1" dirty="0"/>
              <a:t>activities folder</a:t>
            </a:r>
            <a:r>
              <a:rPr lang="en-US" dirty="0"/>
              <a:t> ifs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an If Statement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the following code, which will use input to get some text from the user and store it in a variable called phrase.</a:t>
            </a:r>
            <a:br>
              <a:rPr lang="en" dirty="0"/>
            </a:b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an if statement to check if the phrase typed by the user </a:t>
            </a:r>
            <a:r>
              <a:rPr lang="en" b="1" dirty="0"/>
              <a:t>is equal to</a:t>
            </a:r>
            <a:r>
              <a:rPr lang="en" dirty="0"/>
              <a:t> “hi”.</a:t>
            </a:r>
            <a:br>
              <a:rPr lang="en" dirty="0"/>
            </a:b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b="1" dirty="0"/>
              <a:t>Note:</a:t>
            </a:r>
            <a:r>
              <a:rPr lang="en" dirty="0"/>
              <a:t> remember that a double equals sign is used when testing whether two things are equal.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AA058-B936-4A63-A0A0-7403BC40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65" y="1948052"/>
            <a:ext cx="4035889" cy="344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D180F4-1EFB-497F-B2AF-1B090DDB5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4" y="2875028"/>
            <a:ext cx="2344589" cy="3440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Indented under your if statement, add the code to print out “hello”.</a:t>
            </a:r>
            <a:br>
              <a:rPr lang="en" dirty="0"/>
            </a:b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b="1" dirty="0"/>
              <a:t>Note:</a:t>
            </a:r>
            <a:r>
              <a:rPr lang="en-US" dirty="0"/>
              <a:t> the indentation (gap) before print is very important. This is how Python knows what code to run if the statement is True. When you pressed enter after the colon : your IDE should have automatically indented the cursor for you, if not you can use the </a:t>
            </a:r>
            <a:r>
              <a:rPr lang="en-US" b="1" dirty="0"/>
              <a:t>TAB</a:t>
            </a:r>
            <a:r>
              <a:rPr lang="en-US" dirty="0"/>
              <a:t> key to create an indent. If it didn’t indent properly then you have an error in your if statement.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Run your program and enter “hi” when prompted. You should see the message “hello”.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put a space before “hi”, you won’t see the message “hello”. Why do you think this is?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328A21-BD06-4101-B571-7F8F5C49B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0" y="1594675"/>
            <a:ext cx="2861090" cy="7339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1;p17">
            <a:extLst>
              <a:ext uri="{FF2B5EF4-FFF2-40B4-BE49-F238E27FC236}">
                <a16:creationId xmlns:a16="http://schemas.microsoft.com/office/drawing/2014/main" id="{D6860A03-D6FB-41BD-B5DD-335403565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0682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Run your program and enter “hi” when prompted. You should see the message “hello”.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put a space before “hi”, you won’t see the message “hello”. Why do you think this is?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560003-D528-473D-B832-AF261CD35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11" y="1804416"/>
            <a:ext cx="2446484" cy="10233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your program again but enter a different message. You should notice that you don’t see the “hello” message. The “hello” message will only be shown if your enter “hi”.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Next you will change your program so that it always says “bye” when the program finishes. To have code run after the if, you need to write it </a:t>
            </a:r>
            <a:r>
              <a:rPr lang="en" b="1" dirty="0"/>
              <a:t>without</a:t>
            </a:r>
            <a:r>
              <a:rPr lang="en" dirty="0"/>
              <a:t> an indent, otherwise Python will still think it is part of the if.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 a print statement to the very end of your program:</a:t>
            </a:r>
            <a:br>
              <a:rPr lang="en" dirty="0"/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/>
              <a:t>Note:</a:t>
            </a:r>
            <a:r>
              <a:rPr lang="en" dirty="0"/>
              <a:t> there is NO indent before print("bye").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0395A2-AC95-4037-A204-0B9D374B1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82" y="3876724"/>
            <a:ext cx="1614652" cy="3051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Your program should now look like this.</a:t>
            </a:r>
            <a:br>
              <a:rPr lang="en" dirty="0"/>
            </a:b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 your program a few times. Experiment by entering the phrase “hi” and then different greetings. Do you get the results you expect?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Your program should only say “hello” if you say “hi”, but it should always say “bye”.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80D9-0697-4E7B-8188-46DF365B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6" y="1610296"/>
            <a:ext cx="4420048" cy="1108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Making Choices</a:t>
            </a:r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Making choices in a computer program is known as </a:t>
            </a:r>
            <a:r>
              <a:rPr lang="en" b="1" dirty="0"/>
              <a:t>selection</a:t>
            </a:r>
            <a:r>
              <a:rPr lang="en" dirty="0"/>
              <a:t>, and involves working out whether something is </a:t>
            </a:r>
            <a:r>
              <a:rPr lang="en" b="1" i="1" dirty="0"/>
              <a:t>True</a:t>
            </a:r>
            <a:r>
              <a:rPr lang="en" dirty="0"/>
              <a:t> or </a:t>
            </a:r>
            <a:r>
              <a:rPr lang="en" b="1" i="1" dirty="0"/>
              <a:t>False</a:t>
            </a:r>
            <a:r>
              <a:rPr lang="en" dirty="0"/>
              <a:t>. If it’s </a:t>
            </a:r>
            <a:r>
              <a:rPr lang="en-US" dirty="0"/>
              <a:t>T</a:t>
            </a:r>
            <a:r>
              <a:rPr lang="en" dirty="0"/>
              <a:t>rue, you take an action; if it’s </a:t>
            </a:r>
            <a:r>
              <a:rPr lang="en-US" dirty="0"/>
              <a:t>F</a:t>
            </a:r>
            <a:r>
              <a:rPr lang="en" dirty="0"/>
              <a:t>alse you don’t (and perhaps you take a different action).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Example:</a:t>
            </a:r>
            <a:br>
              <a:rPr lang="en" dirty="0"/>
            </a:br>
            <a:r>
              <a:rPr lang="en" dirty="0"/>
              <a:t>“Is the height of the cliff less than the height I can fall </a:t>
            </a:r>
            <a:r>
              <a:rPr lang="en-US" dirty="0"/>
              <a:t>and survive</a:t>
            </a:r>
            <a:r>
              <a:rPr lang="en" dirty="0"/>
              <a:t>?”</a:t>
            </a:r>
            <a:br>
              <a:rPr lang="en" dirty="0"/>
            </a:br>
            <a:br>
              <a:rPr lang="en" dirty="0"/>
            </a:br>
            <a:r>
              <a:rPr lang="en" dirty="0"/>
              <a:t>True – Jump off, you will be fine.</a:t>
            </a:r>
            <a:br>
              <a:rPr lang="en" dirty="0"/>
            </a:br>
            <a:r>
              <a:rPr lang="en" dirty="0"/>
              <a:t>False – DON’T JUMP!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 real-world situations do you think could be represented by an </a:t>
            </a:r>
            <a:r>
              <a:rPr lang="en" b="1"/>
              <a:t>“if–then”</a:t>
            </a:r>
            <a:r>
              <a:rPr lang="en"/>
              <a:t> statement? Share your thoughts with a partner.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311700" y="248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If-Then-Else</a:t>
            </a:r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311700" y="731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the previous step you learnt how to use an if–then statement to allow your computer to take an action when a statement was true. It is often really useful to take a different action if the statement is false.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is done using an </a:t>
            </a:r>
            <a:r>
              <a:rPr lang="en" b="1" dirty="0"/>
              <a:t>if–then–else</a:t>
            </a:r>
            <a:r>
              <a:rPr lang="en" dirty="0"/>
              <a:t> statement, which works like this:</a:t>
            </a:r>
            <a:br>
              <a:rPr lang="en" dirty="0"/>
            </a:br>
            <a:r>
              <a:rPr lang="en" dirty="0"/>
              <a:t>“</a:t>
            </a:r>
            <a:r>
              <a:rPr lang="en" b="1" dirty="0"/>
              <a:t>if </a:t>
            </a:r>
            <a:r>
              <a:rPr lang="en" dirty="0"/>
              <a:t>this </a:t>
            </a:r>
            <a:r>
              <a:rPr lang="en" i="1" dirty="0"/>
              <a:t>statement</a:t>
            </a:r>
            <a:r>
              <a:rPr lang="en" dirty="0"/>
              <a:t> is true, </a:t>
            </a:r>
            <a:r>
              <a:rPr lang="en" b="1" dirty="0"/>
              <a:t>then</a:t>
            </a:r>
            <a:r>
              <a:rPr lang="en" dirty="0"/>
              <a:t> I will run this </a:t>
            </a:r>
            <a:r>
              <a:rPr lang="en" i="1" dirty="0"/>
              <a:t>code</a:t>
            </a:r>
            <a:r>
              <a:rPr lang="en" dirty="0"/>
              <a:t>, </a:t>
            </a:r>
            <a:r>
              <a:rPr lang="en" b="1" dirty="0"/>
              <a:t>else</a:t>
            </a:r>
            <a:r>
              <a:rPr lang="en" dirty="0"/>
              <a:t> I will run this </a:t>
            </a:r>
            <a:r>
              <a:rPr lang="en" i="1" dirty="0"/>
              <a:t>other</a:t>
            </a:r>
            <a:r>
              <a:rPr lang="en" dirty="0"/>
              <a:t> </a:t>
            </a:r>
            <a:r>
              <a:rPr lang="en" i="1" dirty="0"/>
              <a:t>code</a:t>
            </a:r>
            <a:r>
              <a:rPr lang="en" dirty="0"/>
              <a:t>”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The syntax for an if–then–else in Python looks like this:</a:t>
            </a:r>
            <a:br>
              <a:rPr lang="en" dirty="0"/>
            </a:b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" dirty="0"/>
            </a:br>
            <a:br>
              <a:rPr lang="en" dirty="0"/>
            </a:br>
            <a:r>
              <a:rPr lang="en" b="1" dirty="0"/>
              <a:t>Note:</a:t>
            </a:r>
            <a:r>
              <a:rPr lang="en" dirty="0"/>
              <a:t> The else isn’t indented and is in line with the if. By aligning them, you tell Python that this else belongs to that if.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266C3-A543-44FB-A69B-A5B618113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3015518"/>
            <a:ext cx="4286685" cy="11323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8" y="881063"/>
            <a:ext cx="85820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You will now change your program so that if the user enters anything other than “hi”, it replies with “sorry I dont understand this”.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the code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print("hello") </a:t>
            </a:r>
            <a:r>
              <a:rPr lang="en" dirty="0"/>
              <a:t>add an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dirty="0"/>
              <a:t> and a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dirty="0"/>
              <a:t> indented under the else, like this.</a:t>
            </a:r>
            <a:br>
              <a:rPr lang="en" dirty="0"/>
            </a:b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complete code should look this this: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phrase = input("Talk to me &gt; ")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lang="en-US" b="1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br>
              <a:rPr lang="en-US" b="1" dirty="0">
                <a:latin typeface="Courier New"/>
                <a:cs typeface="Courier New"/>
                <a:sym typeface="Courier New"/>
              </a:rPr>
            </a:br>
            <a:r>
              <a:rPr lang="en" b="1" dirty="0"/>
              <a:t>Note:</a:t>
            </a:r>
            <a:r>
              <a:rPr lang="en" dirty="0"/>
              <a:t> the else is not indented and is in line with the if. This is very important, as the level of indentation tells Python that this else belongs to this if.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183675-AB93-47BD-8A41-64A5069A9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4" y="1493887"/>
            <a:ext cx="6112813" cy="639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D8DB50-3A11-49BC-BA46-4DBADE637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4" y="2859187"/>
            <a:ext cx="5094150" cy="139582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Indentation is important to Python because it’s how you determine </a:t>
            </a:r>
            <a:r>
              <a:rPr lang="en" b="1"/>
              <a:t>scope</a:t>
            </a:r>
            <a:r>
              <a:rPr lang="en"/>
              <a:t>. </a:t>
            </a:r>
            <a:r>
              <a:rPr lang="en" b="1"/>
              <a:t>Scope</a:t>
            </a:r>
            <a:r>
              <a:rPr lang="en"/>
              <a:t> is how Python knows what code belongs to what part of the program.</a:t>
            </a:r>
            <a:br>
              <a:rPr lang="en"/>
            </a:br>
            <a:br>
              <a:rPr lang="en"/>
            </a:br>
            <a:r>
              <a:rPr lang="en"/>
              <a:t>Let’s recap by looking at some code you have already created: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"Talk to me &gt;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27200" y="390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This small program contains one indent: it’s before the code print("Hello") and it is under if phrase == "hi":</a:t>
            </a:r>
            <a:br>
              <a:rPr lang="en"/>
            </a:br>
            <a:r>
              <a:rPr lang="en" b="1"/>
              <a:t>i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The indentation tells Python that the code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print("hello")</a:t>
            </a:r>
            <a:r>
              <a:rPr lang="en"/>
              <a:t> should only be run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phrase == "hi"</a:t>
            </a:r>
            <a:r>
              <a:rPr lang="en"/>
              <a:t> is </a:t>
            </a:r>
            <a:r>
              <a:rPr lang="en" b="1"/>
              <a:t>True</a:t>
            </a:r>
            <a:r>
              <a:rPr lang="en"/>
              <a:t>. Any code that is indented under the </a:t>
            </a:r>
            <a:r>
              <a:rPr lang="en" b="1"/>
              <a:t>if </a:t>
            </a:r>
            <a:r>
              <a:rPr lang="en"/>
              <a:t>will form part of that if statement’s </a:t>
            </a:r>
            <a:r>
              <a:rPr lang="en" b="1"/>
              <a:t>scope.</a:t>
            </a:r>
            <a:br>
              <a:rPr lang="en" b="1"/>
            </a:br>
            <a:br>
              <a:rPr lang="en"/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also part of the if's scope"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"not part of the if's scope"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36" name="Google Shape;23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Look at the program below, where there is another indent: after the else before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print("Sorry I don’t understand this")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phrase = </a:t>
            </a:r>
            <a:r>
              <a:rPr lang="en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"Talk to me &gt; 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phrase ==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"sorry I dont understand this"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"bye"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311700" y="710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Using the same scope rules as the </a:t>
            </a:r>
            <a:r>
              <a:rPr lang="en" b="1"/>
              <a:t>if</a:t>
            </a:r>
            <a:r>
              <a:rPr lang="en"/>
              <a:t> statement, the </a:t>
            </a:r>
            <a:r>
              <a:rPr lang="en" b="1"/>
              <a:t>print</a:t>
            </a:r>
            <a:r>
              <a:rPr lang="en"/>
              <a:t> statement indented under the else is part of that else statement’s scope.</a:t>
            </a:r>
            <a:br>
              <a:rPr lang="en"/>
            </a:br>
            <a:br>
              <a:rPr lang="en"/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("sorry I don’t understand this")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/>
            </a:br>
            <a:r>
              <a:rPr lang="en"/>
              <a:t>The final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print("bye")</a:t>
            </a:r>
            <a:r>
              <a:rPr lang="en"/>
              <a:t> is not indented under the </a:t>
            </a:r>
            <a:r>
              <a:rPr lang="en" b="1"/>
              <a:t>if</a:t>
            </a:r>
            <a:r>
              <a:rPr lang="en"/>
              <a:t> or the </a:t>
            </a:r>
            <a:r>
              <a:rPr lang="en" b="1"/>
              <a:t>else</a:t>
            </a:r>
            <a:r>
              <a:rPr lang="en"/>
              <a:t>, so it is not part of the </a:t>
            </a:r>
            <a:r>
              <a:rPr lang="en" b="1"/>
              <a:t>if </a:t>
            </a:r>
            <a:r>
              <a:rPr lang="en"/>
              <a:t>or the </a:t>
            </a:r>
            <a:r>
              <a:rPr lang="en" b="1"/>
              <a:t>else</a:t>
            </a:r>
            <a:r>
              <a:rPr lang="en"/>
              <a:t>. That makes sense as you want this line to run no matter what phrase the user entered.</a:t>
            </a:r>
            <a:br>
              <a:rPr lang="en"/>
            </a:br>
            <a:br>
              <a:rPr lang="en"/>
            </a:br>
            <a:r>
              <a:rPr lang="en"/>
              <a:t>Without the use of </a:t>
            </a:r>
            <a:r>
              <a:rPr lang="en" b="1"/>
              <a:t>indentation</a:t>
            </a:r>
            <a:r>
              <a:rPr lang="en"/>
              <a:t>, Python would not be able to determine what code to run as part of the </a:t>
            </a:r>
            <a:r>
              <a:rPr lang="en" b="1"/>
              <a:t>if</a:t>
            </a:r>
            <a:r>
              <a:rPr lang="en"/>
              <a:t> or the </a:t>
            </a:r>
            <a:r>
              <a:rPr lang="en" b="1"/>
              <a:t>else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Tips for Indentation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Tab key on your keyboard. This will ensure you are using same number of spaces per indent.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fight with your editor: let it indent code for you where possible, and use the number of spaces it gives you.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your code tidy! If it’s not lined up it’s not going to work.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Else If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What if you want to test more than two possibilities, such as whether you entered “hello”, or “bye”, or “no way”? For these scenarios you can use an </a:t>
            </a:r>
            <a:r>
              <a:rPr lang="en" b="1" dirty="0"/>
              <a:t>else if</a:t>
            </a:r>
            <a:r>
              <a:rPr lang="en" dirty="0"/>
              <a:t>.</a:t>
            </a:r>
            <a:br>
              <a:rPr lang="en" dirty="0"/>
            </a:br>
            <a:br>
              <a:rPr lang="en" dirty="0"/>
            </a:br>
            <a:r>
              <a:rPr lang="en" dirty="0"/>
              <a:t>The syntax for an </a:t>
            </a:r>
            <a:r>
              <a:rPr lang="en" b="1" dirty="0"/>
              <a:t>else if </a:t>
            </a:r>
            <a:r>
              <a:rPr lang="en" dirty="0"/>
              <a:t>in Python, which abbreviates it to </a:t>
            </a:r>
            <a:r>
              <a:rPr lang="en" b="1" dirty="0"/>
              <a:t>elif</a:t>
            </a:r>
            <a:r>
              <a:rPr lang="en" dirty="0"/>
              <a:t>, looks like this:</a:t>
            </a:r>
            <a:br>
              <a:rPr lang="en" dirty="0"/>
            </a:b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/>
              <a:t>Note: </a:t>
            </a:r>
            <a:r>
              <a:rPr lang="en" dirty="0"/>
              <a:t>The elif goes in between the if and the else.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852FD-0081-4F4B-BC97-63210E70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71750"/>
            <a:ext cx="4112258" cy="14192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True or False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66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Computers make choices by determining if the value of a statement is True or False. This is known as </a:t>
            </a:r>
            <a:r>
              <a:rPr lang="en" b="1" dirty="0"/>
              <a:t>evaluation</a:t>
            </a:r>
            <a:r>
              <a:rPr lang="en" dirty="0"/>
              <a:t>. If the statement is True then the program will run the next instruction, otherwise it won’t.</a:t>
            </a:r>
            <a:br>
              <a:rPr lang="en" dirty="0"/>
            </a:br>
            <a:br>
              <a:rPr lang="en" dirty="0"/>
            </a:br>
            <a:r>
              <a:rPr lang="en" dirty="0"/>
              <a:t>You can try out some evaluations by using the REPL </a:t>
            </a:r>
            <a:r>
              <a:rPr lang="en-US" dirty="0"/>
              <a:t>or Shell</a:t>
            </a:r>
            <a:r>
              <a:rPr lang="en" dirty="0"/>
              <a:t>. The</a:t>
            </a:r>
            <a:r>
              <a:rPr lang="en-US" dirty="0"/>
              <a:t>y </a:t>
            </a:r>
            <a:r>
              <a:rPr lang="en" dirty="0"/>
              <a:t>allow you to run one line of code at a time and see the result immediately. It’s a great tool for testing to see how something works, </a:t>
            </a:r>
            <a:r>
              <a:rPr lang="en-US" dirty="0"/>
              <a:t>and it remembers any values from the last program that you ran.</a:t>
            </a:r>
            <a:br>
              <a:rPr lang="en" dirty="0"/>
            </a:br>
            <a:br>
              <a:rPr lang="en" dirty="0"/>
            </a:br>
            <a:r>
              <a:rPr lang="en" b="1" dirty="0"/>
              <a:t>Tip:</a:t>
            </a:r>
            <a:r>
              <a:rPr lang="en" dirty="0"/>
              <a:t> REPL stands for “Read-Eval-Print Loop”. it reads one line of code, evaluates it, prints the result and loops back to the start.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636" y="0"/>
            <a:ext cx="77887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11700" y="17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Change your program so that it uses an elif to check if the phrase is “whats your name”, and to reply to that phrase with “Marvin”.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After the code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print("Hello")</a:t>
            </a:r>
            <a:r>
              <a:rPr lang="en" dirty="0"/>
              <a:t>, use an </a:t>
            </a:r>
            <a:r>
              <a:rPr lang="en" b="1" dirty="0"/>
              <a:t>elif</a:t>
            </a:r>
            <a:r>
              <a:rPr lang="en" dirty="0"/>
              <a:t> and print out a name.</a:t>
            </a:r>
            <a:br>
              <a:rPr lang="en" dirty="0"/>
            </a:br>
            <a:b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</a:b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complete code should look this this:</a:t>
            </a:r>
            <a:br>
              <a:rPr lang="en" dirty="0"/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/>
            </a:b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1A59DD-8F70-4678-BDAB-3A4374444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4" y="1450579"/>
            <a:ext cx="4381109" cy="5367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FB13B2-FC47-480C-9127-A8E1DEFB9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14" y="2672143"/>
            <a:ext cx="5255852" cy="18876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Portfolio 4 – Confusing Marvin</a:t>
            </a:r>
            <a:endParaRPr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Can you use the </a:t>
            </a:r>
            <a:r>
              <a:rPr lang="en-US" dirty="0"/>
              <a:t>the program from this lesson so </a:t>
            </a:r>
            <a:r>
              <a:rPr lang="en-US" dirty="0" err="1"/>
              <a:t>th</a:t>
            </a:r>
            <a:r>
              <a:rPr lang="en" dirty="0"/>
              <a:t>at instead of just saying:</a:t>
            </a:r>
            <a:br>
              <a:rPr lang="en" dirty="0"/>
            </a:b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sorry I dont understand this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dirty="0"/>
              <a:t>it includes the phrase you entered? E.g. If you entered “what are you”, the program will respond with:</a:t>
            </a:r>
            <a:br>
              <a:rPr lang="en" dirty="0"/>
            </a:br>
            <a:br>
              <a:rPr lang="en" dirty="0"/>
            </a:br>
            <a:r>
              <a:rPr lang="en" dirty="0"/>
              <a:t>sorry I dont understand 'what are you’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lang="en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Save your program as       </a:t>
            </a:r>
            <a:r>
              <a:rPr lang="en-US" sz="2400" b="1" dirty="0"/>
              <a:t>y</a:t>
            </a:r>
            <a:r>
              <a:rPr lang="en" sz="2400" b="1" dirty="0"/>
              <a:t>our_name_</a:t>
            </a:r>
            <a:r>
              <a:rPr lang="en-US" sz="2400" b="1" dirty="0"/>
              <a:t>u3_port_4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1106-C442-4814-B2D2-BB435AEC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for Portfolio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01496-1B23-42D2-A5FD-F3C86EEA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51" y="1548384"/>
            <a:ext cx="6726383" cy="1215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E95F82-0C12-4D25-A0F8-016253B01332}"/>
              </a:ext>
            </a:extLst>
          </p:cNvPr>
          <p:cNvSpPr txBox="1"/>
          <p:nvPr/>
        </p:nvSpPr>
        <p:spPr>
          <a:xfrm>
            <a:off x="4657344" y="2674662"/>
            <a:ext cx="382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 want the single quotes to show in your output</a:t>
            </a:r>
          </a:p>
        </p:txBody>
      </p:sp>
    </p:spTree>
    <p:extLst>
      <p:ext uri="{BB962C8B-B14F-4D97-AF65-F5344CB8AC3E}">
        <p14:creationId xmlns:p14="http://schemas.microsoft.com/office/powerpoint/2010/main" val="12368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click on the “REPL” button </a:t>
            </a:r>
            <a:r>
              <a:rPr lang="en-US" dirty="0"/>
              <a:t>in Mu</a:t>
            </a:r>
            <a:r>
              <a:rPr lang="en" dirty="0"/>
              <a:t>.	             </a:t>
            </a:r>
            <a:r>
              <a:rPr lang="en-US" dirty="0"/>
              <a:t>When you open IDLE you are in the Shell  </a:t>
            </a:r>
            <a:endParaRPr dirty="0"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015" y="1508116"/>
            <a:ext cx="3823801" cy="283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D873CA-7390-4524-88D2-56D392221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111" y="1508116"/>
            <a:ext cx="4232529" cy="3142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Enter the following into the REPL </a:t>
            </a:r>
            <a:r>
              <a:rPr lang="en-US" dirty="0"/>
              <a:t>or Shell</a:t>
            </a:r>
            <a:r>
              <a:rPr lang="en" dirty="0"/>
              <a:t> window and press Enter:</a:t>
            </a:r>
            <a:br>
              <a:rPr lang="en" dirty="0"/>
            </a:b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1 == 1</a:t>
            </a: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 dirty="0"/>
              <a:t>Note:</a:t>
            </a:r>
            <a:r>
              <a:rPr lang="en" dirty="0"/>
              <a:t> the double == operator means “is this equal to?” as opposed to a single = which follows a variable and means “make this equal to”.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==  mean</a:t>
            </a:r>
            <a:r>
              <a:rPr lang="en-US" dirty="0"/>
              <a:t>s evaluate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=   means assign</a:t>
            </a:r>
            <a:br>
              <a:rPr lang="en" dirty="0"/>
            </a:br>
            <a:br>
              <a:rPr lang="en" dirty="0"/>
            </a:br>
            <a:r>
              <a:rPr lang="en" dirty="0"/>
              <a:t>When you press Enter, True will be displayed. This is because it’s true that 1 is equal to 1.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8AF3BF-2A6F-48B1-8A21-31C0064F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83" y="170688"/>
            <a:ext cx="6306262" cy="46817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Try entering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== 2</a:t>
            </a:r>
            <a:r>
              <a:rPr lang="en"/>
              <a:t>. False will be displayed, because it’s false that 1 is equal to 2.</a:t>
            </a:r>
            <a:br>
              <a:rPr lang="en"/>
            </a:br>
            <a:br>
              <a:rPr lang="en"/>
            </a:br>
            <a:r>
              <a:rPr lang="en" b="1"/>
              <a:t>Enter these evaluations and see if you can predict whether the outcome will be True or False.</a:t>
            </a: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&lt; 2</a:t>
            </a:r>
            <a:br>
              <a:rPr lang="en"/>
            </a:br>
            <a:r>
              <a:rPr lang="en"/>
              <a:t>The operator &lt; means less than. Ask yourself is 1 less than 2? If the answer is yes then the statement is true.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&gt; 2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&gt; means greater than, so is 1 greater than 2?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Now, enter the following: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!= 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!= is the operator for is not equal to, which means this statement means is 1 not equal to 2. != is the opposite of the == operator.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Whats do you think will be the result of: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&lt; 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/>
              <a:t>This evaluates as false because 1 is not less than 1. However, instead of &lt;, you can use &lt;= test if something is less than or equal to:</a:t>
            </a:r>
            <a:br>
              <a:rPr lang="en"/>
            </a:br>
            <a:br>
              <a:rPr lang="en"/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 &lt;= 1</a:t>
            </a:r>
            <a:br>
              <a:rPr lang="en"/>
            </a:br>
            <a:r>
              <a:rPr lang="en"/>
              <a:t>This would give True.</a:t>
            </a:r>
            <a:br>
              <a:rPr lang="en"/>
            </a:br>
            <a:br>
              <a:rPr lang="en"/>
            </a:br>
            <a:r>
              <a:rPr lang="en"/>
              <a:t>You can evaluate other data types, not just integers (whole numbers) as you have been doing.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2252</Words>
  <Application>Microsoft Office PowerPoint</Application>
  <PresentationFormat>On-screen Show (16:9)</PresentationFormat>
  <Paragraphs>85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Proxima Nova</vt:lpstr>
      <vt:lpstr>Courier New</vt:lpstr>
      <vt:lpstr>Arial</vt:lpstr>
      <vt:lpstr>Spearmint</vt:lpstr>
      <vt:lpstr>Unit 3: Text-Based Programming</vt:lpstr>
      <vt:lpstr>Making Choices</vt:lpstr>
      <vt:lpstr>True or False</vt:lpstr>
      <vt:lpstr>PowerPoint Presentation</vt:lpstr>
      <vt:lpstr>Try it!</vt:lpstr>
      <vt:lpstr>PowerPoint Presentation</vt:lpstr>
      <vt:lpstr>PowerPoint Presentation</vt:lpstr>
      <vt:lpstr>PowerPoint Presentation</vt:lpstr>
      <vt:lpstr>PowerPoint Presentation</vt:lpstr>
      <vt:lpstr>String Evaluations</vt:lpstr>
      <vt:lpstr>If then statements</vt:lpstr>
      <vt:lpstr>PowerPoint Presentation</vt:lpstr>
      <vt:lpstr>Flowcharting if, then</vt:lpstr>
      <vt:lpstr>Try it!</vt:lpstr>
      <vt:lpstr>Create an If Statement</vt:lpstr>
      <vt:lpstr>PowerPoint Presentation</vt:lpstr>
      <vt:lpstr>PowerPoint Presentation</vt:lpstr>
      <vt:lpstr>PowerPoint Presentation</vt:lpstr>
      <vt:lpstr>PowerPoint Presentation</vt:lpstr>
      <vt:lpstr>Reflection</vt:lpstr>
      <vt:lpstr>If-Then-Else</vt:lpstr>
      <vt:lpstr>PowerPoint Presentation</vt:lpstr>
      <vt:lpstr>PowerPoint Presentation</vt:lpstr>
      <vt:lpstr>Indentation</vt:lpstr>
      <vt:lpstr>PowerPoint Presentation</vt:lpstr>
      <vt:lpstr>PowerPoint Presentation</vt:lpstr>
      <vt:lpstr>PowerPoint Presentation</vt:lpstr>
      <vt:lpstr>Tips for Indentation</vt:lpstr>
      <vt:lpstr>Else If</vt:lpstr>
      <vt:lpstr>PowerPoint Presentation</vt:lpstr>
      <vt:lpstr>PowerPoint Presentation</vt:lpstr>
      <vt:lpstr>Portfolio 4 – Confusing Marvin</vt:lpstr>
      <vt:lpstr>Sample Output for Portfolio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Text-Based Programming</dc:title>
  <cp:lastModifiedBy>Robert Brake</cp:lastModifiedBy>
  <cp:revision>5</cp:revision>
  <dcterms:modified xsi:type="dcterms:W3CDTF">2023-03-08T23:25:51Z</dcterms:modified>
</cp:coreProperties>
</file>