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Lst>
  <p:sldSz cx="9144000" cy="5143500" type="screen16x9"/>
  <p:notesSz cx="6858000" cy="9144000"/>
  <p:embeddedFontLst>
    <p:embeddedFont>
      <p:font typeface="Proxima Nova"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gdvDHcG5iEPz+aRYVOQIenbUc5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8" y="12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1.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5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4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45"/>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45"/>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5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4"/>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54"/>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4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47"/>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1" name="Google Shape;21;p47"/>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4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4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5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5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51"/>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52"/>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52"/>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52"/>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52"/>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5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53"/>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Unit 3: Text-Based Programming</a:t>
            </a:r>
            <a:endParaRPr/>
          </a:p>
        </p:txBody>
      </p:sp>
      <p:sp>
        <p:nvSpPr>
          <p:cNvPr id="60" name="Google Shape;60;p1"/>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Lesson 12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Do this forever</a:t>
            </a:r>
            <a:endParaRPr/>
          </a:p>
        </p:txBody>
      </p:sp>
      <p:sp>
        <p:nvSpPr>
          <p:cNvPr id="121" name="Google Shape;121;p11"/>
          <p:cNvSpPr txBox="1">
            <a:spLocks noGrp="1"/>
          </p:cNvSpPr>
          <p:nvPr>
            <p:ph type="body" idx="1"/>
          </p:nvPr>
        </p:nvSpPr>
        <p:spPr>
          <a:xfrm>
            <a:off x="311700" y="7962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b="1" dirty="0">
                <a:solidFill>
                  <a:srgbClr val="3A343A"/>
                </a:solidFill>
              </a:rPr>
              <a:t>Using a while loop you can get a computer to continue to do the same task forever, known as an infinite loop. This special type of conditional loop can be really useful, but it’s also a really easy way to use up all of your computer’s processing power!</a:t>
            </a:r>
            <a:endParaRPr b="1" dirty="0">
              <a:solidFill>
                <a:srgbClr val="3A343A"/>
              </a:solidFill>
            </a:endParaRPr>
          </a:p>
          <a:p>
            <a:pPr marL="457200" lvl="0" indent="-342900" algn="l" rtl="0">
              <a:lnSpc>
                <a:spcPct val="115000"/>
              </a:lnSpc>
              <a:spcBef>
                <a:spcPts val="1500"/>
              </a:spcBef>
              <a:spcAft>
                <a:spcPts val="0"/>
              </a:spcAft>
              <a:buClr>
                <a:srgbClr val="3A343A"/>
              </a:buClr>
              <a:buSzPts val="1800"/>
              <a:buFont typeface="Arial"/>
              <a:buChar char="●"/>
            </a:pPr>
            <a:r>
              <a:rPr lang="en" dirty="0">
                <a:solidFill>
                  <a:srgbClr val="3A343A"/>
                </a:solidFill>
              </a:rPr>
              <a:t>Create a new program, add this code, save it as </a:t>
            </a:r>
            <a:r>
              <a:rPr lang="en" b="1" dirty="0">
                <a:solidFill>
                  <a:srgbClr val="3A343A"/>
                </a:solidFill>
                <a:latin typeface="Courier New"/>
                <a:ea typeface="Courier New"/>
                <a:cs typeface="Courier New"/>
                <a:sym typeface="Courier New"/>
              </a:rPr>
              <a:t>infinite</a:t>
            </a:r>
            <a:r>
              <a:rPr lang="en" dirty="0">
                <a:solidFill>
                  <a:srgbClr val="3A343A"/>
                </a:solidFill>
              </a:rPr>
              <a:t>, and run it.</a:t>
            </a:r>
            <a:br>
              <a:rPr lang="en" dirty="0">
                <a:solidFill>
                  <a:srgbClr val="3A343A"/>
                </a:solidFill>
              </a:rPr>
            </a:br>
            <a:br>
              <a:rPr lang="en-US" b="1" dirty="0">
                <a:solidFill>
                  <a:srgbClr val="000000"/>
                </a:solidFill>
                <a:highlight>
                  <a:srgbClr val="FAFAFA"/>
                </a:highlight>
                <a:latin typeface="Courier New"/>
                <a:ea typeface="Courier New"/>
                <a:cs typeface="Courier New"/>
                <a:sym typeface="Courier New"/>
              </a:rPr>
            </a:br>
            <a:endParaRPr dirty="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2700"/>
              </a:spcBef>
              <a:spcAft>
                <a:spcPts val="0"/>
              </a:spcAft>
              <a:buClr>
                <a:srgbClr val="000000"/>
              </a:buClr>
              <a:buSzPts val="1100"/>
              <a:buFont typeface="Arial"/>
              <a:buNone/>
            </a:pPr>
            <a:r>
              <a:rPr lang="en" dirty="0">
                <a:solidFill>
                  <a:srgbClr val="3A343A"/>
                </a:solidFill>
              </a:rPr>
              <a:t>It doesn’t matter how many times you press the enter key, the program will keep running forever. It will never leave the while loop – it is infinite.</a:t>
            </a:r>
            <a:endParaRPr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b="1" dirty="0">
                <a:solidFill>
                  <a:srgbClr val="3A343A"/>
                </a:solidFill>
              </a:rPr>
              <a:t>Tip:</a:t>
            </a:r>
            <a:r>
              <a:rPr lang="en" dirty="0">
                <a:solidFill>
                  <a:srgbClr val="3A343A"/>
                </a:solidFill>
              </a:rPr>
              <a:t> If you want to end an infinite program click the </a:t>
            </a:r>
            <a:r>
              <a:rPr lang="en" b="1" dirty="0">
                <a:solidFill>
                  <a:srgbClr val="3A343A"/>
                </a:solidFill>
              </a:rPr>
              <a:t>Stop</a:t>
            </a:r>
            <a:r>
              <a:rPr lang="en" dirty="0">
                <a:solidFill>
                  <a:srgbClr val="3A343A"/>
                </a:solidFill>
              </a:rPr>
              <a:t> button on Mu </a:t>
            </a:r>
            <a:endParaRPr dirty="0">
              <a:solidFill>
                <a:srgbClr val="3A343A"/>
              </a:solidFill>
            </a:endParaRPr>
          </a:p>
          <a:p>
            <a:pPr marL="0" lvl="0" indent="0" algn="l" rtl="0">
              <a:lnSpc>
                <a:spcPct val="115000"/>
              </a:lnSpc>
              <a:spcBef>
                <a:spcPts val="1500"/>
              </a:spcBef>
              <a:spcAft>
                <a:spcPts val="1600"/>
              </a:spcAft>
              <a:buSzPts val="1800"/>
              <a:buNone/>
            </a:pPr>
            <a:endParaRPr dirty="0"/>
          </a:p>
        </p:txBody>
      </p:sp>
      <p:pic>
        <p:nvPicPr>
          <p:cNvPr id="2" name="Picture 1">
            <a:extLst>
              <a:ext uri="{FF2B5EF4-FFF2-40B4-BE49-F238E27FC236}">
                <a16:creationId xmlns:a16="http://schemas.microsoft.com/office/drawing/2014/main" id="{DEF2DBD8-7623-4632-81C5-F5B779AC4900}"/>
              </a:ext>
            </a:extLst>
          </p:cNvPr>
          <p:cNvPicPr>
            <a:picLocks noChangeAspect="1"/>
          </p:cNvPicPr>
          <p:nvPr/>
        </p:nvPicPr>
        <p:blipFill>
          <a:blip r:embed="rId3"/>
          <a:stretch>
            <a:fillRect/>
          </a:stretch>
        </p:blipFill>
        <p:spPr>
          <a:xfrm>
            <a:off x="647700" y="2953182"/>
            <a:ext cx="4111190" cy="7459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body" idx="1"/>
          </p:nvPr>
        </p:nvSpPr>
        <p:spPr>
          <a:xfrm>
            <a:off x="311700" y="18150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latin typeface="Courier New"/>
                <a:ea typeface="Courier New"/>
                <a:cs typeface="Courier New"/>
                <a:sym typeface="Courier New"/>
              </a:rPr>
              <a:t>while True:</a:t>
            </a:r>
            <a:r>
              <a:rPr lang="en" dirty="0">
                <a:solidFill>
                  <a:srgbClr val="3A343A"/>
                </a:solidFill>
              </a:rPr>
              <a:t> is the “usual” way of creating an infinite loop in Python and although it looks a bit strange, it makes sense when you understand what’s happening.</a:t>
            </a:r>
            <a:endParaRPr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First consider this program:</a:t>
            </a:r>
            <a:endParaRPr dirty="0">
              <a:solidFill>
                <a:srgbClr val="3A343A"/>
              </a:solidFill>
            </a:endParaRPr>
          </a:p>
          <a:p>
            <a:pPr marL="101600" marR="101600" lvl="0" indent="0" algn="l" rtl="0">
              <a:lnSpc>
                <a:spcPct val="139063"/>
              </a:lnSpc>
              <a:spcBef>
                <a:spcPts val="1500"/>
              </a:spcBef>
              <a:spcAft>
                <a:spcPts val="0"/>
              </a:spcAft>
              <a:buClr>
                <a:srgbClr val="000000"/>
              </a:buClr>
              <a:buSzPts val="1100"/>
              <a:buFont typeface="Arial"/>
              <a:buNone/>
            </a:pPr>
            <a:br>
              <a:rPr lang="en-US" dirty="0">
                <a:solidFill>
                  <a:srgbClr val="4A4D55"/>
                </a:solidFill>
                <a:highlight>
                  <a:srgbClr val="F8F8F8"/>
                </a:highlight>
                <a:latin typeface="Courier New"/>
                <a:ea typeface="Courier New"/>
                <a:cs typeface="Courier New"/>
                <a:sym typeface="Courier New"/>
              </a:rPr>
            </a:br>
            <a:endParaRPr lang="en-US" dirty="0">
              <a:solidFill>
                <a:srgbClr val="4A4D55"/>
              </a:solidFill>
              <a:highlight>
                <a:srgbClr val="F8F8F8"/>
              </a:highlight>
              <a:latin typeface="Courier New"/>
              <a:ea typeface="Courier New"/>
              <a:cs typeface="Courier New"/>
              <a:sym typeface="Courier New"/>
            </a:endParaRPr>
          </a:p>
          <a:p>
            <a:pPr marL="101600" marR="101600" lvl="0" indent="0" algn="l" rtl="0">
              <a:lnSpc>
                <a:spcPct val="139063"/>
              </a:lnSpc>
              <a:spcBef>
                <a:spcPts val="1500"/>
              </a:spcBef>
              <a:spcAft>
                <a:spcPts val="0"/>
              </a:spcAft>
              <a:buClr>
                <a:srgbClr val="000000"/>
              </a:buClr>
              <a:buSzPts val="1100"/>
              <a:buFont typeface="Arial"/>
              <a:buNone/>
            </a:pPr>
            <a:endParaRPr dirty="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The variable </a:t>
            </a:r>
            <a:r>
              <a:rPr lang="en" dirty="0">
                <a:solidFill>
                  <a:srgbClr val="3A343A"/>
                </a:solidFill>
                <a:latin typeface="Courier New"/>
                <a:ea typeface="Courier New"/>
                <a:cs typeface="Courier New"/>
                <a:sym typeface="Courier New"/>
              </a:rPr>
              <a:t>keep_running</a:t>
            </a:r>
            <a:r>
              <a:rPr lang="en" dirty="0">
                <a:solidFill>
                  <a:srgbClr val="3A343A"/>
                </a:solidFill>
              </a:rPr>
              <a:t> will always be equal to True and as it is never changed to False this program will run forever and is infinite.</a:t>
            </a:r>
            <a:endParaRPr dirty="0">
              <a:solidFill>
                <a:srgbClr val="3A343A"/>
              </a:solidFill>
            </a:endParaRPr>
          </a:p>
          <a:p>
            <a:pPr marL="0" lvl="0" indent="0" algn="l" rtl="0">
              <a:lnSpc>
                <a:spcPct val="115000"/>
              </a:lnSpc>
              <a:spcBef>
                <a:spcPts val="1500"/>
              </a:spcBef>
              <a:spcAft>
                <a:spcPts val="1600"/>
              </a:spcAft>
              <a:buSzPts val="1800"/>
              <a:buNone/>
            </a:pPr>
            <a:endParaRPr dirty="0"/>
          </a:p>
        </p:txBody>
      </p:sp>
      <p:pic>
        <p:nvPicPr>
          <p:cNvPr id="2" name="Picture 1">
            <a:extLst>
              <a:ext uri="{FF2B5EF4-FFF2-40B4-BE49-F238E27FC236}">
                <a16:creationId xmlns:a16="http://schemas.microsoft.com/office/drawing/2014/main" id="{27F87E5A-9750-4E23-BC3B-57A75767F2F7}"/>
              </a:ext>
            </a:extLst>
          </p:cNvPr>
          <p:cNvPicPr>
            <a:picLocks noChangeAspect="1"/>
          </p:cNvPicPr>
          <p:nvPr/>
        </p:nvPicPr>
        <p:blipFill>
          <a:blip r:embed="rId3"/>
          <a:stretch>
            <a:fillRect/>
          </a:stretch>
        </p:blipFill>
        <p:spPr>
          <a:xfrm>
            <a:off x="311700" y="1759094"/>
            <a:ext cx="3553718" cy="8200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a:spLocks noGrp="1"/>
          </p:cNvSpPr>
          <p:nvPr>
            <p:ph type="body" idx="1"/>
          </p:nvPr>
        </p:nvSpPr>
        <p:spPr>
          <a:xfrm>
            <a:off x="311700" y="49585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If </a:t>
            </a:r>
            <a:r>
              <a:rPr lang="en" dirty="0">
                <a:solidFill>
                  <a:srgbClr val="3A343A"/>
                </a:solidFill>
                <a:latin typeface="Courier New"/>
                <a:ea typeface="Courier New"/>
                <a:cs typeface="Courier New"/>
                <a:sym typeface="Courier New"/>
              </a:rPr>
              <a:t>keep_running</a:t>
            </a:r>
            <a:r>
              <a:rPr lang="en" dirty="0">
                <a:solidFill>
                  <a:srgbClr val="3A343A"/>
                </a:solidFill>
              </a:rPr>
              <a:t> is always True the same program could be written as follows replacing the </a:t>
            </a:r>
            <a:r>
              <a:rPr lang="en" dirty="0">
                <a:solidFill>
                  <a:srgbClr val="3A343A"/>
                </a:solidFill>
                <a:latin typeface="Courier New"/>
                <a:ea typeface="Courier New"/>
                <a:cs typeface="Courier New"/>
                <a:sym typeface="Courier New"/>
              </a:rPr>
              <a:t>keep_running</a:t>
            </a:r>
            <a:r>
              <a:rPr lang="en" dirty="0">
                <a:solidFill>
                  <a:srgbClr val="3A343A"/>
                </a:solidFill>
              </a:rPr>
              <a:t> variable with True:</a:t>
            </a:r>
            <a:endParaRPr dirty="0">
              <a:solidFill>
                <a:srgbClr val="3A343A"/>
              </a:solidFill>
            </a:endParaRPr>
          </a:p>
          <a:p>
            <a:pPr marL="101600" marR="101600" lvl="0" indent="0" algn="l" rtl="0">
              <a:lnSpc>
                <a:spcPct val="139063"/>
              </a:lnSpc>
              <a:spcBef>
                <a:spcPts val="1500"/>
              </a:spcBef>
              <a:spcAft>
                <a:spcPts val="0"/>
              </a:spcAft>
              <a:buClr>
                <a:srgbClr val="000000"/>
              </a:buClr>
              <a:buSzPts val="1100"/>
              <a:buFont typeface="Arial"/>
              <a:buNone/>
            </a:pPr>
            <a:br>
              <a:rPr lang="en-US" b="1" dirty="0">
                <a:solidFill>
                  <a:srgbClr val="000000"/>
                </a:solidFill>
                <a:highlight>
                  <a:srgbClr val="FAFAFA"/>
                </a:highlight>
                <a:latin typeface="Courier New"/>
                <a:ea typeface="Courier New"/>
                <a:cs typeface="Courier New"/>
                <a:sym typeface="Courier New"/>
              </a:rPr>
            </a:br>
            <a:endParaRPr dirty="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As you learned previously, if you were to evaluate </a:t>
            </a:r>
            <a:r>
              <a:rPr lang="en" dirty="0">
                <a:solidFill>
                  <a:srgbClr val="3A343A"/>
                </a:solidFill>
                <a:latin typeface="Courier New"/>
                <a:ea typeface="Courier New"/>
                <a:cs typeface="Courier New"/>
                <a:sym typeface="Courier New"/>
              </a:rPr>
              <a:t>True == True</a:t>
            </a:r>
            <a:r>
              <a:rPr lang="en" dirty="0">
                <a:solidFill>
                  <a:srgbClr val="3A343A"/>
                </a:solidFill>
              </a:rPr>
              <a:t> it will always be equal to True, so if you replace True == True with True and you end up with:</a:t>
            </a:r>
            <a:endParaRPr dirty="0">
              <a:solidFill>
                <a:srgbClr val="3A343A"/>
              </a:solidFill>
            </a:endParaRPr>
          </a:p>
          <a:p>
            <a:pPr marL="101600" marR="101600" lvl="0" indent="0" algn="l" rtl="0">
              <a:lnSpc>
                <a:spcPct val="139063"/>
              </a:lnSpc>
              <a:spcBef>
                <a:spcPts val="1500"/>
              </a:spcBef>
              <a:spcAft>
                <a:spcPts val="0"/>
              </a:spcAft>
              <a:buClr>
                <a:srgbClr val="000000"/>
              </a:buClr>
              <a:buSzPts val="1100"/>
              <a:buFont typeface="Arial"/>
              <a:buNone/>
            </a:pPr>
            <a:br>
              <a:rPr lang="en-US" b="1" dirty="0">
                <a:solidFill>
                  <a:srgbClr val="000000"/>
                </a:solidFill>
                <a:highlight>
                  <a:srgbClr val="FAFAFA"/>
                </a:highlight>
                <a:latin typeface="Courier New"/>
                <a:ea typeface="Courier New"/>
                <a:cs typeface="Courier New"/>
                <a:sym typeface="Courier New"/>
              </a:rPr>
            </a:br>
            <a:endParaRPr dirty="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1500"/>
              </a:spcBef>
              <a:spcAft>
                <a:spcPts val="0"/>
              </a:spcAft>
              <a:buClr>
                <a:srgbClr val="000000"/>
              </a:buClr>
              <a:buSzPts val="1100"/>
              <a:buFont typeface="Arial"/>
              <a:buNone/>
            </a:pPr>
            <a:r>
              <a:rPr lang="en" b="1" dirty="0">
                <a:solidFill>
                  <a:srgbClr val="3A343A"/>
                </a:solidFill>
              </a:rPr>
              <a:t>Reflect:</a:t>
            </a:r>
            <a:r>
              <a:rPr lang="en" dirty="0">
                <a:solidFill>
                  <a:srgbClr val="3A343A"/>
                </a:solidFill>
              </a:rPr>
              <a:t> In what sort of situations do you think an infinite loop might be useful? </a:t>
            </a:r>
            <a:endParaRPr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dirty="0"/>
              <a:t>	</a:t>
            </a:r>
            <a:endParaRPr dirty="0"/>
          </a:p>
          <a:p>
            <a:pPr marL="0" lvl="0" indent="0" algn="l" rtl="0">
              <a:lnSpc>
                <a:spcPct val="115000"/>
              </a:lnSpc>
              <a:spcBef>
                <a:spcPts val="1600"/>
              </a:spcBef>
              <a:spcAft>
                <a:spcPts val="1600"/>
              </a:spcAft>
              <a:buSzPts val="1800"/>
              <a:buNone/>
            </a:pPr>
            <a:endParaRPr dirty="0"/>
          </a:p>
        </p:txBody>
      </p:sp>
      <p:pic>
        <p:nvPicPr>
          <p:cNvPr id="2" name="Picture 1">
            <a:extLst>
              <a:ext uri="{FF2B5EF4-FFF2-40B4-BE49-F238E27FC236}">
                <a16:creationId xmlns:a16="http://schemas.microsoft.com/office/drawing/2014/main" id="{94541A20-83D0-4D5E-AF7C-C9E824AF085B}"/>
              </a:ext>
            </a:extLst>
          </p:cNvPr>
          <p:cNvPicPr>
            <a:picLocks noChangeAspect="1"/>
          </p:cNvPicPr>
          <p:nvPr/>
        </p:nvPicPr>
        <p:blipFill>
          <a:blip r:embed="rId3"/>
          <a:stretch>
            <a:fillRect/>
          </a:stretch>
        </p:blipFill>
        <p:spPr>
          <a:xfrm>
            <a:off x="311700" y="1605395"/>
            <a:ext cx="3432763" cy="555913"/>
          </a:xfrm>
          <a:prstGeom prst="rect">
            <a:avLst/>
          </a:prstGeom>
        </p:spPr>
      </p:pic>
      <p:pic>
        <p:nvPicPr>
          <p:cNvPr id="3" name="Picture 2">
            <a:extLst>
              <a:ext uri="{FF2B5EF4-FFF2-40B4-BE49-F238E27FC236}">
                <a16:creationId xmlns:a16="http://schemas.microsoft.com/office/drawing/2014/main" id="{E34DD8C5-C90C-4239-B025-79069573B05E}"/>
              </a:ext>
            </a:extLst>
          </p:cNvPr>
          <p:cNvPicPr>
            <a:picLocks noChangeAspect="1"/>
          </p:cNvPicPr>
          <p:nvPr/>
        </p:nvPicPr>
        <p:blipFill>
          <a:blip r:embed="rId4"/>
          <a:stretch>
            <a:fillRect/>
          </a:stretch>
        </p:blipFill>
        <p:spPr>
          <a:xfrm>
            <a:off x="311700" y="3293368"/>
            <a:ext cx="3706118" cy="6176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Loop your Bot</a:t>
            </a:r>
            <a:endParaRPr/>
          </a:p>
        </p:txBody>
      </p:sp>
      <p:sp>
        <p:nvSpPr>
          <p:cNvPr id="137" name="Google Shape;13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800"/>
              <a:buNone/>
            </a:pPr>
            <a:r>
              <a:rPr lang="en" b="1" dirty="0">
                <a:solidFill>
                  <a:srgbClr val="3A343A"/>
                </a:solidFill>
              </a:rPr>
              <a:t>You can use a conditional loop in your bot program so that it continues to ask “How can I help?” until you give it the command “bye”.</a:t>
            </a:r>
            <a:endParaRPr b="1" dirty="0">
              <a:solidFill>
                <a:srgbClr val="3A343A"/>
              </a:solidFill>
            </a:endParaRPr>
          </a:p>
          <a:p>
            <a:pPr marL="457200" lvl="0" indent="-342900" algn="l" rtl="0">
              <a:lnSpc>
                <a:spcPct val="115000"/>
              </a:lnSpc>
              <a:spcBef>
                <a:spcPts val="3800"/>
              </a:spcBef>
              <a:spcAft>
                <a:spcPts val="0"/>
              </a:spcAft>
              <a:buClr>
                <a:srgbClr val="3A343A"/>
              </a:buClr>
              <a:buSzPts val="1800"/>
              <a:buFont typeface="Arial"/>
              <a:buChar char="●"/>
            </a:pPr>
            <a:r>
              <a:rPr lang="en" dirty="0">
                <a:solidFill>
                  <a:srgbClr val="3A343A"/>
                </a:solidFill>
              </a:rPr>
              <a:t>Open your bot 2 program.</a:t>
            </a:r>
            <a:endParaRPr dirty="0">
              <a:solidFill>
                <a:srgbClr val="3A343A"/>
              </a:solidFill>
            </a:endParaRPr>
          </a:p>
          <a:p>
            <a:pPr marL="457200" lvl="0" indent="-342900" algn="l" rtl="0">
              <a:lnSpc>
                <a:spcPct val="115000"/>
              </a:lnSpc>
              <a:spcBef>
                <a:spcPts val="0"/>
              </a:spcBef>
              <a:spcAft>
                <a:spcPts val="0"/>
              </a:spcAft>
              <a:buClr>
                <a:srgbClr val="3A343A"/>
              </a:buClr>
              <a:buSzPts val="1800"/>
              <a:buFont typeface="Arial"/>
              <a:buChar char="●"/>
            </a:pPr>
            <a:r>
              <a:rPr lang="en" dirty="0">
                <a:solidFill>
                  <a:srgbClr val="3A343A"/>
                </a:solidFill>
              </a:rPr>
              <a:t>At the top of your program create a variable called </a:t>
            </a:r>
            <a:r>
              <a:rPr lang="en" dirty="0">
                <a:solidFill>
                  <a:srgbClr val="3A343A"/>
                </a:solidFill>
                <a:latin typeface="Courier New"/>
                <a:ea typeface="Courier New"/>
                <a:cs typeface="Courier New"/>
                <a:sym typeface="Courier New"/>
              </a:rPr>
              <a:t>finished</a:t>
            </a:r>
            <a:r>
              <a:rPr lang="en" dirty="0">
                <a:solidFill>
                  <a:srgbClr val="3A343A"/>
                </a:solidFill>
              </a:rPr>
              <a:t> and set it to False.</a:t>
            </a:r>
            <a:br>
              <a:rPr lang="en" dirty="0">
                <a:solidFill>
                  <a:srgbClr val="3A343A"/>
                </a:solidFill>
              </a:rPr>
            </a:br>
            <a:br>
              <a:rPr lang="en" dirty="0">
                <a:solidFill>
                  <a:srgbClr val="4A4D55"/>
                </a:solidFill>
                <a:highlight>
                  <a:srgbClr val="FAFAFA"/>
                </a:highlight>
                <a:latin typeface="Courier New"/>
                <a:ea typeface="Courier New"/>
                <a:cs typeface="Courier New"/>
                <a:sym typeface="Courier New"/>
              </a:rPr>
            </a:br>
            <a:br>
              <a:rPr lang="en" dirty="0">
                <a:solidFill>
                  <a:srgbClr val="4A4D55"/>
                </a:solidFill>
                <a:highlight>
                  <a:srgbClr val="FAFAFA"/>
                </a:highlight>
              </a:rPr>
            </a:br>
            <a:r>
              <a:rPr lang="en" dirty="0">
                <a:solidFill>
                  <a:srgbClr val="3A343A"/>
                </a:solidFill>
              </a:rPr>
              <a:t>This variable will be set to True when the user enters the “bye” command.</a:t>
            </a:r>
            <a:endParaRPr dirty="0">
              <a:solidFill>
                <a:srgbClr val="3A343A"/>
              </a:solidFill>
            </a:endParaRPr>
          </a:p>
          <a:p>
            <a:pPr marL="0" lvl="0" indent="0" algn="l" rtl="0">
              <a:lnSpc>
                <a:spcPct val="115000"/>
              </a:lnSpc>
              <a:spcBef>
                <a:spcPts val="5000"/>
              </a:spcBef>
              <a:spcAft>
                <a:spcPts val="1600"/>
              </a:spcAft>
              <a:buSzPts val="1800"/>
              <a:buNone/>
            </a:pPr>
            <a:endParaRPr dirty="0"/>
          </a:p>
        </p:txBody>
      </p:sp>
      <p:pic>
        <p:nvPicPr>
          <p:cNvPr id="2" name="Picture 1">
            <a:extLst>
              <a:ext uri="{FF2B5EF4-FFF2-40B4-BE49-F238E27FC236}">
                <a16:creationId xmlns:a16="http://schemas.microsoft.com/office/drawing/2014/main" id="{89AFA3A9-F7C3-4152-BDD1-D16F91A15323}"/>
              </a:ext>
            </a:extLst>
          </p:cNvPr>
          <p:cNvPicPr>
            <a:picLocks noChangeAspect="1"/>
          </p:cNvPicPr>
          <p:nvPr/>
        </p:nvPicPr>
        <p:blipFill>
          <a:blip r:embed="rId3"/>
          <a:stretch>
            <a:fillRect/>
          </a:stretch>
        </p:blipFill>
        <p:spPr>
          <a:xfrm>
            <a:off x="807459" y="3556721"/>
            <a:ext cx="2313960" cy="3225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1500"/>
              </a:spcBef>
              <a:spcAft>
                <a:spcPts val="0"/>
              </a:spcAft>
              <a:buClr>
                <a:srgbClr val="3A343A"/>
              </a:buClr>
              <a:buSzPts val="1700"/>
              <a:buFont typeface="Arial"/>
              <a:buChar char="●"/>
            </a:pPr>
            <a:r>
              <a:rPr lang="en-US" sz="1700" dirty="0">
                <a:solidFill>
                  <a:srgbClr val="3A343A"/>
                </a:solidFill>
              </a:rPr>
              <a:t>After the welcome statement </a:t>
            </a:r>
            <a:r>
              <a:rPr lang="en" sz="1700" dirty="0">
                <a:solidFill>
                  <a:srgbClr val="3A343A"/>
                </a:solidFill>
              </a:rPr>
              <a:t>use a</a:t>
            </a:r>
            <a:r>
              <a:rPr lang="en" sz="1700" dirty="0">
                <a:solidFill>
                  <a:srgbClr val="3A343A"/>
                </a:solidFill>
                <a:latin typeface="Arial"/>
                <a:ea typeface="Arial"/>
                <a:cs typeface="Arial"/>
                <a:sym typeface="Arial"/>
              </a:rPr>
              <a:t> </a:t>
            </a:r>
            <a:r>
              <a:rPr lang="en" sz="1700" dirty="0">
                <a:solidFill>
                  <a:srgbClr val="3A343A"/>
                </a:solidFill>
                <a:latin typeface="Courier New"/>
                <a:ea typeface="Courier New"/>
                <a:cs typeface="Courier New"/>
                <a:sym typeface="Courier New"/>
              </a:rPr>
              <a:t>while</a:t>
            </a:r>
            <a:r>
              <a:rPr lang="en" sz="1700" dirty="0">
                <a:solidFill>
                  <a:srgbClr val="3A343A"/>
                </a:solidFill>
                <a:latin typeface="Arial"/>
                <a:ea typeface="Arial"/>
                <a:cs typeface="Arial"/>
                <a:sym typeface="Arial"/>
              </a:rPr>
              <a:t> </a:t>
            </a:r>
            <a:r>
              <a:rPr lang="en" sz="1700" dirty="0">
                <a:solidFill>
                  <a:srgbClr val="3A343A"/>
                </a:solidFill>
              </a:rPr>
              <a:t>loop to keep your program running as long as finished is equal to False.</a:t>
            </a:r>
            <a:br>
              <a:rPr lang="en" sz="1700" dirty="0">
                <a:solidFill>
                  <a:srgbClr val="3A343A"/>
                </a:solidFill>
                <a:latin typeface="Arial"/>
                <a:ea typeface="Arial"/>
                <a:cs typeface="Arial"/>
                <a:sym typeface="Arial"/>
              </a:rPr>
            </a:br>
            <a:br>
              <a:rPr lang="en" dirty="0">
                <a:solidFill>
                  <a:srgbClr val="4A4D55"/>
                </a:solidFill>
                <a:highlight>
                  <a:srgbClr val="FAFAFA"/>
                </a:highlight>
                <a:latin typeface="Courier New"/>
                <a:ea typeface="Courier New"/>
                <a:cs typeface="Courier New"/>
                <a:sym typeface="Courier New"/>
              </a:rPr>
            </a:br>
            <a:endParaRPr dirty="0">
              <a:solidFill>
                <a:srgbClr val="4A4D55"/>
              </a:solidFill>
              <a:highlight>
                <a:srgbClr val="FAFAFA"/>
              </a:highlight>
              <a:latin typeface="Courier New"/>
              <a:ea typeface="Courier New"/>
              <a:cs typeface="Courier New"/>
              <a:sym typeface="Courier New"/>
            </a:endParaRPr>
          </a:p>
          <a:p>
            <a:pPr marL="457200" lvl="0" indent="-342900" algn="l" rtl="0">
              <a:lnSpc>
                <a:spcPct val="115000"/>
              </a:lnSpc>
              <a:spcBef>
                <a:spcPts val="0"/>
              </a:spcBef>
              <a:spcAft>
                <a:spcPts val="0"/>
              </a:spcAft>
              <a:buClr>
                <a:srgbClr val="3A343A"/>
              </a:buClr>
              <a:buSzPts val="1800"/>
              <a:buFont typeface="Arial"/>
              <a:buChar char="●"/>
            </a:pPr>
            <a:r>
              <a:rPr lang="en" dirty="0">
                <a:solidFill>
                  <a:srgbClr val="3A343A"/>
                </a:solidFill>
              </a:rPr>
              <a:t>The </a:t>
            </a:r>
            <a:r>
              <a:rPr lang="en" b="1" dirty="0">
                <a:solidFill>
                  <a:srgbClr val="3A343A"/>
                </a:solidFill>
              </a:rPr>
              <a:t>whole of your program</a:t>
            </a:r>
            <a:r>
              <a:rPr lang="en" dirty="0">
                <a:solidFill>
                  <a:srgbClr val="3A343A"/>
                </a:solidFill>
              </a:rPr>
              <a:t> should now be indented under the </a:t>
            </a:r>
            <a:r>
              <a:rPr lang="en" dirty="0">
                <a:solidFill>
                  <a:srgbClr val="3A343A"/>
                </a:solidFill>
                <a:latin typeface="Courier New"/>
                <a:ea typeface="Courier New"/>
                <a:cs typeface="Courier New"/>
                <a:sym typeface="Courier New"/>
              </a:rPr>
              <a:t>while </a:t>
            </a:r>
            <a:r>
              <a:rPr lang="en" dirty="0">
                <a:solidFill>
                  <a:srgbClr val="3A343A"/>
                </a:solidFill>
              </a:rPr>
              <a:t>loop.</a:t>
            </a:r>
            <a:endParaRPr dirty="0">
              <a:solidFill>
                <a:srgbClr val="3A343A"/>
              </a:solidFill>
            </a:endParaRPr>
          </a:p>
          <a:p>
            <a:pPr marL="0" lvl="0" indent="0" algn="l" rtl="0">
              <a:lnSpc>
                <a:spcPct val="115000"/>
              </a:lnSpc>
              <a:spcBef>
                <a:spcPts val="2700"/>
              </a:spcBef>
              <a:spcAft>
                <a:spcPts val="0"/>
              </a:spcAft>
              <a:buClr>
                <a:srgbClr val="000000"/>
              </a:buClr>
              <a:buSzPts val="1100"/>
              <a:buFont typeface="Arial"/>
              <a:buNone/>
            </a:pPr>
            <a:r>
              <a:rPr lang="en" b="1" dirty="0">
                <a:solidFill>
                  <a:srgbClr val="3A343A"/>
                </a:solidFill>
              </a:rPr>
              <a:t>Tip:</a:t>
            </a:r>
            <a:r>
              <a:rPr lang="en" dirty="0">
                <a:solidFill>
                  <a:srgbClr val="3A343A"/>
                </a:solidFill>
              </a:rPr>
              <a:t> you can indent multiple lines of code by selecting them in a block and pressing TAB. </a:t>
            </a:r>
            <a:endParaRPr dirty="0">
              <a:solidFill>
                <a:srgbClr val="3A343A"/>
              </a:solidFill>
            </a:endParaRPr>
          </a:p>
          <a:p>
            <a:pPr marL="457200" lvl="0" indent="0" algn="l" rtl="0">
              <a:lnSpc>
                <a:spcPct val="115000"/>
              </a:lnSpc>
              <a:spcBef>
                <a:spcPts val="1500"/>
              </a:spcBef>
              <a:spcAft>
                <a:spcPts val="0"/>
              </a:spcAft>
              <a:buSzPts val="1800"/>
              <a:buNone/>
            </a:pPr>
            <a:endParaRPr sz="1700" dirty="0">
              <a:solidFill>
                <a:srgbClr val="3A343A"/>
              </a:solidFill>
              <a:latin typeface="Arial"/>
              <a:ea typeface="Arial"/>
              <a:cs typeface="Arial"/>
              <a:sym typeface="Arial"/>
            </a:endParaRPr>
          </a:p>
          <a:p>
            <a:pPr marL="0" lvl="0" indent="0" algn="l" rtl="0">
              <a:lnSpc>
                <a:spcPct val="115000"/>
              </a:lnSpc>
              <a:spcBef>
                <a:spcPts val="2700"/>
              </a:spcBef>
              <a:spcAft>
                <a:spcPts val="1600"/>
              </a:spcAft>
              <a:buSzPts val="1800"/>
              <a:buNone/>
            </a:pPr>
            <a:endParaRPr dirty="0"/>
          </a:p>
        </p:txBody>
      </p:sp>
      <p:pic>
        <p:nvPicPr>
          <p:cNvPr id="2" name="Picture 1">
            <a:extLst>
              <a:ext uri="{FF2B5EF4-FFF2-40B4-BE49-F238E27FC236}">
                <a16:creationId xmlns:a16="http://schemas.microsoft.com/office/drawing/2014/main" id="{2A4A49DB-E72F-4590-8688-B3B51E8FD381}"/>
              </a:ext>
            </a:extLst>
          </p:cNvPr>
          <p:cNvPicPr>
            <a:picLocks noChangeAspect="1"/>
          </p:cNvPicPr>
          <p:nvPr/>
        </p:nvPicPr>
        <p:blipFill>
          <a:blip r:embed="rId3"/>
          <a:stretch>
            <a:fillRect/>
          </a:stretch>
        </p:blipFill>
        <p:spPr>
          <a:xfrm>
            <a:off x="772823" y="2162175"/>
            <a:ext cx="3369686" cy="3025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2" name="Picture 1">
            <a:extLst>
              <a:ext uri="{FF2B5EF4-FFF2-40B4-BE49-F238E27FC236}">
                <a16:creationId xmlns:a16="http://schemas.microsoft.com/office/drawing/2014/main" id="{7B94A3F2-CD99-4250-A7A6-523354831884}"/>
              </a:ext>
            </a:extLst>
          </p:cNvPr>
          <p:cNvPicPr>
            <a:picLocks noChangeAspect="1"/>
          </p:cNvPicPr>
          <p:nvPr/>
        </p:nvPicPr>
        <p:blipFill>
          <a:blip r:embed="rId3"/>
          <a:stretch>
            <a:fillRect/>
          </a:stretch>
        </p:blipFill>
        <p:spPr>
          <a:xfrm>
            <a:off x="1490534" y="0"/>
            <a:ext cx="6162932"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17"/>
          <p:cNvSpPr txBox="1">
            <a:spLocks noGrp="1"/>
          </p:cNvSpPr>
          <p:nvPr>
            <p:ph type="body" idx="1"/>
          </p:nvPr>
        </p:nvSpPr>
        <p:spPr>
          <a:xfrm>
            <a:off x="311700" y="445025"/>
            <a:ext cx="8520600" cy="412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Your bot will now continue to ask “How can I help you” forever as the variable finished is always set to False. You should change your bot so that you can give it the command “bye” and the program will finish.</a:t>
            </a:r>
            <a:endParaRPr dirty="0">
              <a:solidFill>
                <a:srgbClr val="3A343A"/>
              </a:solidFill>
            </a:endParaRPr>
          </a:p>
          <a:p>
            <a:pPr marL="457200" lvl="0" indent="-342900" algn="l" rtl="0">
              <a:lnSpc>
                <a:spcPct val="115000"/>
              </a:lnSpc>
              <a:spcBef>
                <a:spcPts val="1500"/>
              </a:spcBef>
              <a:spcAft>
                <a:spcPts val="0"/>
              </a:spcAft>
              <a:buClr>
                <a:srgbClr val="3A343A"/>
              </a:buClr>
              <a:buSzPts val="1800"/>
              <a:buFont typeface="Arial"/>
              <a:buChar char="●"/>
            </a:pPr>
            <a:r>
              <a:rPr lang="en" dirty="0">
                <a:solidFill>
                  <a:srgbClr val="3A343A"/>
                </a:solidFill>
              </a:rPr>
              <a:t>Using an </a:t>
            </a:r>
            <a:r>
              <a:rPr lang="en" dirty="0">
                <a:solidFill>
                  <a:srgbClr val="3A343A"/>
                </a:solidFill>
                <a:latin typeface="Courier New"/>
                <a:ea typeface="Courier New"/>
                <a:cs typeface="Courier New"/>
                <a:sym typeface="Courier New"/>
              </a:rPr>
              <a:t>elif</a:t>
            </a:r>
            <a:r>
              <a:rPr lang="en" dirty="0">
                <a:solidFill>
                  <a:srgbClr val="3A343A"/>
                </a:solidFill>
              </a:rPr>
              <a:t> add a new “bye” command, which sets finished to True.</a:t>
            </a:r>
            <a:br>
              <a:rPr lang="en" dirty="0">
                <a:solidFill>
                  <a:srgbClr val="3A343A"/>
                </a:solidFill>
              </a:rPr>
            </a:br>
            <a:br>
              <a:rPr lang="en" dirty="0">
                <a:solidFill>
                  <a:srgbClr val="3A343A"/>
                </a:solidFill>
              </a:rPr>
            </a:br>
            <a:br>
              <a:rPr lang="en" dirty="0">
                <a:solidFill>
                  <a:srgbClr val="3A343A"/>
                </a:solidFill>
              </a:rPr>
            </a:br>
            <a:endParaRPr lang="en" dirty="0">
              <a:solidFill>
                <a:srgbClr val="3A343A"/>
              </a:solidFill>
            </a:endParaRPr>
          </a:p>
          <a:p>
            <a:pPr marL="457200" lvl="0" indent="-342900" algn="l" rtl="0">
              <a:lnSpc>
                <a:spcPct val="115000"/>
              </a:lnSpc>
              <a:spcBef>
                <a:spcPts val="1500"/>
              </a:spcBef>
              <a:spcAft>
                <a:spcPts val="0"/>
              </a:spcAft>
              <a:buClr>
                <a:srgbClr val="3A343A"/>
              </a:buClr>
              <a:buSzPts val="1800"/>
              <a:buFont typeface="Arial"/>
              <a:buChar char="●"/>
            </a:pPr>
            <a:r>
              <a:rPr lang="en" dirty="0">
                <a:solidFill>
                  <a:srgbClr val="3A343A"/>
                </a:solidFill>
              </a:rPr>
              <a:t> Th</a:t>
            </a:r>
            <a:r>
              <a:rPr lang="en-US" dirty="0">
                <a:solidFill>
                  <a:srgbClr val="3A343A"/>
                </a:solidFill>
              </a:rPr>
              <a:t>e </a:t>
            </a:r>
            <a:r>
              <a:rPr lang="en-US" dirty="0" err="1">
                <a:solidFill>
                  <a:srgbClr val="3A343A"/>
                </a:solidFill>
              </a:rPr>
              <a:t>elif</a:t>
            </a:r>
            <a:r>
              <a:rPr lang="en-US" dirty="0">
                <a:solidFill>
                  <a:srgbClr val="3A343A"/>
                </a:solidFill>
              </a:rPr>
              <a:t> has to go before the else</a:t>
            </a:r>
            <a:endParaRPr dirty="0">
              <a:solidFill>
                <a:srgbClr val="4A4D55"/>
              </a:solidFill>
              <a:highlight>
                <a:srgbClr val="FAFAFA"/>
              </a:highlight>
              <a:latin typeface="Courier New"/>
              <a:ea typeface="Courier New"/>
              <a:cs typeface="Courier New"/>
              <a:sym typeface="Courier New"/>
            </a:endParaRPr>
          </a:p>
          <a:p>
            <a:pPr marL="457200" lvl="0" indent="-342900" algn="l" rtl="0">
              <a:lnSpc>
                <a:spcPct val="115000"/>
              </a:lnSpc>
              <a:spcBef>
                <a:spcPts val="1500"/>
              </a:spcBef>
              <a:spcAft>
                <a:spcPts val="0"/>
              </a:spcAft>
              <a:buClr>
                <a:srgbClr val="3A343A"/>
              </a:buClr>
              <a:buSzPts val="1800"/>
              <a:buFont typeface="Proxima Nova"/>
              <a:buChar char="●"/>
            </a:pPr>
            <a:r>
              <a:rPr lang="en" dirty="0">
                <a:solidFill>
                  <a:srgbClr val="3A343A"/>
                </a:solidFill>
              </a:rPr>
              <a:t>Run your program and test that it continues to run until you enter the command “bye”.</a:t>
            </a:r>
            <a:endParaRPr dirty="0">
              <a:solidFill>
                <a:srgbClr val="3A343A"/>
              </a:solidFill>
            </a:endParaRPr>
          </a:p>
          <a:p>
            <a:pPr marL="0" lvl="0" indent="0" algn="l" rtl="0">
              <a:lnSpc>
                <a:spcPct val="115000"/>
              </a:lnSpc>
              <a:spcBef>
                <a:spcPts val="2700"/>
              </a:spcBef>
              <a:spcAft>
                <a:spcPts val="1600"/>
              </a:spcAft>
              <a:buSzPts val="1800"/>
              <a:buNone/>
            </a:pPr>
            <a:endParaRPr dirty="0"/>
          </a:p>
        </p:txBody>
      </p:sp>
      <p:pic>
        <p:nvPicPr>
          <p:cNvPr id="2" name="Picture 1">
            <a:extLst>
              <a:ext uri="{FF2B5EF4-FFF2-40B4-BE49-F238E27FC236}">
                <a16:creationId xmlns:a16="http://schemas.microsoft.com/office/drawing/2014/main" id="{1AD350C0-72F9-4E64-8868-4751723F32FF}"/>
              </a:ext>
            </a:extLst>
          </p:cNvPr>
          <p:cNvPicPr>
            <a:picLocks noChangeAspect="1"/>
          </p:cNvPicPr>
          <p:nvPr/>
        </p:nvPicPr>
        <p:blipFill>
          <a:blip r:embed="rId3"/>
          <a:stretch>
            <a:fillRect/>
          </a:stretch>
        </p:blipFill>
        <p:spPr>
          <a:xfrm>
            <a:off x="539460" y="2501730"/>
            <a:ext cx="3297605" cy="58783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61" name="Google Shape;161;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Inside your while loop</a:t>
            </a:r>
            <a:br>
              <a:rPr lang="en-US" dirty="0"/>
            </a:br>
            <a:r>
              <a:rPr lang="en-US" dirty="0"/>
              <a:t>should look like this</a:t>
            </a:r>
          </a:p>
        </p:txBody>
      </p:sp>
      <p:pic>
        <p:nvPicPr>
          <p:cNvPr id="2" name="Picture 1">
            <a:extLst>
              <a:ext uri="{FF2B5EF4-FFF2-40B4-BE49-F238E27FC236}">
                <a16:creationId xmlns:a16="http://schemas.microsoft.com/office/drawing/2014/main" id="{4BB87166-6041-45DB-8F8E-42733F64D450}"/>
              </a:ext>
            </a:extLst>
          </p:cNvPr>
          <p:cNvPicPr>
            <a:picLocks noChangeAspect="1"/>
          </p:cNvPicPr>
          <p:nvPr/>
        </p:nvPicPr>
        <p:blipFill>
          <a:blip r:embed="rId3"/>
          <a:stretch>
            <a:fillRect/>
          </a:stretch>
        </p:blipFill>
        <p:spPr>
          <a:xfrm>
            <a:off x="2879175" y="259825"/>
            <a:ext cx="5953125" cy="44386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5C00-7834-4A35-9339-2C4679236977}"/>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2923D2C-B78E-4AA7-BFB6-25DF00639961}"/>
              </a:ext>
            </a:extLst>
          </p:cNvPr>
          <p:cNvSpPr>
            <a:spLocks noGrp="1"/>
          </p:cNvSpPr>
          <p:nvPr>
            <p:ph type="body" idx="1"/>
          </p:nvPr>
        </p:nvSpPr>
        <p:spPr/>
        <p:txBody>
          <a:bodyPr/>
          <a:lstStyle/>
          <a:p>
            <a:r>
              <a:rPr lang="en-US" dirty="0"/>
              <a:t>After the loop you can add a print statement to say goodbye.</a:t>
            </a:r>
          </a:p>
          <a:p>
            <a:r>
              <a:rPr lang="en-US" dirty="0"/>
              <a:t>It </a:t>
            </a:r>
            <a:r>
              <a:rPr lang="en-US" b="1" dirty="0"/>
              <a:t>can not </a:t>
            </a:r>
            <a:r>
              <a:rPr lang="en-US" dirty="0"/>
              <a:t>be indented, it should be inline with the while at the start of the loop</a:t>
            </a:r>
          </a:p>
          <a:p>
            <a:endParaRPr lang="en-US" dirty="0"/>
          </a:p>
          <a:p>
            <a:endParaRPr lang="en-US" dirty="0"/>
          </a:p>
          <a:p>
            <a:endParaRPr lang="en-US" dirty="0"/>
          </a:p>
          <a:p>
            <a:r>
              <a:rPr lang="en-US" dirty="0"/>
              <a:t>Run your program and make sure the ‘Goodbye’ only displays after you enter “bye”</a:t>
            </a:r>
          </a:p>
        </p:txBody>
      </p:sp>
      <p:pic>
        <p:nvPicPr>
          <p:cNvPr id="4" name="Picture 3">
            <a:extLst>
              <a:ext uri="{FF2B5EF4-FFF2-40B4-BE49-F238E27FC236}">
                <a16:creationId xmlns:a16="http://schemas.microsoft.com/office/drawing/2014/main" id="{7F7BBA39-89D7-4EBC-96B3-76FF922AB03A}"/>
              </a:ext>
            </a:extLst>
          </p:cNvPr>
          <p:cNvPicPr>
            <a:picLocks noChangeAspect="1"/>
          </p:cNvPicPr>
          <p:nvPr/>
        </p:nvPicPr>
        <p:blipFill>
          <a:blip r:embed="rId2"/>
          <a:stretch>
            <a:fillRect/>
          </a:stretch>
        </p:blipFill>
        <p:spPr>
          <a:xfrm>
            <a:off x="574212" y="2259590"/>
            <a:ext cx="2252981" cy="312160"/>
          </a:xfrm>
          <a:prstGeom prst="rect">
            <a:avLst/>
          </a:prstGeom>
        </p:spPr>
      </p:pic>
    </p:spTree>
    <p:extLst>
      <p:ext uri="{BB962C8B-B14F-4D97-AF65-F5344CB8AC3E}">
        <p14:creationId xmlns:p14="http://schemas.microsoft.com/office/powerpoint/2010/main" val="50962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Conditional Loops</a:t>
            </a:r>
            <a:endParaRPr/>
          </a:p>
        </p:txBody>
      </p:sp>
      <p:sp>
        <p:nvSpPr>
          <p:cNvPr id="66" name="Google Shape;66;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Previously, you learned how to make computers do the same thing a number of times using a</a:t>
            </a:r>
            <a:r>
              <a:rPr lang="en" b="1"/>
              <a:t> for loop</a:t>
            </a:r>
            <a:r>
              <a:rPr lang="en"/>
              <a:t>. But what if, when you start your loop, you don’t know how many times the computer will need to do it? Or what if you want to do something forever?</a:t>
            </a:r>
            <a:br>
              <a:rPr lang="en"/>
            </a:br>
            <a:br>
              <a:rPr lang="en"/>
            </a:br>
            <a:r>
              <a:rPr lang="en"/>
              <a:t>In such cases, you can use a different type of loop which will keep doing the same action until told to stop. This is known as a </a:t>
            </a:r>
            <a:r>
              <a:rPr lang="en" b="1"/>
              <a:t>conditional loop</a:t>
            </a:r>
            <a:r>
              <a:rPr lang="en"/>
              <a:t> or </a:t>
            </a:r>
            <a:r>
              <a:rPr lang="en" b="1"/>
              <a:t>while loop</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How Does a Conditional Loop Work?</a:t>
            </a:r>
            <a:endParaRPr/>
          </a:p>
        </p:txBody>
      </p:sp>
      <p:sp>
        <p:nvSpPr>
          <p:cNvPr id="72" name="Google Shape;72;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At the start of the loop the computer will evaluate the condition (e.g. is this statement true), if so it will run the code inside the loop. The next time around the loop it will evaluate the condition again - if it’s still true it will run the code again, if it’s not true it will exit the loop and carry on running the rest of the program.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While Loops</a:t>
            </a:r>
            <a:endParaRPr/>
          </a:p>
        </p:txBody>
      </p:sp>
      <p:sp>
        <p:nvSpPr>
          <p:cNvPr id="78" name="Google Shape;7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800"/>
              <a:buNone/>
            </a:pPr>
            <a:r>
              <a:rPr lang="en" b="1">
                <a:solidFill>
                  <a:srgbClr val="3A343A"/>
                </a:solidFill>
                <a:highlight>
                  <a:srgbClr val="FFFFFF"/>
                </a:highlight>
              </a:rPr>
              <a:t>Python uses a “while” loop to do conditional loops, and it works by following this process:</a:t>
            </a:r>
            <a:endParaRPr b="1">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b="1">
                <a:solidFill>
                  <a:srgbClr val="3A343A"/>
                </a:solidFill>
              </a:rPr>
              <a:t>while</a:t>
            </a:r>
            <a:r>
              <a:rPr lang="en">
                <a:solidFill>
                  <a:srgbClr val="3A343A"/>
                </a:solidFill>
              </a:rPr>
              <a:t> this </a:t>
            </a:r>
            <a:r>
              <a:rPr lang="en" i="1">
                <a:solidFill>
                  <a:srgbClr val="3A343A"/>
                </a:solidFill>
              </a:rPr>
              <a:t>statement</a:t>
            </a:r>
            <a:r>
              <a:rPr lang="en">
                <a:solidFill>
                  <a:srgbClr val="3A343A"/>
                </a:solidFill>
              </a:rPr>
              <a:t> is true, I will continue to run this code, </a:t>
            </a:r>
            <a:r>
              <a:rPr lang="en" i="1">
                <a:solidFill>
                  <a:srgbClr val="3A343A"/>
                </a:solidFill>
              </a:rPr>
              <a:t>until</a:t>
            </a:r>
            <a:r>
              <a:rPr lang="en">
                <a:solidFill>
                  <a:srgbClr val="3A343A"/>
                </a:solidFill>
              </a:rPr>
              <a:t> it is false.</a:t>
            </a:r>
            <a:endParaRPr>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The syntax for a while loop in Python looks like this:</a:t>
            </a:r>
            <a:endParaRPr>
              <a:solidFill>
                <a:srgbClr val="3A343A"/>
              </a:solidFill>
            </a:endParaRPr>
          </a:p>
          <a:p>
            <a:pPr marL="101600" marR="101600" lvl="0" indent="0" algn="l" rtl="0">
              <a:lnSpc>
                <a:spcPct val="139063"/>
              </a:lnSpc>
              <a:spcBef>
                <a:spcPts val="1500"/>
              </a:spcBef>
              <a:spcAft>
                <a:spcPts val="0"/>
              </a:spcAft>
              <a:buClr>
                <a:srgbClr val="000000"/>
              </a:buClr>
              <a:buSzPts val="1100"/>
              <a:buFont typeface="Arial"/>
              <a:buNone/>
            </a:pPr>
            <a:r>
              <a:rPr lang="en" b="1">
                <a:solidFill>
                  <a:srgbClr val="000000"/>
                </a:solidFill>
                <a:highlight>
                  <a:srgbClr val="FAFAFA"/>
                </a:highlight>
                <a:latin typeface="Courier New"/>
                <a:ea typeface="Courier New"/>
                <a:cs typeface="Courier New"/>
                <a:sym typeface="Courier New"/>
              </a:rPr>
              <a:t>while</a:t>
            </a:r>
            <a:r>
              <a:rPr lang="en">
                <a:solidFill>
                  <a:srgbClr val="4A4D55"/>
                </a:solidFill>
                <a:highlight>
                  <a:srgbClr val="FAFAFA"/>
                </a:highlight>
                <a:latin typeface="Courier New"/>
                <a:ea typeface="Courier New"/>
                <a:cs typeface="Courier New"/>
                <a:sym typeface="Courier New"/>
              </a:rPr>
              <a:t> </a:t>
            </a:r>
            <a:r>
              <a:rPr lang="en">
                <a:solidFill>
                  <a:srgbClr val="4A4D55"/>
                </a:solidFill>
                <a:highlight>
                  <a:srgbClr val="F8F8F8"/>
                </a:highlight>
                <a:latin typeface="Courier New"/>
                <a:ea typeface="Courier New"/>
                <a:cs typeface="Courier New"/>
                <a:sym typeface="Courier New"/>
              </a:rPr>
              <a:t>statement</a:t>
            </a:r>
            <a:r>
              <a:rPr lang="en">
                <a:solidFill>
                  <a:srgbClr val="4A4D55"/>
                </a:solidFill>
                <a:highlight>
                  <a:srgbClr val="FAFAFA"/>
                </a:highlight>
                <a:latin typeface="Courier New"/>
                <a:ea typeface="Courier New"/>
                <a:cs typeface="Courier New"/>
                <a:sym typeface="Courier New"/>
              </a:rPr>
              <a:t> </a:t>
            </a:r>
            <a:r>
              <a:rPr lang="en" b="1">
                <a:solidFill>
                  <a:srgbClr val="000000"/>
                </a:solidFill>
                <a:highlight>
                  <a:srgbClr val="FAFAFA"/>
                </a:highlight>
                <a:latin typeface="Courier New"/>
                <a:ea typeface="Courier New"/>
                <a:cs typeface="Courier New"/>
                <a:sym typeface="Courier New"/>
              </a:rPr>
              <a:t>==</a:t>
            </a:r>
            <a:r>
              <a:rPr lang="en">
                <a:solidFill>
                  <a:srgbClr val="4A4D55"/>
                </a:solidFill>
                <a:highlight>
                  <a:srgbClr val="FAFAFA"/>
                </a:highlight>
                <a:latin typeface="Courier New"/>
                <a:ea typeface="Courier New"/>
                <a:cs typeface="Courier New"/>
                <a:sym typeface="Courier New"/>
              </a:rPr>
              <a:t> </a:t>
            </a:r>
            <a:r>
              <a:rPr lang="en">
                <a:solidFill>
                  <a:schemeClr val="accent4"/>
                </a:solidFill>
                <a:highlight>
                  <a:srgbClr val="FAFAFA"/>
                </a:highlight>
                <a:latin typeface="Courier New"/>
                <a:ea typeface="Courier New"/>
                <a:cs typeface="Courier New"/>
                <a:sym typeface="Courier New"/>
              </a:rPr>
              <a:t>True</a:t>
            </a:r>
            <a:r>
              <a:rPr lang="en">
                <a:solidFill>
                  <a:srgbClr val="4A4D55"/>
                </a:solidFill>
                <a:highlight>
                  <a:srgbClr val="F8F8F8"/>
                </a:highlight>
                <a:latin typeface="Courier New"/>
                <a:ea typeface="Courier New"/>
                <a:cs typeface="Courier New"/>
                <a:sym typeface="Courier New"/>
              </a:rPr>
              <a:t>:</a:t>
            </a:r>
            <a:br>
              <a:rPr lang="en">
                <a:solidFill>
                  <a:srgbClr val="4A4D55"/>
                </a:solidFill>
                <a:highlight>
                  <a:srgbClr val="FAFAFA"/>
                </a:highlight>
                <a:latin typeface="Courier New"/>
                <a:ea typeface="Courier New"/>
                <a:cs typeface="Courier New"/>
                <a:sym typeface="Courier New"/>
              </a:rPr>
            </a:br>
            <a:r>
              <a:rPr lang="en">
                <a:solidFill>
                  <a:srgbClr val="4A4D55"/>
                </a:solidFill>
                <a:highlight>
                  <a:srgbClr val="FAFAFA"/>
                </a:highlight>
                <a:latin typeface="Courier New"/>
                <a:ea typeface="Courier New"/>
                <a:cs typeface="Courier New"/>
                <a:sym typeface="Courier New"/>
              </a:rPr>
              <a:t>    </a:t>
            </a:r>
            <a:r>
              <a:rPr lang="en" b="1">
                <a:solidFill>
                  <a:srgbClr val="000000"/>
                </a:solidFill>
                <a:highlight>
                  <a:srgbClr val="FAFAFA"/>
                </a:highlight>
                <a:latin typeface="Courier New"/>
                <a:ea typeface="Courier New"/>
                <a:cs typeface="Courier New"/>
                <a:sym typeface="Courier New"/>
              </a:rPr>
              <a:t>print</a:t>
            </a:r>
            <a:r>
              <a:rPr lang="en">
                <a:solidFill>
                  <a:srgbClr val="4A4D55"/>
                </a:solidFill>
                <a:highlight>
                  <a:srgbClr val="F8F8F8"/>
                </a:highlight>
                <a:latin typeface="Courier New"/>
                <a:ea typeface="Courier New"/>
                <a:cs typeface="Courier New"/>
                <a:sym typeface="Courier New"/>
              </a:rPr>
              <a:t>(</a:t>
            </a:r>
            <a:r>
              <a:rPr lang="en">
                <a:solidFill>
                  <a:srgbClr val="DD1144"/>
                </a:solidFill>
                <a:highlight>
                  <a:srgbClr val="FAFAFA"/>
                </a:highlight>
                <a:latin typeface="Courier New"/>
                <a:ea typeface="Courier New"/>
                <a:cs typeface="Courier New"/>
                <a:sym typeface="Courier New"/>
              </a:rPr>
              <a:t>"do this"</a:t>
            </a:r>
            <a:r>
              <a:rPr lang="en">
                <a:solidFill>
                  <a:srgbClr val="4A4D55"/>
                </a:solidFill>
                <a:highlight>
                  <a:srgbClr val="F8F8F8"/>
                </a:highlight>
                <a:latin typeface="Courier New"/>
                <a:ea typeface="Courier New"/>
                <a:cs typeface="Courier New"/>
                <a:sym typeface="Courier New"/>
              </a:rPr>
              <a:t>)</a:t>
            </a:r>
            <a:endParaRPr>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1400"/>
              </a:spcBef>
              <a:spcAft>
                <a:spcPts val="16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84" name="Google Shape;84;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The syntax is very similar to an if: between the while and the : is the condition to be evaluated, and the code indented under it is the code to run as part of the loop.</a:t>
            </a:r>
            <a:endParaRPr dirty="0">
              <a:solidFill>
                <a:srgbClr val="3A343A"/>
              </a:solidFill>
            </a:endParaRPr>
          </a:p>
          <a:p>
            <a:pPr marL="0" lvl="0" indent="0" algn="l" rtl="0">
              <a:lnSpc>
                <a:spcPct val="115000"/>
              </a:lnSpc>
              <a:spcBef>
                <a:spcPts val="1500"/>
              </a:spcBef>
              <a:spcAft>
                <a:spcPts val="0"/>
              </a:spcAft>
              <a:buSzPts val="1800"/>
              <a:buNone/>
            </a:pPr>
            <a:r>
              <a:rPr lang="en" dirty="0">
                <a:solidFill>
                  <a:srgbClr val="3A343A"/>
                </a:solidFill>
              </a:rPr>
              <a:t>Next you will create a small program which uses a while loop to continually ask the user to “</a:t>
            </a:r>
            <a:r>
              <a:rPr lang="en" b="1" dirty="0">
                <a:solidFill>
                  <a:srgbClr val="3A343A"/>
                </a:solidFill>
              </a:rPr>
              <a:t>guess my name</a:t>
            </a:r>
            <a:r>
              <a:rPr lang="en" dirty="0">
                <a:solidFill>
                  <a:srgbClr val="3A343A"/>
                </a:solidFill>
              </a:rPr>
              <a:t>” until they get it correct.</a:t>
            </a:r>
            <a:endParaRPr dirty="0">
              <a:solidFill>
                <a:srgbClr val="3A343A"/>
              </a:solidFill>
            </a:endParaRPr>
          </a:p>
          <a:p>
            <a:pPr marL="457200" lvl="0" indent="-336550" algn="l" rtl="0">
              <a:lnSpc>
                <a:spcPct val="115000"/>
              </a:lnSpc>
              <a:spcBef>
                <a:spcPts val="1500"/>
              </a:spcBef>
              <a:spcAft>
                <a:spcPts val="0"/>
              </a:spcAft>
              <a:buClr>
                <a:srgbClr val="3A343A"/>
              </a:buClr>
              <a:buSzPts val="1700"/>
              <a:buFont typeface="Arial"/>
              <a:buChar char="●"/>
            </a:pPr>
            <a:r>
              <a:rPr lang="en" dirty="0">
                <a:solidFill>
                  <a:srgbClr val="3A343A"/>
                </a:solidFill>
              </a:rPr>
              <a:t>Create a new program and save it as “while”.</a:t>
            </a:r>
            <a:endParaRPr dirty="0">
              <a:solidFill>
                <a:srgbClr val="3A343A"/>
              </a:solidFill>
            </a:endParaRPr>
          </a:p>
          <a:p>
            <a:pPr marL="457200" lvl="0" indent="-342900" algn="l" rtl="0">
              <a:lnSpc>
                <a:spcPct val="115000"/>
              </a:lnSpc>
              <a:spcBef>
                <a:spcPts val="0"/>
              </a:spcBef>
              <a:spcAft>
                <a:spcPts val="0"/>
              </a:spcAft>
              <a:buClr>
                <a:srgbClr val="3A343A"/>
              </a:buClr>
              <a:buSzPts val="1800"/>
              <a:buFont typeface="Arial"/>
              <a:buChar char="●"/>
            </a:pPr>
            <a:r>
              <a:rPr lang="en" dirty="0">
                <a:solidFill>
                  <a:srgbClr val="3A343A"/>
                </a:solidFill>
              </a:rPr>
              <a:t>Use input to ask for a guess:</a:t>
            </a:r>
            <a:br>
              <a:rPr lang="en" dirty="0">
                <a:solidFill>
                  <a:srgbClr val="3A343A"/>
                </a:solidFill>
              </a:rPr>
            </a:br>
            <a:endParaRPr dirty="0">
              <a:solidFill>
                <a:srgbClr val="3A343A"/>
              </a:solidFill>
            </a:endParaRPr>
          </a:p>
          <a:p>
            <a:pPr marL="0" lvl="0" indent="0" algn="l" rtl="0">
              <a:lnSpc>
                <a:spcPct val="115000"/>
              </a:lnSpc>
              <a:spcBef>
                <a:spcPts val="5000"/>
              </a:spcBef>
              <a:spcAft>
                <a:spcPts val="0"/>
              </a:spcAft>
              <a:buClr>
                <a:srgbClr val="000000"/>
              </a:buClr>
              <a:buSzPts val="1100"/>
              <a:buFont typeface="Arial"/>
              <a:buNone/>
            </a:pPr>
            <a:endParaRPr dirty="0"/>
          </a:p>
          <a:p>
            <a:pPr marL="0" lvl="0" indent="0" algn="l" rtl="0">
              <a:lnSpc>
                <a:spcPct val="115000"/>
              </a:lnSpc>
              <a:spcBef>
                <a:spcPts val="1600"/>
              </a:spcBef>
              <a:spcAft>
                <a:spcPts val="1600"/>
              </a:spcAft>
              <a:buSzPts val="1800"/>
              <a:buNone/>
            </a:pPr>
            <a:endParaRPr dirty="0"/>
          </a:p>
        </p:txBody>
      </p:sp>
      <p:pic>
        <p:nvPicPr>
          <p:cNvPr id="3" name="Picture 2">
            <a:extLst>
              <a:ext uri="{FF2B5EF4-FFF2-40B4-BE49-F238E27FC236}">
                <a16:creationId xmlns:a16="http://schemas.microsoft.com/office/drawing/2014/main" id="{364A432E-08AE-4935-9E16-C9DF3DB22785}"/>
              </a:ext>
            </a:extLst>
          </p:cNvPr>
          <p:cNvPicPr>
            <a:picLocks noChangeAspect="1"/>
          </p:cNvPicPr>
          <p:nvPr/>
        </p:nvPicPr>
        <p:blipFill>
          <a:blip r:embed="rId3"/>
          <a:stretch>
            <a:fillRect/>
          </a:stretch>
        </p:blipFill>
        <p:spPr>
          <a:xfrm>
            <a:off x="520844" y="3991024"/>
            <a:ext cx="4722757" cy="3177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90" name="Google Shape;9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500"/>
              </a:spcBef>
              <a:spcAft>
                <a:spcPts val="0"/>
              </a:spcAft>
              <a:buClr>
                <a:srgbClr val="3A343A"/>
              </a:buClr>
              <a:buSzPts val="1800"/>
              <a:buFont typeface="Arial"/>
              <a:buChar char="●"/>
            </a:pPr>
            <a:r>
              <a:rPr lang="en" dirty="0">
                <a:solidFill>
                  <a:srgbClr val="3A343A"/>
                </a:solidFill>
              </a:rPr>
              <a:t>Now use a while loop which will run as long as the value in guess is </a:t>
            </a:r>
            <a:r>
              <a:rPr lang="en" b="1" dirty="0">
                <a:solidFill>
                  <a:srgbClr val="3A343A"/>
                </a:solidFill>
              </a:rPr>
              <a:t>not equal to</a:t>
            </a:r>
            <a:r>
              <a:rPr lang="en" dirty="0">
                <a:solidFill>
                  <a:srgbClr val="3A343A"/>
                </a:solidFill>
              </a:rPr>
              <a:t> your name.</a:t>
            </a:r>
            <a:br>
              <a:rPr lang="en" dirty="0">
                <a:solidFill>
                  <a:srgbClr val="3A343A"/>
                </a:solidFill>
              </a:rPr>
            </a:br>
            <a:endParaRPr lang="en" dirty="0">
              <a:solidFill>
                <a:srgbClr val="3A343A"/>
              </a:solidFill>
            </a:endParaRPr>
          </a:p>
          <a:p>
            <a:pPr marL="457200" lvl="0" indent="-342900" algn="l" rtl="0">
              <a:lnSpc>
                <a:spcPct val="115000"/>
              </a:lnSpc>
              <a:spcBef>
                <a:spcPts val="1500"/>
              </a:spcBef>
              <a:spcAft>
                <a:spcPts val="0"/>
              </a:spcAft>
              <a:buClr>
                <a:srgbClr val="3A343A"/>
              </a:buClr>
              <a:buSzPts val="1800"/>
              <a:buFont typeface="Arial"/>
              <a:buChar char="●"/>
            </a:pPr>
            <a:r>
              <a:rPr lang="en" dirty="0">
                <a:solidFill>
                  <a:srgbClr val="3A343A"/>
                </a:solidFill>
              </a:rPr>
              <a:t>Indented under the while, let the user know they got it wrong and tell them to “guess again”, updating the value of the guess variable.</a:t>
            </a:r>
            <a:br>
              <a:rPr lang="en" dirty="0">
                <a:solidFill>
                  <a:srgbClr val="3A343A"/>
                </a:solidFill>
                <a:latin typeface="Courier New"/>
                <a:ea typeface="Courier New"/>
                <a:cs typeface="Courier New"/>
                <a:sym typeface="Courier New"/>
              </a:rPr>
            </a:br>
            <a:endParaRPr lang="en-US" dirty="0">
              <a:solidFill>
                <a:srgbClr val="4A4D55"/>
              </a:solidFill>
              <a:highlight>
                <a:srgbClr val="F8F8F8"/>
              </a:highlight>
              <a:latin typeface="Courier New"/>
              <a:ea typeface="Courier New"/>
              <a:cs typeface="Courier New"/>
              <a:sym typeface="Courier New"/>
            </a:endParaRPr>
          </a:p>
          <a:p>
            <a:pPr marL="457200" lvl="0" indent="-342900" algn="l" rtl="0">
              <a:lnSpc>
                <a:spcPct val="115000"/>
              </a:lnSpc>
              <a:spcBef>
                <a:spcPts val="0"/>
              </a:spcBef>
              <a:spcAft>
                <a:spcPts val="0"/>
              </a:spcAft>
              <a:buClr>
                <a:srgbClr val="3A343A"/>
              </a:buClr>
              <a:buSzPts val="1800"/>
              <a:buFont typeface="Arial"/>
              <a:buChar char="●"/>
            </a:pPr>
            <a:r>
              <a:rPr lang="en" dirty="0">
                <a:solidFill>
                  <a:srgbClr val="3A343A"/>
                </a:solidFill>
              </a:rPr>
              <a:t>Finally, at the end of your program and </a:t>
            </a:r>
            <a:r>
              <a:rPr lang="en" b="1" dirty="0">
                <a:solidFill>
                  <a:srgbClr val="3A343A"/>
                </a:solidFill>
              </a:rPr>
              <a:t>not indented</a:t>
            </a:r>
            <a:r>
              <a:rPr lang="en" dirty="0">
                <a:solidFill>
                  <a:srgbClr val="3A343A"/>
                </a:solidFill>
              </a:rPr>
              <a:t> under the while loop let the user know the got it correct.</a:t>
            </a:r>
            <a:br>
              <a:rPr lang="en" dirty="0">
                <a:solidFill>
                  <a:srgbClr val="3A343A"/>
                </a:solidFill>
              </a:rPr>
            </a:br>
            <a:endParaRPr dirty="0"/>
          </a:p>
        </p:txBody>
      </p:sp>
      <p:pic>
        <p:nvPicPr>
          <p:cNvPr id="2" name="Picture 1">
            <a:extLst>
              <a:ext uri="{FF2B5EF4-FFF2-40B4-BE49-F238E27FC236}">
                <a16:creationId xmlns:a16="http://schemas.microsoft.com/office/drawing/2014/main" id="{2F36004C-9565-4184-9E38-A33FBF460B66}"/>
              </a:ext>
            </a:extLst>
          </p:cNvPr>
          <p:cNvPicPr>
            <a:picLocks noChangeAspect="1"/>
          </p:cNvPicPr>
          <p:nvPr/>
        </p:nvPicPr>
        <p:blipFill>
          <a:blip r:embed="rId3"/>
          <a:stretch>
            <a:fillRect/>
          </a:stretch>
        </p:blipFill>
        <p:spPr>
          <a:xfrm>
            <a:off x="814387" y="2167369"/>
            <a:ext cx="3500438" cy="257175"/>
          </a:xfrm>
          <a:prstGeom prst="rect">
            <a:avLst/>
          </a:prstGeom>
        </p:spPr>
      </p:pic>
      <p:pic>
        <p:nvPicPr>
          <p:cNvPr id="3" name="Picture 2">
            <a:extLst>
              <a:ext uri="{FF2B5EF4-FFF2-40B4-BE49-F238E27FC236}">
                <a16:creationId xmlns:a16="http://schemas.microsoft.com/office/drawing/2014/main" id="{86F544C6-1841-42E5-90D1-4E82EEDB28FA}"/>
              </a:ext>
            </a:extLst>
          </p:cNvPr>
          <p:cNvPicPr>
            <a:picLocks noChangeAspect="1"/>
          </p:cNvPicPr>
          <p:nvPr/>
        </p:nvPicPr>
        <p:blipFill>
          <a:blip r:embed="rId4"/>
          <a:stretch>
            <a:fillRect/>
          </a:stretch>
        </p:blipFill>
        <p:spPr>
          <a:xfrm>
            <a:off x="814387" y="3220363"/>
            <a:ext cx="5032231" cy="303783"/>
          </a:xfrm>
          <a:prstGeom prst="rect">
            <a:avLst/>
          </a:prstGeom>
        </p:spPr>
      </p:pic>
      <p:pic>
        <p:nvPicPr>
          <p:cNvPr id="4" name="Picture 3">
            <a:extLst>
              <a:ext uri="{FF2B5EF4-FFF2-40B4-BE49-F238E27FC236}">
                <a16:creationId xmlns:a16="http://schemas.microsoft.com/office/drawing/2014/main" id="{53BF969D-6EDA-449D-A877-0DE8DA30FDB9}"/>
              </a:ext>
            </a:extLst>
          </p:cNvPr>
          <p:cNvPicPr>
            <a:picLocks noChangeAspect="1"/>
          </p:cNvPicPr>
          <p:nvPr/>
        </p:nvPicPr>
        <p:blipFill>
          <a:blip r:embed="rId5"/>
          <a:stretch>
            <a:fillRect/>
          </a:stretch>
        </p:blipFill>
        <p:spPr>
          <a:xfrm>
            <a:off x="814387" y="4282882"/>
            <a:ext cx="2663104" cy="3133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7"/>
          <p:cNvSpPr txBox="1">
            <a:spLocks noGrp="1"/>
          </p:cNvSpPr>
          <p:nvPr>
            <p:ph type="body" idx="1"/>
          </p:nvPr>
        </p:nvSpPr>
        <p:spPr>
          <a:xfrm>
            <a:off x="311700" y="188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Your program should look similar to this.</a:t>
            </a:r>
            <a:endParaRPr dirty="0">
              <a:solidFill>
                <a:srgbClr val="3A343A"/>
              </a:solidFill>
            </a:endParaRPr>
          </a:p>
          <a:p>
            <a:pPr marL="457200" lvl="0" indent="-342900" algn="l" rtl="0">
              <a:lnSpc>
                <a:spcPct val="115000"/>
              </a:lnSpc>
              <a:spcBef>
                <a:spcPts val="1500"/>
              </a:spcBef>
              <a:spcAft>
                <a:spcPts val="0"/>
              </a:spcAft>
              <a:buClr>
                <a:srgbClr val="3A343A"/>
              </a:buClr>
              <a:buSzPts val="1800"/>
              <a:buFont typeface="Proxima Nova"/>
              <a:buChar char="●"/>
            </a:pPr>
            <a:endParaRPr lang="en" dirty="0">
              <a:solidFill>
                <a:srgbClr val="3A343A"/>
              </a:solidFill>
            </a:endParaRPr>
          </a:p>
          <a:p>
            <a:pPr marL="457200" lvl="0" indent="-342900" algn="l" rtl="0">
              <a:lnSpc>
                <a:spcPct val="115000"/>
              </a:lnSpc>
              <a:spcBef>
                <a:spcPts val="1500"/>
              </a:spcBef>
              <a:spcAft>
                <a:spcPts val="0"/>
              </a:spcAft>
              <a:buClr>
                <a:srgbClr val="3A343A"/>
              </a:buClr>
              <a:buSzPts val="1800"/>
              <a:buFont typeface="Proxima Nova"/>
              <a:buChar char="●"/>
            </a:pPr>
            <a:endParaRPr lang="en" dirty="0">
              <a:solidFill>
                <a:srgbClr val="3A343A"/>
              </a:solidFill>
            </a:endParaRPr>
          </a:p>
          <a:p>
            <a:pPr marL="457200" lvl="0" indent="-342900" algn="l" rtl="0">
              <a:lnSpc>
                <a:spcPct val="115000"/>
              </a:lnSpc>
              <a:spcBef>
                <a:spcPts val="1500"/>
              </a:spcBef>
              <a:spcAft>
                <a:spcPts val="0"/>
              </a:spcAft>
              <a:buClr>
                <a:srgbClr val="3A343A"/>
              </a:buClr>
              <a:buSzPts val="1800"/>
              <a:buFont typeface="Proxima Nova"/>
              <a:buChar char="●"/>
            </a:pPr>
            <a:endParaRPr lang="en" dirty="0">
              <a:solidFill>
                <a:srgbClr val="3A343A"/>
              </a:solidFill>
            </a:endParaRPr>
          </a:p>
          <a:p>
            <a:pPr marL="457200" lvl="0" indent="-342900" algn="l" rtl="0">
              <a:lnSpc>
                <a:spcPct val="115000"/>
              </a:lnSpc>
              <a:spcBef>
                <a:spcPts val="1500"/>
              </a:spcBef>
              <a:spcAft>
                <a:spcPts val="0"/>
              </a:spcAft>
              <a:buClr>
                <a:srgbClr val="3A343A"/>
              </a:buClr>
              <a:buSzPts val="1800"/>
              <a:buFont typeface="Proxima Nova"/>
              <a:buChar char="●"/>
            </a:pPr>
            <a:endParaRPr lang="en" dirty="0">
              <a:solidFill>
                <a:srgbClr val="3A343A"/>
              </a:solidFill>
            </a:endParaRPr>
          </a:p>
          <a:p>
            <a:pPr marL="457200" lvl="0" indent="-342900" algn="l" rtl="0">
              <a:lnSpc>
                <a:spcPct val="115000"/>
              </a:lnSpc>
              <a:spcBef>
                <a:spcPts val="1500"/>
              </a:spcBef>
              <a:spcAft>
                <a:spcPts val="0"/>
              </a:spcAft>
              <a:buClr>
                <a:srgbClr val="3A343A"/>
              </a:buClr>
              <a:buSzPts val="1800"/>
              <a:buFont typeface="Proxima Nova"/>
              <a:buChar char="●"/>
            </a:pPr>
            <a:r>
              <a:rPr lang="en" dirty="0">
                <a:solidFill>
                  <a:srgbClr val="3A343A"/>
                </a:solidFill>
              </a:rPr>
              <a:t>Run your program and test the following scenarios:</a:t>
            </a:r>
            <a:endParaRPr dirty="0">
              <a:solidFill>
                <a:srgbClr val="3A343A"/>
              </a:solidFill>
            </a:endParaRPr>
          </a:p>
          <a:p>
            <a:pPr marL="914400" lvl="1" indent="-342900" algn="l" rtl="0">
              <a:lnSpc>
                <a:spcPct val="115000"/>
              </a:lnSpc>
              <a:spcBef>
                <a:spcPts val="0"/>
              </a:spcBef>
              <a:spcAft>
                <a:spcPts val="0"/>
              </a:spcAft>
              <a:buClr>
                <a:srgbClr val="3A343A"/>
              </a:buClr>
              <a:buSzPts val="1800"/>
              <a:buFont typeface="Proxima Nova"/>
              <a:buAutoNum type="arabicPeriod"/>
            </a:pPr>
            <a:r>
              <a:rPr lang="en" sz="1800" dirty="0">
                <a:solidFill>
                  <a:srgbClr val="3A343A"/>
                </a:solidFill>
              </a:rPr>
              <a:t>guess the name correctly the first time.</a:t>
            </a:r>
            <a:endParaRPr sz="1800" dirty="0">
              <a:solidFill>
                <a:srgbClr val="3A343A"/>
              </a:solidFill>
            </a:endParaRPr>
          </a:p>
          <a:p>
            <a:pPr marL="914400" lvl="1" indent="-342900" algn="l" rtl="0">
              <a:lnSpc>
                <a:spcPct val="115000"/>
              </a:lnSpc>
              <a:spcBef>
                <a:spcPts val="0"/>
              </a:spcBef>
              <a:spcAft>
                <a:spcPts val="0"/>
              </a:spcAft>
              <a:buClr>
                <a:srgbClr val="3A343A"/>
              </a:buClr>
              <a:buSzPts val="1800"/>
              <a:buFont typeface="Proxima Nova"/>
              <a:buAutoNum type="arabicPeriod"/>
            </a:pPr>
            <a:r>
              <a:rPr lang="en" sz="1800" dirty="0">
                <a:solidFill>
                  <a:srgbClr val="3A343A"/>
                </a:solidFill>
              </a:rPr>
              <a:t>get the name incorrectly once.</a:t>
            </a:r>
            <a:endParaRPr sz="1800" dirty="0">
              <a:solidFill>
                <a:srgbClr val="3A343A"/>
              </a:solidFill>
            </a:endParaRPr>
          </a:p>
          <a:p>
            <a:pPr marL="914400" lvl="1" indent="-342900" algn="l" rtl="0">
              <a:lnSpc>
                <a:spcPct val="115000"/>
              </a:lnSpc>
              <a:spcBef>
                <a:spcPts val="0"/>
              </a:spcBef>
              <a:spcAft>
                <a:spcPts val="0"/>
              </a:spcAft>
              <a:buClr>
                <a:srgbClr val="3A343A"/>
              </a:buClr>
              <a:buSzPts val="1800"/>
              <a:buFont typeface="Proxima Nova"/>
              <a:buAutoNum type="arabicPeriod"/>
            </a:pPr>
            <a:r>
              <a:rPr lang="en" sz="1800" dirty="0">
                <a:solidFill>
                  <a:srgbClr val="3A343A"/>
                </a:solidFill>
              </a:rPr>
              <a:t>get the name incorrectly many times.</a:t>
            </a:r>
            <a:endParaRPr sz="1800" dirty="0">
              <a:solidFill>
                <a:srgbClr val="3A343A"/>
              </a:solidFill>
            </a:endParaRPr>
          </a:p>
          <a:p>
            <a:pPr marL="0" lvl="0" indent="0" algn="l" rtl="0">
              <a:lnSpc>
                <a:spcPct val="115000"/>
              </a:lnSpc>
              <a:spcBef>
                <a:spcPts val="3900"/>
              </a:spcBef>
              <a:spcAft>
                <a:spcPts val="1600"/>
              </a:spcAft>
              <a:buSzPts val="1800"/>
              <a:buNone/>
            </a:pPr>
            <a:endParaRPr dirty="0"/>
          </a:p>
        </p:txBody>
      </p:sp>
      <p:pic>
        <p:nvPicPr>
          <p:cNvPr id="2" name="Picture 1">
            <a:extLst>
              <a:ext uri="{FF2B5EF4-FFF2-40B4-BE49-F238E27FC236}">
                <a16:creationId xmlns:a16="http://schemas.microsoft.com/office/drawing/2014/main" id="{9CA96EB7-14E8-4906-A005-7A4852D65E44}"/>
              </a:ext>
            </a:extLst>
          </p:cNvPr>
          <p:cNvPicPr>
            <a:picLocks noChangeAspect="1"/>
          </p:cNvPicPr>
          <p:nvPr/>
        </p:nvPicPr>
        <p:blipFill>
          <a:blip r:embed="rId3"/>
          <a:stretch>
            <a:fillRect/>
          </a:stretch>
        </p:blipFill>
        <p:spPr>
          <a:xfrm>
            <a:off x="311699" y="929986"/>
            <a:ext cx="6781827" cy="18171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09" name="Google Shape;109;p9"/>
          <p:cNvSpPr txBox="1">
            <a:spLocks noGrp="1"/>
          </p:cNvSpPr>
          <p:nvPr>
            <p:ph type="body" idx="1"/>
          </p:nvPr>
        </p:nvSpPr>
        <p:spPr>
          <a:xfrm>
            <a:off x="311700" y="7403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The following logic is applied when running this code:</a:t>
            </a:r>
            <a:endParaRPr>
              <a:solidFill>
                <a:srgbClr val="3A343A"/>
              </a:solidFill>
            </a:endParaRPr>
          </a:p>
          <a:p>
            <a:pPr marL="457200" lvl="0" indent="-342900" algn="l" rtl="0">
              <a:lnSpc>
                <a:spcPct val="115000"/>
              </a:lnSpc>
              <a:spcBef>
                <a:spcPts val="1500"/>
              </a:spcBef>
              <a:spcAft>
                <a:spcPts val="0"/>
              </a:spcAft>
              <a:buClr>
                <a:srgbClr val="3A343A"/>
              </a:buClr>
              <a:buSzPts val="1800"/>
              <a:buFont typeface="Arial"/>
              <a:buChar char="●"/>
            </a:pPr>
            <a:r>
              <a:rPr lang="en">
                <a:solidFill>
                  <a:srgbClr val="3A343A"/>
                </a:solidFill>
              </a:rPr>
              <a:t>When the name is guessed correctly the first time, the code inside the while loop is never run, because guess != "Martin" is false.</a:t>
            </a:r>
            <a:endParaRPr>
              <a:solidFill>
                <a:srgbClr val="3A343A"/>
              </a:solidFill>
            </a:endParaRPr>
          </a:p>
          <a:p>
            <a:pPr marL="457200" lvl="0" indent="-342900" algn="l" rtl="0">
              <a:lnSpc>
                <a:spcPct val="115000"/>
              </a:lnSpc>
              <a:spcBef>
                <a:spcPts val="0"/>
              </a:spcBef>
              <a:spcAft>
                <a:spcPts val="0"/>
              </a:spcAft>
              <a:buClr>
                <a:srgbClr val="3A343A"/>
              </a:buClr>
              <a:buSzPts val="1800"/>
              <a:buFont typeface="Arial"/>
              <a:buChar char="●"/>
            </a:pPr>
            <a:r>
              <a:rPr lang="en">
                <a:solidFill>
                  <a:srgbClr val="3A343A"/>
                </a:solidFill>
              </a:rPr>
              <a:t>If the name is guessed incorrectly, the code inside the while loop is run and the variable guess is updated with the user’s next guess.</a:t>
            </a:r>
            <a:endParaRPr>
              <a:solidFill>
                <a:srgbClr val="3A343A"/>
              </a:solidFill>
            </a:endParaRPr>
          </a:p>
          <a:p>
            <a:pPr marL="457200" lvl="0" indent="-342900" algn="l" rtl="0">
              <a:lnSpc>
                <a:spcPct val="115000"/>
              </a:lnSpc>
              <a:spcBef>
                <a:spcPts val="0"/>
              </a:spcBef>
              <a:spcAft>
                <a:spcPts val="0"/>
              </a:spcAft>
              <a:buClr>
                <a:srgbClr val="3A343A"/>
              </a:buClr>
              <a:buSzPts val="1800"/>
              <a:buFont typeface="Arial"/>
              <a:buChar char="●"/>
            </a:pPr>
            <a:r>
              <a:rPr lang="en">
                <a:solidFill>
                  <a:srgbClr val="3A343A"/>
                </a:solidFill>
              </a:rPr>
              <a:t>The while loop’s statement is then evaluated again. If now guess != "Martin" is true (i.e. the guess is still not ‘Martin’), then the code inside the loop will run again.</a:t>
            </a:r>
            <a:endParaRPr>
              <a:solidFill>
                <a:srgbClr val="3A343A"/>
              </a:solidFill>
            </a:endParaRPr>
          </a:p>
          <a:p>
            <a:pPr marL="457200" lvl="0" indent="-342900" algn="l" rtl="0">
              <a:lnSpc>
                <a:spcPct val="115000"/>
              </a:lnSpc>
              <a:spcBef>
                <a:spcPts val="0"/>
              </a:spcBef>
              <a:spcAft>
                <a:spcPts val="0"/>
              </a:spcAft>
              <a:buClr>
                <a:srgbClr val="3A343A"/>
              </a:buClr>
              <a:buSzPts val="1800"/>
              <a:buFont typeface="Arial"/>
              <a:buChar char="●"/>
            </a:pPr>
            <a:r>
              <a:rPr lang="en">
                <a:solidFill>
                  <a:srgbClr val="3A343A"/>
                </a:solidFill>
              </a:rPr>
              <a:t>This continues until guess != "Martin" is false, i.e. until the user has finally guessed Martin. At this point, the program continues from after the while loop, and “well done” is printed.</a:t>
            </a:r>
            <a:endParaRPr>
              <a:solidFill>
                <a:srgbClr val="3A343A"/>
              </a:solidFill>
            </a:endParaRPr>
          </a:p>
          <a:p>
            <a:pPr marL="0" lvl="0" indent="0" algn="l" rtl="0">
              <a:lnSpc>
                <a:spcPct val="115000"/>
              </a:lnSpc>
              <a:spcBef>
                <a:spcPts val="2700"/>
              </a:spcBef>
              <a:spcAft>
                <a:spcPts val="16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Portfolio 8 – While Loop Counter </a:t>
            </a:r>
            <a:endParaRPr dirty="0"/>
          </a:p>
        </p:txBody>
      </p:sp>
      <p:sp>
        <p:nvSpPr>
          <p:cNvPr id="115" name="Google Shape;115;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solidFill>
                  <a:srgbClr val="3A343A"/>
                </a:solidFill>
                <a:highlight>
                  <a:srgbClr val="FFFFFF"/>
                </a:highlight>
              </a:rPr>
              <a:t>Change the program so that it keeps a count of the number of times it took you to guess the name, and then outputs the total when you guess correctly.</a:t>
            </a:r>
          </a:p>
          <a:p>
            <a:pPr marL="0" lvl="0" indent="0" algn="l" rtl="0">
              <a:lnSpc>
                <a:spcPct val="115000"/>
              </a:lnSpc>
              <a:spcBef>
                <a:spcPts val="0"/>
              </a:spcBef>
              <a:spcAft>
                <a:spcPts val="1600"/>
              </a:spcAft>
              <a:buSzPts val="1800"/>
              <a:buNone/>
            </a:pPr>
            <a:endParaRPr lang="en" dirty="0">
              <a:solidFill>
                <a:srgbClr val="3A343A"/>
              </a:solidFill>
              <a:highlight>
                <a:srgbClr val="FFFFFF"/>
              </a:highlight>
            </a:endParaRPr>
          </a:p>
          <a:p>
            <a:pPr marL="0" lvl="0" indent="0" algn="l" rtl="0">
              <a:lnSpc>
                <a:spcPct val="115000"/>
              </a:lnSpc>
              <a:spcBef>
                <a:spcPts val="0"/>
              </a:spcBef>
              <a:spcAft>
                <a:spcPts val="1600"/>
              </a:spcAft>
              <a:buSzPts val="1800"/>
              <a:buNone/>
            </a:pPr>
            <a:r>
              <a:rPr lang="en" dirty="0">
                <a:solidFill>
                  <a:srgbClr val="3A343A"/>
                </a:solidFill>
                <a:highlight>
                  <a:srgbClr val="FFFFFF"/>
                </a:highlight>
              </a:rPr>
              <a:t>Save your file as your_name_u3_</a:t>
            </a:r>
            <a:r>
              <a:rPr lang="en-US" dirty="0">
                <a:solidFill>
                  <a:srgbClr val="3A343A"/>
                </a:solidFill>
                <a:highlight>
                  <a:srgbClr val="FFFFFF"/>
                </a:highlight>
              </a:rPr>
              <a:t>port_8</a:t>
            </a:r>
            <a:endParaRPr lang="en" dirty="0">
              <a:solidFill>
                <a:srgbClr val="3A343A"/>
              </a:solidFill>
              <a:highlight>
                <a:srgbClr val="FFFFFF"/>
              </a:highlight>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1212</Words>
  <Application>Microsoft Office PowerPoint</Application>
  <PresentationFormat>On-screen Show (16:9)</PresentationFormat>
  <Paragraphs>70</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Proxima Nova</vt:lpstr>
      <vt:lpstr>Courier New</vt:lpstr>
      <vt:lpstr>Arial</vt:lpstr>
      <vt:lpstr>Spearmint</vt:lpstr>
      <vt:lpstr>Unit 3: Text-Based Programming</vt:lpstr>
      <vt:lpstr>Conditional Loops</vt:lpstr>
      <vt:lpstr>How Does a Conditional Loop Work?</vt:lpstr>
      <vt:lpstr>While Loops</vt:lpstr>
      <vt:lpstr>PowerPoint Presentation</vt:lpstr>
      <vt:lpstr>PowerPoint Presentation</vt:lpstr>
      <vt:lpstr>PowerPoint Presentation</vt:lpstr>
      <vt:lpstr>PowerPoint Presentation</vt:lpstr>
      <vt:lpstr>Portfolio 8 – While Loop Counter </vt:lpstr>
      <vt:lpstr>Do this forever</vt:lpstr>
      <vt:lpstr>PowerPoint Presentation</vt:lpstr>
      <vt:lpstr>PowerPoint Presentation</vt:lpstr>
      <vt:lpstr>Loop your Bot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Text-Based Programming</dc:title>
  <cp:lastModifiedBy>Robert Brake</cp:lastModifiedBy>
  <cp:revision>5</cp:revision>
  <dcterms:modified xsi:type="dcterms:W3CDTF">2023-03-20T13:48:30Z</dcterms:modified>
</cp:coreProperties>
</file>