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e66f282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e66f282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e66f282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e66f282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e66f2827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4e66f282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e66f282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e66f282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4e66f282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4e66f282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e66f282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e66f282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e66f282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e66f282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e66f282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e66f282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e66f282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e66f282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e66f28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04e66f282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4e66f28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04e66f282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4e66f28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04e66f282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e66f28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04e66f282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4e66f282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4e66f282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e66f2827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e66f2827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e66f282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e66f282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e66f2827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e66f2827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earn.sparkfun.com/tutorials/analog-vs-digital/a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imoroni/explorer-hat/blob/master/documentation/Function-reference.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User-Driven Input Devices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Push Button</a:t>
            </a:r>
            <a:endParaRPr/>
          </a:p>
        </p:txBody>
      </p:sp>
      <p:sp>
        <p:nvSpPr>
          <p:cNvPr id="117" name="Google Shape;117;p22"/>
          <p:cNvSpPr txBox="1"/>
          <p:nvPr>
            <p:ph idx="1" type="body"/>
          </p:nvPr>
        </p:nvSpPr>
        <p:spPr>
          <a:xfrm>
            <a:off x="311700" y="1171600"/>
            <a:ext cx="8520600" cy="37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be using normally-open momentary push buttons. This means that the two contacts are not touching each other </a:t>
            </a:r>
            <a:r>
              <a:rPr lang="en"/>
              <a:t>until</a:t>
            </a:r>
            <a:r>
              <a:rPr lang="en"/>
              <a:t> you push the button. There are other types of push buttons and switches that may differ in function, but they all either connect or disconnect two wires. </a:t>
            </a:r>
            <a:endParaRPr/>
          </a:p>
          <a:p>
            <a:pPr indent="0" lvl="0" marL="0" rtl="0" algn="l">
              <a:spcBef>
                <a:spcPts val="1200"/>
              </a:spcBef>
              <a:spcAft>
                <a:spcPts val="0"/>
              </a:spcAft>
              <a:buNone/>
            </a:pPr>
            <a:r>
              <a:rPr lang="en"/>
              <a:t>You have to connect one wire to +5V on your explorer hat and the other wire to one of the 4 inputs.</a:t>
            </a:r>
            <a:endParaRPr/>
          </a:p>
          <a:p>
            <a:pPr indent="0" lvl="0" marL="0" rtl="0" algn="l">
              <a:spcBef>
                <a:spcPts val="1200"/>
              </a:spcBef>
              <a:spcAft>
                <a:spcPts val="1200"/>
              </a:spcAft>
              <a:buNone/>
            </a:pPr>
            <a:r>
              <a:rPr lang="en"/>
              <a:t>When you use the inputs on the explorer hat it will pass an instance of the input to the function you call. See the examples on the next page, and see the github page for more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Push Button Examples</a:t>
            </a:r>
            <a:endParaRPr/>
          </a:p>
        </p:txBody>
      </p:sp>
      <p:sp>
        <p:nvSpPr>
          <p:cNvPr id="123" name="Google Shape;123;p23"/>
          <p:cNvSpPr txBox="1"/>
          <p:nvPr>
            <p:ph idx="1" type="body"/>
          </p:nvPr>
        </p:nvSpPr>
        <p:spPr>
          <a:xfrm>
            <a:off x="213975" y="4313925"/>
            <a:ext cx="8520600" cy="53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Is there any difference between the outcome of these two examples?</a:t>
            </a:r>
            <a:endParaRPr/>
          </a:p>
        </p:txBody>
      </p:sp>
      <p:pic>
        <p:nvPicPr>
          <p:cNvPr id="124" name="Google Shape;124;p23"/>
          <p:cNvPicPr preferRelativeResize="0"/>
          <p:nvPr/>
        </p:nvPicPr>
        <p:blipFill>
          <a:blip r:embed="rId3">
            <a:alphaModFix/>
          </a:blip>
          <a:stretch>
            <a:fillRect/>
          </a:stretch>
        </p:blipFill>
        <p:spPr>
          <a:xfrm>
            <a:off x="311688" y="1171600"/>
            <a:ext cx="3286125" cy="3028950"/>
          </a:xfrm>
          <a:prstGeom prst="rect">
            <a:avLst/>
          </a:prstGeom>
          <a:noFill/>
          <a:ln>
            <a:noFill/>
          </a:ln>
        </p:spPr>
      </p:pic>
      <p:pic>
        <p:nvPicPr>
          <p:cNvPr id="125" name="Google Shape;125;p23"/>
          <p:cNvPicPr preferRelativeResize="0"/>
          <p:nvPr/>
        </p:nvPicPr>
        <p:blipFill>
          <a:blip r:embed="rId4">
            <a:alphaModFix/>
          </a:blip>
          <a:stretch>
            <a:fillRect/>
          </a:stretch>
        </p:blipFill>
        <p:spPr>
          <a:xfrm>
            <a:off x="3831663" y="1171600"/>
            <a:ext cx="5000625"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200675" y="1171600"/>
            <a:ext cx="3505200" cy="25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Analog Inputs</a:t>
            </a:r>
            <a:endParaRPr/>
          </a:p>
        </p:txBody>
      </p:sp>
      <p:sp>
        <p:nvSpPr>
          <p:cNvPr id="138" name="Google Shape;138;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slider, potentiometer, and joystick all work the same way. The joystick also has a push button, like game controllers do.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slider and </a:t>
            </a:r>
            <a:r>
              <a:rPr lang="en"/>
              <a:t>potentiometer</a:t>
            </a:r>
            <a:r>
              <a:rPr lang="en"/>
              <a:t> require three connections. One to ground(GND), one to +5V(VCC), and the other to one of the analog inputs(OUT).</a:t>
            </a:r>
            <a:endParaRPr/>
          </a:p>
        </p:txBody>
      </p:sp>
      <p:pic>
        <p:nvPicPr>
          <p:cNvPr id="139" name="Google Shape;139;p25"/>
          <p:cNvPicPr preferRelativeResize="0"/>
          <p:nvPr/>
        </p:nvPicPr>
        <p:blipFill>
          <a:blip r:embed="rId3">
            <a:alphaModFix/>
          </a:blip>
          <a:stretch>
            <a:fillRect/>
          </a:stretch>
        </p:blipFill>
        <p:spPr>
          <a:xfrm>
            <a:off x="119025" y="3201175"/>
            <a:ext cx="8962824" cy="182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the </a:t>
            </a:r>
            <a:r>
              <a:rPr lang="en"/>
              <a:t>potentiometer</a:t>
            </a:r>
            <a:r>
              <a:rPr lang="en"/>
              <a:t> the middle leg goes to one of the analog inputs. If you want to change which direction increases the reading then you can switch ground and +5V.</a:t>
            </a:r>
            <a:endParaRPr/>
          </a:p>
          <a:p>
            <a:pPr indent="0" lvl="0" marL="0" rtl="0" algn="l">
              <a:spcBef>
                <a:spcPts val="1200"/>
              </a:spcBef>
              <a:spcAft>
                <a:spcPts val="0"/>
              </a:spcAft>
              <a:buNone/>
            </a:pPr>
            <a:r>
              <a:rPr lang="en"/>
              <a:t>The joystick has two outputs, VRX and VRY</a:t>
            </a:r>
            <a:br>
              <a:rPr lang="en"/>
            </a:br>
            <a:r>
              <a:rPr lang="en"/>
              <a:t>f</a:t>
            </a:r>
            <a:r>
              <a:rPr lang="en"/>
              <a:t>or the x and y axis. Each will go to an analog</a:t>
            </a:r>
            <a:br>
              <a:rPr lang="en"/>
            </a:br>
            <a:r>
              <a:rPr lang="en"/>
              <a:t>o</a:t>
            </a:r>
            <a:r>
              <a:rPr lang="en"/>
              <a:t>utput. </a:t>
            </a:r>
            <a:endParaRPr/>
          </a:p>
          <a:p>
            <a:pPr indent="0" lvl="0" marL="0" rtl="0" algn="l">
              <a:spcBef>
                <a:spcPts val="1200"/>
              </a:spcBef>
              <a:spcAft>
                <a:spcPts val="1200"/>
              </a:spcAft>
              <a:buNone/>
            </a:pPr>
            <a:r>
              <a:rPr lang="en"/>
              <a:t>The analog inputs pass two arguments to your </a:t>
            </a:r>
            <a:br>
              <a:rPr lang="en"/>
            </a:br>
            <a:r>
              <a:rPr lang="en"/>
              <a:t>functions. The ‘pin’ number and the ‘value’.</a:t>
            </a:r>
            <a:endParaRPr/>
          </a:p>
        </p:txBody>
      </p:sp>
      <p:pic>
        <p:nvPicPr>
          <p:cNvPr id="146" name="Google Shape;146;p26"/>
          <p:cNvPicPr preferRelativeResize="0"/>
          <p:nvPr/>
        </p:nvPicPr>
        <p:blipFill>
          <a:blip r:embed="rId3">
            <a:alphaModFix/>
          </a:blip>
          <a:stretch>
            <a:fillRect/>
          </a:stretch>
        </p:blipFill>
        <p:spPr>
          <a:xfrm>
            <a:off x="5117350" y="2000025"/>
            <a:ext cx="3876301" cy="29101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Analog Examples</a:t>
            </a:r>
            <a:endParaRPr/>
          </a:p>
        </p:txBody>
      </p:sp>
      <p:sp>
        <p:nvSpPr>
          <p:cNvPr id="152" name="Google Shape;152;p27"/>
          <p:cNvSpPr txBox="1"/>
          <p:nvPr>
            <p:ph idx="1" type="body"/>
          </p:nvPr>
        </p:nvSpPr>
        <p:spPr>
          <a:xfrm>
            <a:off x="3652450" y="1171600"/>
            <a:ext cx="3558600" cy="375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will give an output similar to what is shown to the right.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What happens if you move the slider, or dial very slowly?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can also include a sensitivity value, which is how much the voltage must change for it to be detected(experiment with values).</a:t>
            </a:r>
            <a:endParaRPr/>
          </a:p>
        </p:txBody>
      </p:sp>
      <p:pic>
        <p:nvPicPr>
          <p:cNvPr id="153" name="Google Shape;153;p27"/>
          <p:cNvPicPr preferRelativeResize="0"/>
          <p:nvPr/>
        </p:nvPicPr>
        <p:blipFill>
          <a:blip r:embed="rId3">
            <a:alphaModFix/>
          </a:blip>
          <a:stretch>
            <a:fillRect/>
          </a:stretch>
        </p:blipFill>
        <p:spPr>
          <a:xfrm>
            <a:off x="311688" y="1171588"/>
            <a:ext cx="3133725" cy="1914525"/>
          </a:xfrm>
          <a:prstGeom prst="rect">
            <a:avLst/>
          </a:prstGeom>
          <a:noFill/>
          <a:ln>
            <a:noFill/>
          </a:ln>
        </p:spPr>
      </p:pic>
      <p:pic>
        <p:nvPicPr>
          <p:cNvPr id="154" name="Google Shape;154;p27"/>
          <p:cNvPicPr preferRelativeResize="0"/>
          <p:nvPr/>
        </p:nvPicPr>
        <p:blipFill>
          <a:blip r:embed="rId4">
            <a:alphaModFix/>
          </a:blip>
          <a:stretch>
            <a:fillRect/>
          </a:stretch>
        </p:blipFill>
        <p:spPr>
          <a:xfrm>
            <a:off x="7506750" y="1287375"/>
            <a:ext cx="1104900" cy="2657475"/>
          </a:xfrm>
          <a:prstGeom prst="rect">
            <a:avLst/>
          </a:prstGeom>
          <a:noFill/>
          <a:ln>
            <a:noFill/>
          </a:ln>
        </p:spPr>
      </p:pic>
      <p:sp>
        <p:nvSpPr>
          <p:cNvPr id="155" name="Google Shape;155;p27"/>
          <p:cNvSpPr txBox="1"/>
          <p:nvPr/>
        </p:nvSpPr>
        <p:spPr>
          <a:xfrm>
            <a:off x="3702575" y="451075"/>
            <a:ext cx="27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Do this one first</a:t>
            </a:r>
            <a:endParaRPr>
              <a:latin typeface="Old Standard TT"/>
              <a:ea typeface="Old Standard TT"/>
              <a:cs typeface="Old Standard TT"/>
              <a:sym typeface="Old Standard TT"/>
            </a:endParaRPr>
          </a:p>
        </p:txBody>
      </p:sp>
      <p:cxnSp>
        <p:nvCxnSpPr>
          <p:cNvPr id="156" name="Google Shape;156;p27"/>
          <p:cNvCxnSpPr>
            <a:stCxn id="155" idx="1"/>
          </p:cNvCxnSpPr>
          <p:nvPr/>
        </p:nvCxnSpPr>
        <p:spPr>
          <a:xfrm flipH="1">
            <a:off x="3364175" y="651175"/>
            <a:ext cx="338400" cy="451500"/>
          </a:xfrm>
          <a:prstGeom prst="straightConnector1">
            <a:avLst/>
          </a:prstGeom>
          <a:noFill/>
          <a:ln cap="flat" cmpd="sng" w="9525">
            <a:solidFill>
              <a:schemeClr val="dk2"/>
            </a:solidFill>
            <a:prstDash val="solid"/>
            <a:round/>
            <a:headEnd len="med" w="med" type="none"/>
            <a:tailEnd len="med" w="med" type="triangle"/>
          </a:ln>
        </p:spPr>
      </p:cxnSp>
      <p:pic>
        <p:nvPicPr>
          <p:cNvPr id="157" name="Google Shape;157;p27"/>
          <p:cNvPicPr preferRelativeResize="0"/>
          <p:nvPr/>
        </p:nvPicPr>
        <p:blipFill>
          <a:blip r:embed="rId5">
            <a:alphaModFix/>
          </a:blip>
          <a:stretch>
            <a:fillRect/>
          </a:stretch>
        </p:blipFill>
        <p:spPr>
          <a:xfrm>
            <a:off x="311700" y="3199488"/>
            <a:ext cx="3252314" cy="1752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Motor Control</a:t>
            </a:r>
            <a:endParaRPr/>
          </a:p>
        </p:txBody>
      </p:sp>
      <p:sp>
        <p:nvSpPr>
          <p:cNvPr id="163" name="Google Shape;163;p28"/>
          <p:cNvSpPr txBox="1"/>
          <p:nvPr>
            <p:ph idx="1" type="body"/>
          </p:nvPr>
        </p:nvSpPr>
        <p:spPr>
          <a:xfrm>
            <a:off x="4899175" y="1171600"/>
            <a:ext cx="39330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Try to make it so that you can control the speed and direction with the slider. You will need to use the eh.motor.one.speed() instead of forward and reverse.</a:t>
            </a:r>
            <a:endParaRPr/>
          </a:p>
        </p:txBody>
      </p:sp>
      <p:pic>
        <p:nvPicPr>
          <p:cNvPr id="164" name="Google Shape;164;p28"/>
          <p:cNvPicPr preferRelativeResize="0"/>
          <p:nvPr/>
        </p:nvPicPr>
        <p:blipFill>
          <a:blip r:embed="rId3">
            <a:alphaModFix/>
          </a:blip>
          <a:stretch>
            <a:fillRect/>
          </a:stretch>
        </p:blipFill>
        <p:spPr>
          <a:xfrm>
            <a:off x="311700" y="1171588"/>
            <a:ext cx="4438650" cy="267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Joystick</a:t>
            </a:r>
            <a:endParaRPr/>
          </a:p>
        </p:txBody>
      </p:sp>
      <p:sp>
        <p:nvSpPr>
          <p:cNvPr id="170" name="Google Shape;170;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9"/>
          <p:cNvPicPr preferRelativeResize="0"/>
          <p:nvPr/>
        </p:nvPicPr>
        <p:blipFill>
          <a:blip r:embed="rId3">
            <a:alphaModFix/>
          </a:blip>
          <a:stretch>
            <a:fillRect/>
          </a:stretch>
        </p:blipFill>
        <p:spPr>
          <a:xfrm>
            <a:off x="311700" y="1207950"/>
            <a:ext cx="386715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guizero to show values</a:t>
            </a:r>
            <a:endParaRPr/>
          </a:p>
        </p:txBody>
      </p:sp>
      <p:sp>
        <p:nvSpPr>
          <p:cNvPr id="177" name="Google Shape;177;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0"/>
          <p:cNvPicPr preferRelativeResize="0"/>
          <p:nvPr/>
        </p:nvPicPr>
        <p:blipFill>
          <a:blip r:embed="rId3">
            <a:alphaModFix/>
          </a:blip>
          <a:stretch>
            <a:fillRect/>
          </a:stretch>
        </p:blipFill>
        <p:spPr>
          <a:xfrm>
            <a:off x="311688" y="1171600"/>
            <a:ext cx="4543425" cy="33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Input Devices</a:t>
            </a:r>
            <a:endParaRPr/>
          </a:p>
        </p:txBody>
      </p:sp>
      <p:sp>
        <p:nvSpPr>
          <p:cNvPr id="66" name="Google Shape;66;p1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Simply put, an input device is anything that sends information to the computer. This can be in the form of a user-initiated event (like pushing a button), or can be caused by a sensor (i.e. PIR motion sensor). </a:t>
            </a:r>
            <a:endParaRPr/>
          </a:p>
          <a:p>
            <a:pPr indent="0" lvl="0" marL="0" rtl="0" algn="l">
              <a:lnSpc>
                <a:spcPct val="115000"/>
              </a:lnSpc>
              <a:spcBef>
                <a:spcPts val="1600"/>
              </a:spcBef>
              <a:spcAft>
                <a:spcPts val="0"/>
              </a:spcAft>
              <a:buSzPts val="1800"/>
              <a:buNone/>
            </a:pPr>
            <a:r>
              <a:rPr lang="en"/>
              <a:t>It is important to note that input devices are either </a:t>
            </a:r>
            <a:r>
              <a:rPr b="1" lang="en"/>
              <a:t>analog</a:t>
            </a:r>
            <a:r>
              <a:rPr lang="en"/>
              <a:t> or </a:t>
            </a:r>
            <a:r>
              <a:rPr b="1" lang="en"/>
              <a:t>digital</a:t>
            </a:r>
            <a:r>
              <a:rPr lang="en"/>
              <a:t>. </a:t>
            </a:r>
            <a:endParaRPr/>
          </a:p>
          <a:p>
            <a:pPr indent="0" lvl="0" marL="0" rtl="0" algn="l">
              <a:lnSpc>
                <a:spcPct val="115000"/>
              </a:lnSpc>
              <a:spcBef>
                <a:spcPts val="1600"/>
              </a:spcBef>
              <a:spcAft>
                <a:spcPts val="1600"/>
              </a:spcAft>
              <a:buSzPts val="1800"/>
              <a:buNone/>
            </a:pPr>
            <a:r>
              <a:rPr lang="en"/>
              <a:t>In either case, the computer receives information, and it is up to the programmer to dictate what the computer will do with that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Analog Vs. Digital</a:t>
            </a:r>
            <a:endParaRPr/>
          </a:p>
        </p:txBody>
      </p:sp>
      <p:sp>
        <p:nvSpPr>
          <p:cNvPr id="72" name="Google Shape;72;p1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While this can be a topic to be explored all on its own, for the purposes here, we can limit it to a brief discussion:</a:t>
            </a:r>
            <a:endParaRPr sz="1400"/>
          </a:p>
          <a:p>
            <a:pPr indent="0" lvl="0" marL="0" rtl="0" algn="l">
              <a:lnSpc>
                <a:spcPct val="115000"/>
              </a:lnSpc>
              <a:spcBef>
                <a:spcPts val="1600"/>
              </a:spcBef>
              <a:spcAft>
                <a:spcPts val="1600"/>
              </a:spcAft>
              <a:buSzPts val="1800"/>
              <a:buNone/>
            </a:pPr>
            <a:r>
              <a:rPr lang="en" sz="1400">
                <a:solidFill>
                  <a:srgbClr val="000000"/>
                </a:solidFill>
              </a:rPr>
              <a:t>Analog and digital signals are used to transmit information, usually through electric signals. In both these technologies, the information, such as any audio or video, is transformed into electric signals. The difference between analog and digital technologies is that in analog technology, information is translated into electric pulses of varying amplitude. In digital technology, translation of information is into </a:t>
            </a:r>
            <a:r>
              <a:rPr b="1" lang="en" sz="1400">
                <a:solidFill>
                  <a:schemeClr val="accent3"/>
                </a:solidFill>
              </a:rPr>
              <a:t>binary</a:t>
            </a:r>
            <a:r>
              <a:rPr lang="en" sz="1400">
                <a:solidFill>
                  <a:srgbClr val="000000"/>
                </a:solidFill>
              </a:rPr>
              <a:t> format (zero or one) where each bit is representative of two distinct amplitudes.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Analog</a:t>
            </a:r>
            <a:endParaRPr/>
          </a:p>
        </p:txBody>
      </p:sp>
      <p:sp>
        <p:nvSpPr>
          <p:cNvPr id="78" name="Google Shape;78;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While analog signals may be limited to a </a:t>
            </a:r>
            <a:r>
              <a:rPr b="1" lang="en" sz="1400">
                <a:solidFill>
                  <a:srgbClr val="333333"/>
                </a:solidFill>
                <a:highlight>
                  <a:srgbClr val="FFFFFF"/>
                </a:highlight>
                <a:latin typeface="Arial"/>
                <a:ea typeface="Arial"/>
                <a:cs typeface="Arial"/>
                <a:sym typeface="Arial"/>
              </a:rPr>
              <a:t>range</a:t>
            </a:r>
            <a:r>
              <a:rPr lang="en" sz="1400">
                <a:solidFill>
                  <a:srgbClr val="333333"/>
                </a:solidFill>
                <a:highlight>
                  <a:srgbClr val="FFFFFF"/>
                </a:highlight>
                <a:latin typeface="Arial"/>
                <a:ea typeface="Arial"/>
                <a:cs typeface="Arial"/>
                <a:sym typeface="Arial"/>
              </a:rPr>
              <a:t> of maximum and minimum values, there are still an infinite number of possible values within that range. For example, the analog voltage coming out of your wall socket might be clamped between -120V and +120V, but, as you increase the resolution more and more, you discover an infinite number of values that the signal can actually be (like 64.4V, 64.42V, 64.424V, and infinite, increasingly precise values).</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800"/>
              <a:buNone/>
            </a:pPr>
            <a:r>
              <a:rPr lang="en" sz="1400">
                <a:solidFill>
                  <a:srgbClr val="333333"/>
                </a:solidFill>
                <a:highlight>
                  <a:srgbClr val="FFFFFF"/>
                </a:highlight>
                <a:latin typeface="Arial"/>
                <a:ea typeface="Arial"/>
                <a:cs typeface="Arial"/>
                <a:sym typeface="Arial"/>
              </a:rPr>
              <a:t>The analog signals we use will be clamped between 0V and +5V(or 3.3V). Always be careful when you are connecting an analog sensor to your raspberry pi.</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Digital</a:t>
            </a:r>
            <a:endParaRPr/>
          </a:p>
        </p:txBody>
      </p:sp>
      <p:sp>
        <p:nvSpPr>
          <p:cNvPr id="84" name="Google Shape;84;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Digital signals must have a finite set of possible values. The number of values in the set can be anywhere between two and a-very-large-number-that's-not-infinity. Most commonly digital signals will be one of </a:t>
            </a:r>
            <a:r>
              <a:rPr b="1" lang="en" sz="1400">
                <a:solidFill>
                  <a:srgbClr val="333333"/>
                </a:solidFill>
                <a:highlight>
                  <a:srgbClr val="FFFFFF"/>
                </a:highlight>
                <a:latin typeface="Arial"/>
                <a:ea typeface="Arial"/>
                <a:cs typeface="Arial"/>
                <a:sym typeface="Arial"/>
              </a:rPr>
              <a:t>two values</a:t>
            </a:r>
            <a:r>
              <a:rPr lang="en" sz="1400">
                <a:solidFill>
                  <a:srgbClr val="333333"/>
                </a:solidFill>
                <a:highlight>
                  <a:srgbClr val="FFFFFF"/>
                </a:highlight>
                <a:latin typeface="Arial"/>
                <a:ea typeface="Arial"/>
                <a:cs typeface="Arial"/>
                <a:sym typeface="Arial"/>
              </a:rPr>
              <a:t> -- like either 0V or 5V. Timing graphs of these signals look like </a:t>
            </a:r>
            <a:r>
              <a:rPr b="1" lang="en" sz="1400">
                <a:solidFill>
                  <a:srgbClr val="333333"/>
                </a:solidFill>
                <a:highlight>
                  <a:srgbClr val="FFFFFF"/>
                </a:highlight>
                <a:latin typeface="Arial"/>
                <a:ea typeface="Arial"/>
                <a:cs typeface="Arial"/>
                <a:sym typeface="Arial"/>
              </a:rPr>
              <a:t>square waves</a:t>
            </a:r>
            <a:r>
              <a:rPr lang="en" sz="1400">
                <a:solidFill>
                  <a:srgbClr val="333333"/>
                </a:solidFill>
                <a:highlight>
                  <a:srgbClr val="FFFFFF"/>
                </a:highlight>
                <a:latin typeface="Arial"/>
                <a:ea typeface="Arial"/>
                <a:cs typeface="Arial"/>
                <a:sym typeface="Arial"/>
              </a:rPr>
              <a:t>.</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800"/>
              <a:buNone/>
            </a:pPr>
            <a:r>
              <a:rPr lang="en" sz="1400">
                <a:solidFill>
                  <a:srgbClr val="333333"/>
                </a:solidFill>
                <a:highlight>
                  <a:srgbClr val="FFFFFF"/>
                </a:highlight>
                <a:latin typeface="Arial"/>
                <a:ea typeface="Arial"/>
                <a:cs typeface="Arial"/>
                <a:sym typeface="Arial"/>
              </a:rPr>
              <a:t>For a more in-depth discussion on analog vs. digital inputs, refer to </a:t>
            </a:r>
            <a:r>
              <a:rPr lang="en" sz="1400" u="sng">
                <a:solidFill>
                  <a:schemeClr val="hlink"/>
                </a:solidFill>
                <a:highlight>
                  <a:srgbClr val="FFFFFF"/>
                </a:highlight>
                <a:latin typeface="Arial"/>
                <a:ea typeface="Arial"/>
                <a:cs typeface="Arial"/>
                <a:sym typeface="Arial"/>
                <a:hlinkClick r:id="rId3"/>
              </a:rPr>
              <a:t>this resource</a:t>
            </a:r>
            <a:r>
              <a:rPr lang="en" sz="1400">
                <a:solidFill>
                  <a:srgbClr val="333333"/>
                </a:solidFill>
                <a:highlight>
                  <a:srgbClr val="FFFFFF"/>
                </a:highlight>
                <a:latin typeface="Arial"/>
                <a:ea typeface="Arial"/>
                <a:cs typeface="Arial"/>
                <a:sym typeface="Arial"/>
              </a:rPr>
              <a:t>.</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User-Driven Input Devices	</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Here are the input devices that we have available to us:</a:t>
            </a:r>
            <a:endParaRPr/>
          </a:p>
          <a:p>
            <a:pPr indent="0" lvl="0" marL="0" rtl="0" algn="l">
              <a:spcBef>
                <a:spcPts val="1200"/>
              </a:spcBef>
              <a:spcAft>
                <a:spcPts val="0"/>
              </a:spcAft>
              <a:buNone/>
            </a:pPr>
            <a:r>
              <a:rPr lang="en"/>
              <a:t> 	</a:t>
            </a:r>
            <a:r>
              <a:rPr b="1" lang="en" sz="2300"/>
              <a:t>Digital</a:t>
            </a:r>
            <a:endParaRPr b="1" sz="2300"/>
          </a:p>
          <a:p>
            <a:pPr indent="-317182" lvl="0" marL="457200" rtl="0" algn="l">
              <a:spcBef>
                <a:spcPts val="1200"/>
              </a:spcBef>
              <a:spcAft>
                <a:spcPts val="0"/>
              </a:spcAft>
              <a:buSzPct val="100000"/>
              <a:buChar char="-"/>
            </a:pPr>
            <a:r>
              <a:rPr lang="en"/>
              <a:t>Explorer Hat Touchpads (1-8)</a:t>
            </a:r>
            <a:endParaRPr/>
          </a:p>
          <a:p>
            <a:pPr indent="-317182" lvl="0" marL="457200" rtl="0" algn="l">
              <a:spcBef>
                <a:spcPts val="0"/>
              </a:spcBef>
              <a:spcAft>
                <a:spcPts val="0"/>
              </a:spcAft>
              <a:buSzPct val="80000"/>
              <a:buChar char="-"/>
            </a:pPr>
            <a:r>
              <a:rPr lang="en"/>
              <a:t>Push Buttons</a:t>
            </a:r>
            <a:br>
              <a:rPr lang="en"/>
            </a:br>
            <a:br>
              <a:rPr lang="en"/>
            </a:br>
            <a:r>
              <a:rPr b="1" lang="en" sz="2250"/>
              <a:t>Analog</a:t>
            </a:r>
            <a:br>
              <a:rPr b="1" lang="en" sz="2250"/>
            </a:br>
            <a:endParaRPr b="1" sz="2250"/>
          </a:p>
          <a:p>
            <a:pPr indent="-317182" lvl="0" marL="457200" rtl="0" algn="l">
              <a:spcBef>
                <a:spcPts val="0"/>
              </a:spcBef>
              <a:spcAft>
                <a:spcPts val="0"/>
              </a:spcAft>
              <a:buSzPct val="100000"/>
              <a:buChar char="-"/>
            </a:pPr>
            <a:r>
              <a:rPr lang="en"/>
              <a:t>Slider</a:t>
            </a:r>
            <a:endParaRPr/>
          </a:p>
          <a:p>
            <a:pPr indent="-317182" lvl="0" marL="457200" rtl="0" algn="l">
              <a:spcBef>
                <a:spcPts val="0"/>
              </a:spcBef>
              <a:spcAft>
                <a:spcPts val="0"/>
              </a:spcAft>
              <a:buSzPct val="100000"/>
              <a:buChar char="-"/>
            </a:pPr>
            <a:r>
              <a:rPr lang="en"/>
              <a:t>Potentiometer</a:t>
            </a:r>
            <a:r>
              <a:rPr lang="en"/>
              <a:t> </a:t>
            </a:r>
            <a:endParaRPr/>
          </a:p>
          <a:p>
            <a:pPr indent="-317182" lvl="0" marL="457200" rtl="0" algn="l">
              <a:spcBef>
                <a:spcPts val="0"/>
              </a:spcBef>
              <a:spcAft>
                <a:spcPts val="0"/>
              </a:spcAft>
              <a:buSzPct val="100000"/>
              <a:buChar char="-"/>
            </a:pPr>
            <a:r>
              <a:rPr lang="en"/>
              <a:t>Joystick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the joystick is basically two potentiometers in one(x and 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Touchpads</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touchpads function like a button. They can detect when your finger is placed on them and when you remove your finger.</a:t>
            </a:r>
            <a:endParaRPr/>
          </a:p>
          <a:p>
            <a:pPr indent="0" lvl="0" marL="0" rtl="0" algn="l">
              <a:spcBef>
                <a:spcPts val="1200"/>
              </a:spcBef>
              <a:spcAft>
                <a:spcPts val="0"/>
              </a:spcAft>
              <a:buNone/>
            </a:pPr>
            <a:r>
              <a:rPr lang="en"/>
              <a:t>See the </a:t>
            </a:r>
            <a:r>
              <a:rPr lang="en" u="sng">
                <a:solidFill>
                  <a:schemeClr val="hlink"/>
                </a:solidFill>
                <a:hlinkClick r:id="rId3"/>
              </a:rPr>
              <a:t>github</a:t>
            </a:r>
            <a:r>
              <a:rPr lang="en"/>
              <a:t> page for more information.</a:t>
            </a:r>
            <a:endParaRPr/>
          </a:p>
          <a:p>
            <a:pPr indent="0" lvl="0" marL="0" rtl="0" algn="l">
              <a:spcBef>
                <a:spcPts val="1200"/>
              </a:spcBef>
              <a:spcAft>
                <a:spcPts val="1200"/>
              </a:spcAft>
              <a:buNone/>
            </a:pPr>
            <a:r>
              <a:rPr lang="en"/>
              <a:t>One thing to take note of is that when you use the touchpads to call a function there will be two </a:t>
            </a:r>
            <a:r>
              <a:rPr lang="en"/>
              <a:t>arguments</a:t>
            </a:r>
            <a:r>
              <a:rPr lang="en"/>
              <a:t> passed to the function. You don’t have to use them, but your code has to account for them or you will get an error. The two arguments are channel and event. The channel is the number for the touchpad you used and the events are either ‘press’ or ‘release’.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Touchpad Examples(using onboard leds)</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46463" y="1171600"/>
            <a:ext cx="3057525" cy="2286000"/>
          </a:xfrm>
          <a:prstGeom prst="rect">
            <a:avLst/>
          </a:prstGeom>
          <a:noFill/>
          <a:ln>
            <a:noFill/>
          </a:ln>
        </p:spPr>
      </p:pic>
      <p:pic>
        <p:nvPicPr>
          <p:cNvPr id="104" name="Google Shape;104;p20"/>
          <p:cNvPicPr preferRelativeResize="0"/>
          <p:nvPr/>
        </p:nvPicPr>
        <p:blipFill>
          <a:blip r:embed="rId4">
            <a:alphaModFix/>
          </a:blip>
          <a:stretch>
            <a:fillRect/>
          </a:stretch>
        </p:blipFill>
        <p:spPr>
          <a:xfrm>
            <a:off x="3280313" y="1176325"/>
            <a:ext cx="5819775" cy="279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311700" y="3650625"/>
            <a:ext cx="8520600" cy="91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you make a program that will control a motor using the touchpads?</a:t>
            </a:r>
            <a:endParaRPr/>
          </a:p>
        </p:txBody>
      </p:sp>
      <p:pic>
        <p:nvPicPr>
          <p:cNvPr id="111" name="Google Shape;111;p21"/>
          <p:cNvPicPr preferRelativeResize="0"/>
          <p:nvPr/>
        </p:nvPicPr>
        <p:blipFill>
          <a:blip r:embed="rId3">
            <a:alphaModFix/>
          </a:blip>
          <a:stretch>
            <a:fillRect/>
          </a:stretch>
        </p:blipFill>
        <p:spPr>
          <a:xfrm>
            <a:off x="1327563" y="92750"/>
            <a:ext cx="6181725" cy="29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