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7" r:id="rId45"/>
    <p:sldId id="300" r:id="rId46"/>
    <p:sldId id="301" r:id="rId47"/>
    <p:sldId id="302" r:id="rId48"/>
    <p:sldId id="303" r:id="rId49"/>
    <p:sldId id="304" r:id="rId50"/>
    <p:sldId id="306" r:id="rId51"/>
  </p:sldIdLst>
  <p:sldSz cx="9144000" cy="5143500" type="screen16x9"/>
  <p:notesSz cx="6858000" cy="9144000"/>
  <p:embeddedFontLst>
    <p:embeddedFont>
      <p:font typeface="Proxima Nova"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jiHRXtJSlMYvjKmxAzXKBGIeq+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5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54"/>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54"/>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6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3"/>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63"/>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5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56"/>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5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5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60"/>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6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6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61"/>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6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6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62"/>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11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7" name="Google Shape;11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Get the last character from your string using the REPL.</a:t>
            </a:r>
            <a:br>
              <a:rPr lang="en"/>
            </a:br>
            <a:r>
              <a:rPr lang="en">
                <a:latin typeface="Courier New"/>
                <a:ea typeface="Courier New"/>
                <a:cs typeface="Courier New"/>
                <a:sym typeface="Courier New"/>
              </a:rPr>
              <a:t>phrase[-1]</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What do you think the advantage is of using </a:t>
            </a:r>
            <a:r>
              <a:rPr lang="en">
                <a:latin typeface="Courier New"/>
                <a:ea typeface="Courier New"/>
                <a:cs typeface="Courier New"/>
                <a:sym typeface="Courier New"/>
              </a:rPr>
              <a:t>phrase[-1]</a:t>
            </a:r>
            <a:r>
              <a:rPr lang="en"/>
              <a:t> over using </a:t>
            </a:r>
            <a:r>
              <a:rPr lang="en">
                <a:latin typeface="Courier New"/>
                <a:ea typeface="Courier New"/>
                <a:cs typeface="Courier New"/>
                <a:sym typeface="Courier New"/>
              </a:rPr>
              <a:t>phrase[4]</a:t>
            </a:r>
            <a:r>
              <a:rPr lang="en"/>
              <a:t> to get the last element?</a:t>
            </a: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Indexes and Slices</a:t>
            </a:r>
            <a:endParaRPr/>
          </a:p>
        </p:txBody>
      </p:sp>
      <p:sp>
        <p:nvSpPr>
          <p:cNvPr id="123" name="Google Shape;12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In addition to getting single elements from an iterable you can also use indexes to get “slices” of a list, such as the first three characters or the 3rd to 4th characters.</a:t>
            </a:r>
            <a:br>
              <a:rPr lang="en"/>
            </a:br>
            <a:br>
              <a:rPr lang="en"/>
            </a:br>
            <a:r>
              <a:rPr lang="en"/>
              <a:t>To get a slice, you need to provide two indexes (the start and end of the slice you want), separated by a colon : inside square brackets:</a:t>
            </a:r>
            <a:br>
              <a:rPr lang="en"/>
            </a:br>
            <a:br>
              <a:rPr lang="en"/>
            </a:br>
            <a:r>
              <a:rPr lang="en">
                <a:latin typeface="Courier New"/>
                <a:ea typeface="Courier New"/>
                <a:cs typeface="Courier New"/>
                <a:sym typeface="Courier New"/>
              </a:rPr>
              <a:t>variable[start_index:end_index]</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29" name="Google Shape;129;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Get the middle three characters from the phrase variable.</a:t>
            </a:r>
            <a:br>
              <a:rPr lang="en"/>
            </a:br>
            <a:r>
              <a:rPr lang="en">
                <a:latin typeface="Courier New"/>
                <a:ea typeface="Courier New"/>
                <a:cs typeface="Courier New"/>
                <a:sym typeface="Courier New"/>
              </a:rPr>
              <a:t>phrase[1:4]</a:t>
            </a:r>
            <a:endParaRPr>
              <a:latin typeface="Courier New"/>
              <a:ea typeface="Courier New"/>
              <a:cs typeface="Courier New"/>
              <a:sym typeface="Courier New"/>
            </a:endParaRPr>
          </a:p>
          <a:p>
            <a:pPr marL="457200" lvl="0" indent="0" algn="l" rtl="0">
              <a:lnSpc>
                <a:spcPct val="115000"/>
              </a:lnSpc>
              <a:spcBef>
                <a:spcPts val="1600"/>
              </a:spcBef>
              <a:spcAft>
                <a:spcPts val="1600"/>
              </a:spcAft>
              <a:buSzPts val="1800"/>
              <a:buNone/>
            </a:pPr>
            <a:endParaRPr>
              <a:latin typeface="Courier New"/>
              <a:ea typeface="Courier New"/>
              <a:cs typeface="Courier New"/>
              <a:sym typeface="Courier New"/>
            </a:endParaRPr>
          </a:p>
        </p:txBody>
      </p:sp>
      <p:pic>
        <p:nvPicPr>
          <p:cNvPr id="130" name="Google Shape;130;p12"/>
          <p:cNvPicPr preferRelativeResize="0"/>
          <p:nvPr/>
        </p:nvPicPr>
        <p:blipFill rotWithShape="1">
          <a:blip r:embed="rId3">
            <a:alphaModFix/>
          </a:blip>
          <a:srcRect/>
          <a:stretch/>
        </p:blipFill>
        <p:spPr>
          <a:xfrm>
            <a:off x="2736675" y="1646350"/>
            <a:ext cx="4729674" cy="334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36" name="Google Shape;13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a:t>Note: </a:t>
            </a:r>
            <a:r>
              <a:rPr lang="en"/>
              <a:t>To get the middle 3 characters ell from hello you used </a:t>
            </a:r>
            <a:r>
              <a:rPr lang="en">
                <a:latin typeface="Courier New"/>
                <a:ea typeface="Courier New"/>
                <a:cs typeface="Courier New"/>
                <a:sym typeface="Courier New"/>
              </a:rPr>
              <a:t>phrase[1,4]</a:t>
            </a:r>
            <a:r>
              <a:rPr lang="en"/>
              <a:t>. The element at index </a:t>
            </a:r>
            <a:r>
              <a:rPr lang="en" b="1"/>
              <a:t>4</a:t>
            </a:r>
            <a:r>
              <a:rPr lang="en"/>
              <a:t> is “o”, but “o” isn’t output. The end_index in a range is </a:t>
            </a:r>
            <a:r>
              <a:rPr lang="en" b="1"/>
              <a:t>up to, but not including.</a:t>
            </a:r>
            <a:br>
              <a:rPr lang="en" b="1"/>
            </a:br>
            <a:br>
              <a:rPr lang="en"/>
            </a:br>
            <a:r>
              <a:rPr lang="en">
                <a:latin typeface="Courier New"/>
                <a:ea typeface="Courier New"/>
                <a:cs typeface="Courier New"/>
                <a:sym typeface="Courier New"/>
              </a:rPr>
              <a:t>0 1 2 3 4</a:t>
            </a:r>
            <a:br>
              <a:rPr lang="en">
                <a:latin typeface="Courier New"/>
                <a:ea typeface="Courier New"/>
                <a:cs typeface="Courier New"/>
                <a:sym typeface="Courier New"/>
              </a:rPr>
            </a:br>
            <a:r>
              <a:rPr lang="en">
                <a:latin typeface="Courier New"/>
                <a:ea typeface="Courier New"/>
                <a:cs typeface="Courier New"/>
                <a:sym typeface="Courier New"/>
              </a:rPr>
              <a:t>h e l l o</a:t>
            </a:r>
            <a:br>
              <a:rPr lang="en">
                <a:latin typeface="Courier New"/>
                <a:ea typeface="Courier New"/>
                <a:cs typeface="Courier New"/>
                <a:sym typeface="Courier New"/>
              </a:rPr>
            </a:br>
            <a:r>
              <a:rPr lang="en">
                <a:latin typeface="Courier New"/>
                <a:ea typeface="Courier New"/>
                <a:cs typeface="Courier New"/>
                <a:sym typeface="Courier New"/>
              </a:rPr>
              <a:t>  - - - &gt;</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Challenge</a:t>
            </a:r>
            <a:endParaRPr/>
          </a:p>
        </p:txBody>
      </p:sp>
      <p:sp>
        <p:nvSpPr>
          <p:cNvPr id="142" name="Google Shape;14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Get the last two characters from the phrase variable.</a:t>
            </a:r>
            <a:br>
              <a:rPr lang="en"/>
            </a:br>
            <a:br>
              <a:rPr lang="en"/>
            </a:br>
            <a:r>
              <a:rPr lang="en" b="1"/>
              <a:t>Tip:</a:t>
            </a:r>
            <a:r>
              <a:rPr lang="en"/>
              <a:t> If you want to get a range which is from the start or up to the end of a list, you can leave the start or end index blank. For example,</a:t>
            </a:r>
            <a:br>
              <a:rPr lang="en"/>
            </a:br>
            <a:r>
              <a:rPr lang="en">
                <a:latin typeface="Courier New"/>
                <a:ea typeface="Courier New"/>
                <a:cs typeface="Courier New"/>
                <a:sym typeface="Courier New"/>
              </a:rPr>
              <a:t>phrase[:3]</a:t>
            </a:r>
            <a:br>
              <a:rPr lang="en">
                <a:latin typeface="Courier New"/>
                <a:ea typeface="Courier New"/>
                <a:cs typeface="Courier New"/>
                <a:sym typeface="Courier New"/>
              </a:rPr>
            </a:br>
            <a:r>
              <a:rPr lang="en">
                <a:latin typeface="Courier New"/>
                <a:ea typeface="Courier New"/>
                <a:cs typeface="Courier New"/>
                <a:sym typeface="Courier New"/>
              </a:rPr>
              <a:t>phrase[3:]</a:t>
            </a:r>
            <a:br>
              <a:rPr lang="en">
                <a:latin typeface="Courier New"/>
                <a:ea typeface="Courier New"/>
                <a:cs typeface="Courier New"/>
                <a:sym typeface="Courier New"/>
              </a:rPr>
            </a:b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Practice using ranges, create some longer strings and see how you can slice them 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Lists</a:t>
            </a:r>
            <a:endParaRPr/>
          </a:p>
        </p:txBody>
      </p:sp>
      <p:sp>
        <p:nvSpPr>
          <p:cNvPr id="148" name="Google Shape;148;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Python has a data type for storing lists, imaginatively called </a:t>
            </a:r>
            <a:r>
              <a:rPr lang="en" b="1"/>
              <a:t>List</a:t>
            </a:r>
            <a:r>
              <a:rPr lang="en"/>
              <a:t>. A list can store a sequence of any other pieces of data of any types (integers, strings, booleans, etc.).</a:t>
            </a:r>
            <a:br>
              <a:rPr lang="en"/>
            </a:br>
            <a:br>
              <a:rPr lang="en"/>
            </a:br>
            <a:r>
              <a:rPr lang="en" b="1"/>
              <a:t>Note:</a:t>
            </a:r>
            <a:r>
              <a:rPr lang="en"/>
              <a:t> Other programming languages might refer to lists as </a:t>
            </a:r>
            <a:r>
              <a:rPr lang="en" b="1"/>
              <a:t>arrays</a:t>
            </a:r>
            <a:r>
              <a:rPr lang="en"/>
              <a:t>. While they have a different name and their usage might also be different, conceptually they are the same.</a:t>
            </a:r>
            <a:br>
              <a:rPr lang="en"/>
            </a:b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54" name="Google Shape;154;p16"/>
          <p:cNvSpPr txBox="1">
            <a:spLocks noGrp="1"/>
          </p:cNvSpPr>
          <p:nvPr>
            <p:ph type="body" idx="1"/>
          </p:nvPr>
        </p:nvSpPr>
        <p:spPr>
          <a:xfrm>
            <a:off x="311700" y="869700"/>
            <a:ext cx="8520600" cy="340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You can create a list variable in Python in just the same way as any other variable: by </a:t>
            </a:r>
            <a:r>
              <a:rPr lang="en" b="1"/>
              <a:t>giving it a name and assigning it a value</a:t>
            </a:r>
            <a:r>
              <a:rPr lang="en"/>
              <a:t>. For a list, the value will be a sequence of elements to be put in the list, written between square brackets [] and separated by commas:</a:t>
            </a:r>
            <a:br>
              <a:rPr lang="en"/>
            </a:br>
            <a:r>
              <a:rPr lang="en">
                <a:latin typeface="Courier New"/>
                <a:ea typeface="Courier New"/>
                <a:cs typeface="Courier New"/>
                <a:sym typeface="Courier New"/>
              </a:rPr>
              <a:t>my_list = [</a:t>
            </a:r>
            <a:r>
              <a:rPr lang="en">
                <a:solidFill>
                  <a:srgbClr val="6AA84F"/>
                </a:solidFill>
                <a:latin typeface="Courier New"/>
                <a:ea typeface="Courier New"/>
                <a:cs typeface="Courier New"/>
                <a:sym typeface="Courier New"/>
              </a:rPr>
              <a:t>1, 2, 3, 4, 5</a:t>
            </a:r>
            <a:r>
              <a:rPr lang="en">
                <a:latin typeface="Courier New"/>
                <a:ea typeface="Courier New"/>
                <a:cs typeface="Courier New"/>
                <a:sym typeface="Courier New"/>
              </a:rPr>
              <a:t>]</a:t>
            </a:r>
            <a:br>
              <a:rPr lang="en">
                <a:latin typeface="Courier New"/>
                <a:ea typeface="Courier New"/>
                <a:cs typeface="Courier New"/>
                <a:sym typeface="Courier New"/>
              </a:rPr>
            </a:br>
            <a:br>
              <a:rPr lang="en"/>
            </a:br>
            <a:r>
              <a:rPr lang="en"/>
              <a:t>If you want to create an empty list, which you will put items to later in your program, you can use empty square brackets: [].</a:t>
            </a:r>
            <a:br>
              <a:rPr lang="en"/>
            </a:br>
            <a:r>
              <a:rPr lang="en">
                <a:latin typeface="Courier New"/>
                <a:ea typeface="Courier New"/>
                <a:cs typeface="Courier New"/>
                <a:sym typeface="Courier New"/>
              </a:rPr>
              <a:t>my_list = []</a:t>
            </a:r>
            <a:br>
              <a:rPr lang="en"/>
            </a:br>
            <a:br>
              <a:rPr lang="en"/>
            </a:br>
            <a:r>
              <a:rPr lang="en" b="1"/>
              <a:t>Note:</a:t>
            </a:r>
            <a:r>
              <a:rPr lang="en"/>
              <a:t> Lists can contain all different types of data: integers, strings, and anything else. They can even contain other lists.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7"/>
          <p:cNvSpPr txBox="1">
            <a:spLocks noGrp="1"/>
          </p:cNvSpPr>
          <p:nvPr>
            <p:ph type="body" idx="1"/>
          </p:nvPr>
        </p:nvSpPr>
        <p:spPr>
          <a:xfrm>
            <a:off x="311700" y="9992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Create a list of names using the REPL. </a:t>
            </a:r>
            <a:br>
              <a:rPr lang="en"/>
            </a:br>
            <a:r>
              <a:rPr lang="en">
                <a:latin typeface="Courier New"/>
                <a:ea typeface="Courier New"/>
                <a:cs typeface="Courier New"/>
                <a:sym typeface="Courier New"/>
              </a:rPr>
              <a:t>names = [</a:t>
            </a:r>
            <a:r>
              <a:rPr lang="en">
                <a:solidFill>
                  <a:srgbClr val="FF0000"/>
                </a:solidFill>
                <a:latin typeface="Courier New"/>
                <a:ea typeface="Courier New"/>
                <a:cs typeface="Courier New"/>
                <a:sym typeface="Courier New"/>
              </a:rPr>
              <a:t>"martin", "laura", "hitesh", "caitlyn", "renee"</a:t>
            </a:r>
            <a:r>
              <a:rPr lang="en">
                <a:latin typeface="Courier New"/>
                <a:ea typeface="Courier New"/>
                <a:cs typeface="Courier New"/>
                <a:sym typeface="Courier New"/>
              </a:rPr>
              <a:t>]</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Using an index, as you did with a string, get the second name (index 1) from the list.</a:t>
            </a:r>
            <a:br>
              <a:rPr lang="en"/>
            </a:br>
            <a:r>
              <a:rPr lang="en">
                <a:latin typeface="Courier New"/>
                <a:ea typeface="Courier New"/>
                <a:cs typeface="Courier New"/>
                <a:sym typeface="Courier New"/>
              </a:rPr>
              <a:t>names[</a:t>
            </a:r>
            <a:r>
              <a:rPr lang="en">
                <a:solidFill>
                  <a:srgbClr val="6AA84F"/>
                </a:solidFill>
                <a:latin typeface="Courier New"/>
                <a:ea typeface="Courier New"/>
                <a:cs typeface="Courier New"/>
                <a:sym typeface="Courier New"/>
              </a:rPr>
              <a:t>1</a:t>
            </a:r>
            <a:r>
              <a:rPr lang="en">
                <a:latin typeface="Courier New"/>
                <a:ea typeface="Courier New"/>
                <a:cs typeface="Courier New"/>
                <a:sym typeface="Courier New"/>
              </a:rPr>
              <a:t>]</a:t>
            </a:r>
            <a:endParaRPr>
              <a:latin typeface="Courier New"/>
              <a:ea typeface="Courier New"/>
              <a:cs typeface="Courier New"/>
              <a:sym typeface="Courier New"/>
            </a:endParaRPr>
          </a:p>
        </p:txBody>
      </p:sp>
      <p:pic>
        <p:nvPicPr>
          <p:cNvPr id="161" name="Google Shape;161;p17"/>
          <p:cNvPicPr preferRelativeResize="0"/>
          <p:nvPr/>
        </p:nvPicPr>
        <p:blipFill rotWithShape="1">
          <a:blip r:embed="rId3">
            <a:alphaModFix/>
          </a:blip>
          <a:srcRect/>
          <a:stretch/>
        </p:blipFill>
        <p:spPr>
          <a:xfrm>
            <a:off x="2652452" y="1217850"/>
            <a:ext cx="5766601" cy="380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67" name="Google Shape;16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 feature of lists in Python is that they can be changed after they have been created: you can add new elements to the end of the list, insert them in the middle, or remove them completely using the three functions </a:t>
            </a:r>
            <a:r>
              <a:rPr lang="en" b="1"/>
              <a:t>append, insert and remove</a:t>
            </a:r>
            <a:r>
              <a:rPr lang="en"/>
              <a:t>. (As these are special list functions, they are joined with a dot to the name of the list they apply to, as in the examples below. Technically functions of this kind are called “methods”.)</a:t>
            </a:r>
            <a:endParaRPr/>
          </a:p>
          <a:p>
            <a:pPr marL="457200" lvl="0" indent="-342900" algn="l" rtl="0">
              <a:lnSpc>
                <a:spcPct val="115000"/>
              </a:lnSpc>
              <a:spcBef>
                <a:spcPts val="1600"/>
              </a:spcBef>
              <a:spcAft>
                <a:spcPts val="0"/>
              </a:spcAft>
              <a:buSzPts val="1800"/>
              <a:buChar char="●"/>
            </a:pPr>
            <a:r>
              <a:rPr lang="en"/>
              <a:t>Append a new name to the end of your list of names.</a:t>
            </a:r>
            <a:br>
              <a:rPr lang="en"/>
            </a:br>
            <a:r>
              <a:rPr lang="en">
                <a:latin typeface="Courier New"/>
                <a:ea typeface="Courier New"/>
                <a:cs typeface="Courier New"/>
                <a:sym typeface="Courier New"/>
              </a:rPr>
              <a:t>names.append(</a:t>
            </a:r>
            <a:r>
              <a:rPr lang="en">
                <a:solidFill>
                  <a:srgbClr val="FF0000"/>
                </a:solidFill>
                <a:latin typeface="Courier New"/>
                <a:ea typeface="Courier New"/>
                <a:cs typeface="Courier New"/>
                <a:sym typeface="Courier New"/>
              </a:rPr>
              <a:t>"lauren"</a:t>
            </a:r>
            <a:r>
              <a:rPr lang="en">
                <a:latin typeface="Courier New"/>
                <a:ea typeface="Courier New"/>
                <a:cs typeface="Courier New"/>
                <a:sym typeface="Courier New"/>
              </a:rPr>
              <a:t>)</a:t>
            </a:r>
            <a:endParaRPr/>
          </a:p>
          <a:p>
            <a:pPr marL="457200" lvl="0" indent="-342900" algn="l" rtl="0">
              <a:lnSpc>
                <a:spcPct val="115000"/>
              </a:lnSpc>
              <a:spcBef>
                <a:spcPts val="0"/>
              </a:spcBef>
              <a:spcAft>
                <a:spcPts val="0"/>
              </a:spcAft>
              <a:buSzPts val="1800"/>
              <a:buChar char="●"/>
            </a:pPr>
            <a:r>
              <a:rPr lang="en"/>
              <a:t>Check to make sure your new name has been appended to the end of your list.</a:t>
            </a:r>
            <a:br>
              <a:rPr lang="en"/>
            </a:br>
            <a:r>
              <a:rPr lang="en">
                <a:latin typeface="Courier New"/>
                <a:ea typeface="Courier New"/>
                <a:cs typeface="Courier New"/>
                <a:sym typeface="Courier New"/>
              </a:rPr>
              <a:t>names</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73" name="Google Shape;173;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174" name="Google Shape;174;p19"/>
          <p:cNvPicPr preferRelativeResize="0"/>
          <p:nvPr/>
        </p:nvPicPr>
        <p:blipFill rotWithShape="1">
          <a:blip r:embed="rId3">
            <a:alphaModFix/>
          </a:blip>
          <a:srcRect/>
          <a:stretch/>
        </p:blipFill>
        <p:spPr>
          <a:xfrm>
            <a:off x="1235825" y="123000"/>
            <a:ext cx="6672350" cy="4897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Looping</a:t>
            </a:r>
            <a:endParaRP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To get a computer to do the same thing over and over again, you don’t have to write the same code over and over again - you can use loops.</a:t>
            </a:r>
            <a:endParaRPr/>
          </a:p>
          <a:p>
            <a:pPr marL="0" lvl="0" indent="0" algn="l" rtl="0">
              <a:lnSpc>
                <a:spcPct val="115000"/>
              </a:lnSpc>
              <a:spcBef>
                <a:spcPts val="1600"/>
              </a:spcBef>
              <a:spcAft>
                <a:spcPts val="1600"/>
              </a:spcAft>
              <a:buSzPts val="1800"/>
              <a:buNone/>
            </a:pPr>
            <a:r>
              <a:rPr lang="en"/>
              <a:t>Looping and running the same code over and over again is known as </a:t>
            </a:r>
            <a:r>
              <a:rPr lang="en" b="1"/>
              <a:t>iteration</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80" name="Google Shape;180;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Next let’s use insert to put a new name in the middle of the list, by also using the index of where to insert the new name.</a:t>
            </a:r>
            <a:br>
              <a:rPr lang="en"/>
            </a:br>
            <a:r>
              <a:rPr lang="en">
                <a:latin typeface="Courier New"/>
                <a:ea typeface="Courier New"/>
                <a:cs typeface="Courier New"/>
                <a:sym typeface="Courier New"/>
              </a:rPr>
              <a:t>names.insert(</a:t>
            </a:r>
            <a:r>
              <a:rPr lang="en">
                <a:solidFill>
                  <a:srgbClr val="6AA84F"/>
                </a:solidFill>
                <a:latin typeface="Courier New"/>
                <a:ea typeface="Courier New"/>
                <a:cs typeface="Courier New"/>
                <a:sym typeface="Courier New"/>
              </a:rPr>
              <a:t>2</a:t>
            </a:r>
            <a:r>
              <a:rPr lang="en">
                <a:latin typeface="Courier New"/>
                <a:ea typeface="Courier New"/>
                <a:cs typeface="Courier New"/>
                <a:sym typeface="Courier New"/>
              </a:rPr>
              <a:t>, </a:t>
            </a:r>
            <a:r>
              <a:rPr lang="en">
                <a:solidFill>
                  <a:srgbClr val="FF0000"/>
                </a:solidFill>
                <a:latin typeface="Courier New"/>
                <a:ea typeface="Courier New"/>
                <a:cs typeface="Courier New"/>
                <a:sym typeface="Courier New"/>
              </a:rPr>
              <a:t>"dan"</a:t>
            </a:r>
            <a:r>
              <a:rPr lang="en">
                <a:latin typeface="Courier New"/>
                <a:ea typeface="Courier New"/>
                <a:cs typeface="Courier New"/>
                <a:sym typeface="Courier New"/>
              </a:rPr>
              <a:t>)</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Check to make sure that the names variable has been updated.</a:t>
            </a:r>
            <a:endParaRPr/>
          </a:p>
          <a:p>
            <a:pPr marL="457200" lvl="0" indent="-342900" algn="l" rtl="0">
              <a:lnSpc>
                <a:spcPct val="115000"/>
              </a:lnSpc>
              <a:spcBef>
                <a:spcPts val="0"/>
              </a:spcBef>
              <a:spcAft>
                <a:spcPts val="0"/>
              </a:spcAft>
              <a:buSzPts val="1800"/>
              <a:buChar char="●"/>
            </a:pPr>
            <a:r>
              <a:rPr lang="en"/>
              <a:t>As a last step let’s remove the name “martin” from the list.</a:t>
            </a:r>
            <a:br>
              <a:rPr lang="en"/>
            </a:br>
            <a:r>
              <a:rPr lang="en">
                <a:latin typeface="Courier New"/>
                <a:ea typeface="Courier New"/>
                <a:cs typeface="Courier New"/>
                <a:sym typeface="Courier New"/>
              </a:rPr>
              <a:t>names.remove(</a:t>
            </a:r>
            <a:r>
              <a:rPr lang="en">
                <a:solidFill>
                  <a:srgbClr val="FF0000"/>
                </a:solidFill>
                <a:latin typeface="Courier New"/>
                <a:ea typeface="Courier New"/>
                <a:cs typeface="Courier New"/>
                <a:sym typeface="Courier New"/>
              </a:rPr>
              <a:t>"martin"</a:t>
            </a: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86" name="Google Shape;186;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187" name="Google Shape;187;p22"/>
          <p:cNvPicPr preferRelativeResize="0"/>
          <p:nvPr/>
        </p:nvPicPr>
        <p:blipFill rotWithShape="1">
          <a:blip r:embed="rId3">
            <a:alphaModFix/>
          </a:blip>
          <a:srcRect/>
          <a:stretch/>
        </p:blipFill>
        <p:spPr>
          <a:xfrm>
            <a:off x="1404237" y="275700"/>
            <a:ext cx="6335525" cy="465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Looping through a List</a:t>
            </a:r>
            <a:endParaRPr/>
          </a:p>
        </p:txBody>
      </p:sp>
      <p:sp>
        <p:nvSpPr>
          <p:cNvPr id="193" name="Google Shape;19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You are going to use iteration and lists to create a program which will create and display a shopping list for you. You will create this program in two parts: one to displaying the shopping list, and another to create it. Your challenge will be to combine these two programs together.</a:t>
            </a:r>
            <a:endParaRPr/>
          </a:p>
          <a:p>
            <a:pPr marL="0" lvl="0" indent="0" algn="l" rtl="0">
              <a:lnSpc>
                <a:spcPct val="115000"/>
              </a:lnSpc>
              <a:spcBef>
                <a:spcPts val="1600"/>
              </a:spcBef>
              <a:spcAft>
                <a:spcPts val="0"/>
              </a:spcAft>
              <a:buSzPts val="1800"/>
              <a:buNone/>
            </a:pPr>
            <a:r>
              <a:rPr lang="en"/>
              <a:t>We’ll start with the code to display the shopping items. The first step is to create a program which will loop through all the items in a list and print them to the screen.</a:t>
            </a:r>
            <a:endParaRPr/>
          </a:p>
          <a:p>
            <a:pPr marL="457200" lvl="0" indent="-342900" algn="l" rtl="0">
              <a:lnSpc>
                <a:spcPct val="115000"/>
              </a:lnSpc>
              <a:spcBef>
                <a:spcPts val="1600"/>
              </a:spcBef>
              <a:spcAft>
                <a:spcPts val="0"/>
              </a:spcAft>
              <a:buSzPts val="1800"/>
              <a:buChar char="●"/>
            </a:pPr>
            <a:r>
              <a:rPr lang="en"/>
              <a:t>Create a new program and save it as </a:t>
            </a:r>
            <a:r>
              <a:rPr lang="en">
                <a:latin typeface="Courier New"/>
                <a:ea typeface="Courier New"/>
                <a:cs typeface="Courier New"/>
                <a:sym typeface="Courier New"/>
              </a:rPr>
              <a:t>display_shopping.</a:t>
            </a:r>
            <a:br>
              <a:rPr lang="en"/>
            </a:br>
            <a:br>
              <a:rPr lang="en"/>
            </a:br>
            <a:r>
              <a:rPr lang="en" b="1"/>
              <a:t>Note:</a:t>
            </a:r>
            <a:r>
              <a:rPr lang="en"/>
              <a:t> If you are unsure how to do this, take a look at the “If it’s this, then do that” lesson.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99" name="Google Shape;199;p24"/>
          <p:cNvSpPr txBox="1">
            <a:spLocks noGrp="1"/>
          </p:cNvSpPr>
          <p:nvPr>
            <p:ph type="body" idx="1"/>
          </p:nvPr>
        </p:nvSpPr>
        <p:spPr>
          <a:xfrm>
            <a:off x="311700" y="101772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Create a list variable for your shopping and fill it with some items.</a:t>
            </a:r>
            <a:br>
              <a:rPr lang="en" dirty="0"/>
            </a:br>
            <a:endParaRPr lang="en" dirty="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br>
              <a:rPr lang="en" dirty="0">
                <a:latin typeface="Courier New"/>
                <a:ea typeface="Courier New"/>
                <a:cs typeface="Courier New"/>
                <a:sym typeface="Courier New"/>
              </a:rPr>
            </a:br>
            <a:endParaRPr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dirty="0"/>
              <a:t>To loop through each of the items in the list, you will use a </a:t>
            </a:r>
            <a:r>
              <a:rPr lang="en" b="1" dirty="0"/>
              <a:t>for loop</a:t>
            </a:r>
            <a:r>
              <a:rPr lang="en" dirty="0"/>
              <a:t>. for loops exist in most programming languages, and their purpose is to allow code to be run a set number of times – in our case, equal to the number of things in our shopping list.</a:t>
            </a:r>
            <a:br>
              <a:rPr lang="en" dirty="0"/>
            </a:br>
            <a:br>
              <a:rPr lang="en" dirty="0"/>
            </a:br>
            <a:endParaRPr dirty="0"/>
          </a:p>
        </p:txBody>
      </p:sp>
      <p:pic>
        <p:nvPicPr>
          <p:cNvPr id="2" name="Picture 1">
            <a:extLst>
              <a:ext uri="{FF2B5EF4-FFF2-40B4-BE49-F238E27FC236}">
                <a16:creationId xmlns:a16="http://schemas.microsoft.com/office/drawing/2014/main" id="{DEA71B05-82FF-47A7-A471-7E1F84CCBE1C}"/>
              </a:ext>
            </a:extLst>
          </p:cNvPr>
          <p:cNvPicPr>
            <a:picLocks noChangeAspect="1"/>
          </p:cNvPicPr>
          <p:nvPr/>
        </p:nvPicPr>
        <p:blipFill>
          <a:blip r:embed="rId3"/>
          <a:stretch>
            <a:fillRect/>
          </a:stretch>
        </p:blipFill>
        <p:spPr>
          <a:xfrm>
            <a:off x="751608" y="1590425"/>
            <a:ext cx="8006301" cy="3769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05" name="Google Shape;20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The syntax of a for loop in Python looks like this:</a:t>
            </a:r>
            <a:br>
              <a:rPr lang="en" dirty="0"/>
            </a:br>
            <a:endParaRPr lang="en-US" b="1"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US" b="1" dirty="0">
              <a:latin typeface="Courier New"/>
              <a:cs typeface="Courier New"/>
              <a:sym typeface="Courier New"/>
            </a:endParaRPr>
          </a:p>
          <a:p>
            <a:pPr marL="457200" lvl="0" indent="-342900" algn="l" rtl="0">
              <a:lnSpc>
                <a:spcPct val="115000"/>
              </a:lnSpc>
              <a:spcBef>
                <a:spcPts val="0"/>
              </a:spcBef>
              <a:spcAft>
                <a:spcPts val="0"/>
              </a:spcAft>
              <a:buSzPts val="1800"/>
              <a:buChar char="●"/>
            </a:pPr>
            <a:r>
              <a:rPr lang="en" dirty="0"/>
              <a:t>Use a for loop to print out each of the items in your shopping list.</a:t>
            </a:r>
            <a:br>
              <a:rPr lang="en" dirty="0"/>
            </a:br>
            <a:endParaRPr lang="en-US" b="1" dirty="0">
              <a:latin typeface="Courier New"/>
              <a:ea typeface="Courier New"/>
              <a:cs typeface="Courier New"/>
              <a:sym typeface="Courier New"/>
            </a:endParaRPr>
          </a:p>
          <a:p>
            <a:pPr marL="0" lvl="0" indent="0" algn="l" rtl="0">
              <a:lnSpc>
                <a:spcPct val="115000"/>
              </a:lnSpc>
              <a:spcBef>
                <a:spcPts val="1600"/>
              </a:spcBef>
              <a:spcAft>
                <a:spcPts val="0"/>
              </a:spcAft>
              <a:buSzPts val="1800"/>
              <a:buNone/>
            </a:pPr>
            <a:endParaRPr lang="en-US" b="1" dirty="0">
              <a:latin typeface="Courier New"/>
              <a:cs typeface="Courier New"/>
              <a:sym typeface="Courier New"/>
            </a:endParaRPr>
          </a:p>
          <a:p>
            <a:pPr marL="0" lvl="0" indent="0" algn="l" rtl="0">
              <a:lnSpc>
                <a:spcPct val="115000"/>
              </a:lnSpc>
              <a:spcBef>
                <a:spcPts val="1600"/>
              </a:spcBef>
              <a:spcAft>
                <a:spcPts val="0"/>
              </a:spcAft>
              <a:buSzPts val="1800"/>
              <a:buNone/>
            </a:pPr>
            <a:r>
              <a:rPr lang="en" b="1" dirty="0"/>
              <a:t>Note:</a:t>
            </a:r>
            <a:r>
              <a:rPr lang="en" dirty="0"/>
              <a:t> The print statement is indented under the for loop. Indentation in a for loop works exactly the same as in an if statement; whatever code is indented under the </a:t>
            </a:r>
            <a:r>
              <a:rPr lang="en" b="1" dirty="0"/>
              <a:t>for</a:t>
            </a:r>
            <a:r>
              <a:rPr lang="en" dirty="0"/>
              <a:t> is run as part of that loop.</a:t>
            </a:r>
            <a:endParaRPr dirty="0"/>
          </a:p>
          <a:p>
            <a:pPr marL="457200" lvl="0" indent="-342900" algn="l" rtl="0">
              <a:lnSpc>
                <a:spcPct val="115000"/>
              </a:lnSpc>
              <a:spcBef>
                <a:spcPts val="1600"/>
              </a:spcBef>
              <a:spcAft>
                <a:spcPts val="0"/>
              </a:spcAft>
              <a:buSzPts val="1800"/>
              <a:buChar char="●"/>
            </a:pPr>
            <a:r>
              <a:rPr lang="en" dirty="0"/>
              <a:t>Run your program.</a:t>
            </a: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A8176334-F433-4729-ACA4-AC5B62AA99F8}"/>
              </a:ext>
            </a:extLst>
          </p:cNvPr>
          <p:cNvPicPr>
            <a:picLocks noChangeAspect="1"/>
          </p:cNvPicPr>
          <p:nvPr/>
        </p:nvPicPr>
        <p:blipFill>
          <a:blip r:embed="rId3"/>
          <a:stretch>
            <a:fillRect/>
          </a:stretch>
        </p:blipFill>
        <p:spPr>
          <a:xfrm>
            <a:off x="810490" y="1595437"/>
            <a:ext cx="3127895" cy="676708"/>
          </a:xfrm>
          <a:prstGeom prst="rect">
            <a:avLst/>
          </a:prstGeom>
        </p:spPr>
      </p:pic>
      <p:pic>
        <p:nvPicPr>
          <p:cNvPr id="3" name="Picture 2">
            <a:extLst>
              <a:ext uri="{FF2B5EF4-FFF2-40B4-BE49-F238E27FC236}">
                <a16:creationId xmlns:a16="http://schemas.microsoft.com/office/drawing/2014/main" id="{542B5B28-E1D0-48D7-AF8F-836C862DEED5}"/>
              </a:ext>
            </a:extLst>
          </p:cNvPr>
          <p:cNvPicPr>
            <a:picLocks noChangeAspect="1"/>
          </p:cNvPicPr>
          <p:nvPr/>
        </p:nvPicPr>
        <p:blipFill>
          <a:blip r:embed="rId4"/>
          <a:stretch>
            <a:fillRect/>
          </a:stretch>
        </p:blipFill>
        <p:spPr>
          <a:xfrm>
            <a:off x="810490" y="2515082"/>
            <a:ext cx="3464100" cy="6767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 name="Picture 1">
            <a:extLst>
              <a:ext uri="{FF2B5EF4-FFF2-40B4-BE49-F238E27FC236}">
                <a16:creationId xmlns:a16="http://schemas.microsoft.com/office/drawing/2014/main" id="{88667E4C-DC56-4BA8-9384-C32F1122A5C7}"/>
              </a:ext>
            </a:extLst>
          </p:cNvPr>
          <p:cNvPicPr>
            <a:picLocks noChangeAspect="1"/>
          </p:cNvPicPr>
          <p:nvPr/>
        </p:nvPicPr>
        <p:blipFill>
          <a:blip r:embed="rId3"/>
          <a:stretch>
            <a:fillRect/>
          </a:stretch>
        </p:blipFill>
        <p:spPr>
          <a:xfrm>
            <a:off x="460664" y="739748"/>
            <a:ext cx="8450988" cy="1111250"/>
          </a:xfrm>
          <a:prstGeom prst="rect">
            <a:avLst/>
          </a:prstGeom>
        </p:spPr>
      </p:pic>
      <p:pic>
        <p:nvPicPr>
          <p:cNvPr id="3" name="Picture 2">
            <a:extLst>
              <a:ext uri="{FF2B5EF4-FFF2-40B4-BE49-F238E27FC236}">
                <a16:creationId xmlns:a16="http://schemas.microsoft.com/office/drawing/2014/main" id="{C075C39C-24DE-4A5D-99D1-412D7EBB69C1}"/>
              </a:ext>
            </a:extLst>
          </p:cNvPr>
          <p:cNvPicPr>
            <a:picLocks noChangeAspect="1"/>
          </p:cNvPicPr>
          <p:nvPr/>
        </p:nvPicPr>
        <p:blipFill>
          <a:blip r:embed="rId4"/>
          <a:stretch>
            <a:fillRect/>
          </a:stretch>
        </p:blipFill>
        <p:spPr>
          <a:xfrm>
            <a:off x="604405" y="3094970"/>
            <a:ext cx="1282844" cy="1628779"/>
          </a:xfrm>
          <a:prstGeom prst="rect">
            <a:avLst/>
          </a:prstGeom>
        </p:spPr>
      </p:pic>
      <p:sp>
        <p:nvSpPr>
          <p:cNvPr id="4" name="TextBox 3">
            <a:extLst>
              <a:ext uri="{FF2B5EF4-FFF2-40B4-BE49-F238E27FC236}">
                <a16:creationId xmlns:a16="http://schemas.microsoft.com/office/drawing/2014/main" id="{8E79FC94-99EA-4EB9-92E0-94709789E4C0}"/>
              </a:ext>
            </a:extLst>
          </p:cNvPr>
          <p:cNvSpPr txBox="1"/>
          <p:nvPr/>
        </p:nvSpPr>
        <p:spPr>
          <a:xfrm>
            <a:off x="460664" y="249382"/>
            <a:ext cx="1570326" cy="523220"/>
          </a:xfrm>
          <a:prstGeom prst="rect">
            <a:avLst/>
          </a:prstGeom>
          <a:noFill/>
        </p:spPr>
        <p:txBody>
          <a:bodyPr wrap="square" rtlCol="0">
            <a:spAutoFit/>
          </a:bodyPr>
          <a:lstStyle/>
          <a:p>
            <a:r>
              <a:rPr lang="en-US" sz="2800" dirty="0"/>
              <a:t>Code</a:t>
            </a:r>
          </a:p>
        </p:txBody>
      </p:sp>
      <p:sp>
        <p:nvSpPr>
          <p:cNvPr id="5" name="TextBox 4">
            <a:extLst>
              <a:ext uri="{FF2B5EF4-FFF2-40B4-BE49-F238E27FC236}">
                <a16:creationId xmlns:a16="http://schemas.microsoft.com/office/drawing/2014/main" id="{9C9B0141-A9E8-4470-AE10-4110D9816E01}"/>
              </a:ext>
            </a:extLst>
          </p:cNvPr>
          <p:cNvSpPr txBox="1"/>
          <p:nvPr/>
        </p:nvSpPr>
        <p:spPr>
          <a:xfrm>
            <a:off x="460664" y="2571750"/>
            <a:ext cx="1263487" cy="523220"/>
          </a:xfrm>
          <a:prstGeom prst="rect">
            <a:avLst/>
          </a:prstGeom>
          <a:noFill/>
        </p:spPr>
        <p:txBody>
          <a:bodyPr wrap="none" rtlCol="0">
            <a:spAutoFit/>
          </a:bodyPr>
          <a:lstStyle/>
          <a:p>
            <a:r>
              <a:rPr lang="en-US" sz="2800" dirty="0"/>
              <a:t>Output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Breaking it down</a:t>
            </a:r>
            <a:endParaRPr/>
          </a:p>
        </p:txBody>
      </p:sp>
      <p:sp>
        <p:nvSpPr>
          <p:cNvPr id="218" name="Google Shape;218;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break this down and consider what steps the computer takes to carry out this program.</a:t>
            </a:r>
            <a:endParaRPr/>
          </a:p>
          <a:p>
            <a:pPr marL="457200" lvl="0" indent="-342900" algn="l" rtl="0">
              <a:lnSpc>
                <a:spcPct val="115000"/>
              </a:lnSpc>
              <a:spcBef>
                <a:spcPts val="1600"/>
              </a:spcBef>
              <a:spcAft>
                <a:spcPts val="0"/>
              </a:spcAft>
              <a:buSzPts val="1800"/>
              <a:buChar char="●"/>
            </a:pPr>
            <a:r>
              <a:rPr lang="en"/>
              <a:t>First it creates the list called shopping.</a:t>
            </a:r>
            <a:endParaRPr/>
          </a:p>
          <a:p>
            <a:pPr marL="914400" lvl="1" indent="-317500" algn="l" rtl="0">
              <a:lnSpc>
                <a:spcPct val="115000"/>
              </a:lnSpc>
              <a:spcBef>
                <a:spcPts val="0"/>
              </a:spcBef>
              <a:spcAft>
                <a:spcPts val="0"/>
              </a:spcAft>
              <a:buSzPts val="1400"/>
              <a:buChar char="○"/>
            </a:pPr>
            <a:r>
              <a:rPr lang="en">
                <a:latin typeface="Courier New"/>
                <a:ea typeface="Courier New"/>
                <a:cs typeface="Courier New"/>
                <a:sym typeface="Courier New"/>
              </a:rPr>
              <a:t>shopping = [</a:t>
            </a:r>
            <a:r>
              <a:rPr lang="en">
                <a:solidFill>
                  <a:srgbClr val="FF0000"/>
                </a:solidFill>
                <a:latin typeface="Courier New"/>
                <a:ea typeface="Courier New"/>
                <a:cs typeface="Courier New"/>
                <a:sym typeface="Courier New"/>
              </a:rPr>
              <a:t>"bread", "cheese", "apple", "tomato", "biscuits"</a:t>
            </a:r>
            <a:r>
              <a:rPr lang="en">
                <a:latin typeface="Courier New"/>
                <a:ea typeface="Courier New"/>
                <a:cs typeface="Courier New"/>
                <a:sym typeface="Courier New"/>
              </a:rPr>
              <a:t>]</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The </a:t>
            </a:r>
            <a:r>
              <a:rPr lang="en" b="1"/>
              <a:t>for loop</a:t>
            </a:r>
            <a:r>
              <a:rPr lang="en"/>
              <a:t> is entered. The first element in the shopping list, "bread", is put into the variable item.</a:t>
            </a:r>
            <a:endParaRPr/>
          </a:p>
          <a:p>
            <a:pPr marL="914400" lvl="1" indent="-317500" algn="l" rtl="0">
              <a:lnSpc>
                <a:spcPct val="115000"/>
              </a:lnSpc>
              <a:spcBef>
                <a:spcPts val="0"/>
              </a:spcBef>
              <a:spcAft>
                <a:spcPts val="0"/>
              </a:spcAft>
              <a:buSzPts val="1400"/>
              <a:buChar char="○"/>
            </a:pPr>
            <a:r>
              <a:rPr lang="en" b="1">
                <a:latin typeface="Courier New"/>
                <a:ea typeface="Courier New"/>
                <a:cs typeface="Courier New"/>
                <a:sym typeface="Courier New"/>
              </a:rPr>
              <a:t>for</a:t>
            </a:r>
            <a:r>
              <a:rPr lang="en">
                <a:latin typeface="Courier New"/>
                <a:ea typeface="Courier New"/>
                <a:cs typeface="Courier New"/>
                <a:sym typeface="Courier New"/>
              </a:rPr>
              <a:t> item </a:t>
            </a:r>
            <a:r>
              <a:rPr lang="en" b="1">
                <a:latin typeface="Courier New"/>
                <a:ea typeface="Courier New"/>
                <a:cs typeface="Courier New"/>
                <a:sym typeface="Courier New"/>
              </a:rPr>
              <a:t>in</a:t>
            </a:r>
            <a:r>
              <a:rPr lang="en">
                <a:latin typeface="Courier New"/>
                <a:ea typeface="Courier New"/>
                <a:cs typeface="Courier New"/>
                <a:sym typeface="Courier New"/>
              </a:rPr>
              <a:t> shopping:</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print is used to display what is in the variable item.</a:t>
            </a:r>
            <a:endParaRPr/>
          </a:p>
          <a:p>
            <a:pPr marL="914400" lvl="1" indent="-317500" algn="l" rtl="0">
              <a:lnSpc>
                <a:spcPct val="115000"/>
              </a:lnSpc>
              <a:spcBef>
                <a:spcPts val="0"/>
              </a:spcBef>
              <a:spcAft>
                <a:spcPts val="0"/>
              </a:spcAft>
              <a:buSzPts val="1400"/>
              <a:buChar char="○"/>
            </a:pPr>
            <a:r>
              <a:rPr lang="en">
                <a:latin typeface="Courier New"/>
                <a:ea typeface="Courier New"/>
                <a:cs typeface="Courier New"/>
                <a:sym typeface="Courier New"/>
              </a:rPr>
              <a:t>print(item)</a:t>
            </a:r>
            <a:endParaRPr>
              <a:latin typeface="Courier New"/>
              <a:ea typeface="Courier New"/>
              <a:cs typeface="Courier New"/>
              <a:sym typeface="Courier New"/>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body" idx="1"/>
          </p:nvPr>
        </p:nvSpPr>
        <p:spPr>
          <a:xfrm>
            <a:off x="311700" y="60515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item holds the value “bread”, so “bread” is printed.</a:t>
            </a:r>
            <a:endParaRPr/>
          </a:p>
          <a:p>
            <a:pPr marL="914400" lvl="1" indent="-317500" algn="l" rtl="0">
              <a:lnSpc>
                <a:spcPct val="115000"/>
              </a:lnSpc>
              <a:spcBef>
                <a:spcPts val="0"/>
              </a:spcBef>
              <a:spcAft>
                <a:spcPts val="0"/>
              </a:spcAft>
              <a:buSzPts val="1400"/>
              <a:buChar char="○"/>
            </a:pPr>
            <a:r>
              <a:rPr lang="en">
                <a:latin typeface="Courier New"/>
                <a:ea typeface="Courier New"/>
                <a:cs typeface="Courier New"/>
                <a:sym typeface="Courier New"/>
              </a:rPr>
              <a:t>bread</a:t>
            </a:r>
            <a:endParaRPr/>
          </a:p>
          <a:p>
            <a:pPr marL="457200" lvl="0" indent="-342900" algn="l" rtl="0">
              <a:lnSpc>
                <a:spcPct val="115000"/>
              </a:lnSpc>
              <a:spcBef>
                <a:spcPts val="0"/>
              </a:spcBef>
              <a:spcAft>
                <a:spcPts val="0"/>
              </a:spcAft>
              <a:buSzPts val="1800"/>
              <a:buChar char="●"/>
            </a:pPr>
            <a:r>
              <a:rPr lang="en"/>
              <a:t>The </a:t>
            </a:r>
            <a:r>
              <a:rPr lang="en" b="1"/>
              <a:t>for</a:t>
            </a:r>
            <a:r>
              <a:rPr lang="en"/>
              <a:t> then runs again and the second element in the shopping list, "cheese" is put into the variable item.</a:t>
            </a:r>
            <a:endParaRPr/>
          </a:p>
          <a:p>
            <a:pPr marL="914400" lvl="1" indent="-317500" algn="l" rtl="0">
              <a:lnSpc>
                <a:spcPct val="115000"/>
              </a:lnSpc>
              <a:spcBef>
                <a:spcPts val="0"/>
              </a:spcBef>
              <a:spcAft>
                <a:spcPts val="0"/>
              </a:spcAft>
              <a:buSzPts val="1400"/>
              <a:buChar char="○"/>
            </a:pPr>
            <a:r>
              <a:rPr lang="en" b="1">
                <a:latin typeface="Courier New"/>
                <a:ea typeface="Courier New"/>
                <a:cs typeface="Courier New"/>
                <a:sym typeface="Courier New"/>
              </a:rPr>
              <a:t>for</a:t>
            </a:r>
            <a:r>
              <a:rPr lang="en">
                <a:latin typeface="Courier New"/>
                <a:ea typeface="Courier New"/>
                <a:cs typeface="Courier New"/>
                <a:sym typeface="Courier New"/>
              </a:rPr>
              <a:t> item </a:t>
            </a:r>
            <a:r>
              <a:rPr lang="en" b="1">
                <a:latin typeface="Courier New"/>
                <a:ea typeface="Courier New"/>
                <a:cs typeface="Courier New"/>
                <a:sym typeface="Courier New"/>
              </a:rPr>
              <a:t>in</a:t>
            </a:r>
            <a:r>
              <a:rPr lang="en">
                <a:latin typeface="Courier New"/>
                <a:ea typeface="Courier New"/>
                <a:cs typeface="Courier New"/>
                <a:sym typeface="Courier New"/>
              </a:rPr>
              <a:t> shopping:</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print is used to display what is in the the variable item.</a:t>
            </a:r>
            <a:endParaRPr/>
          </a:p>
          <a:p>
            <a:pPr marL="914400" lvl="1" indent="-317500" algn="l" rtl="0">
              <a:lnSpc>
                <a:spcPct val="115000"/>
              </a:lnSpc>
              <a:spcBef>
                <a:spcPts val="0"/>
              </a:spcBef>
              <a:spcAft>
                <a:spcPts val="0"/>
              </a:spcAft>
              <a:buSzPts val="1400"/>
              <a:buChar char="○"/>
            </a:pPr>
            <a:r>
              <a:rPr lang="en">
                <a:latin typeface="Courier New"/>
                <a:ea typeface="Courier New"/>
                <a:cs typeface="Courier New"/>
                <a:sym typeface="Courier New"/>
              </a:rPr>
              <a:t>print(item)</a:t>
            </a:r>
            <a:endParaRPr/>
          </a:p>
          <a:p>
            <a:pPr marL="457200" lvl="0" indent="-342900" algn="l" rtl="0">
              <a:lnSpc>
                <a:spcPct val="115000"/>
              </a:lnSpc>
              <a:spcBef>
                <a:spcPts val="0"/>
              </a:spcBef>
              <a:spcAft>
                <a:spcPts val="0"/>
              </a:spcAft>
              <a:buSzPts val="1800"/>
              <a:buChar char="●"/>
            </a:pPr>
            <a:r>
              <a:rPr lang="en"/>
              <a:t>This time, item holds the value “cheese”, so “cheese” is printed.</a:t>
            </a:r>
            <a:endParaRPr/>
          </a:p>
          <a:p>
            <a:pPr marL="914400" lvl="1" indent="-317500" algn="l" rtl="0">
              <a:lnSpc>
                <a:spcPct val="115000"/>
              </a:lnSpc>
              <a:spcBef>
                <a:spcPts val="0"/>
              </a:spcBef>
              <a:spcAft>
                <a:spcPts val="0"/>
              </a:spcAft>
              <a:buSzPts val="1400"/>
              <a:buChar char="○"/>
            </a:pPr>
            <a:r>
              <a:rPr lang="en">
                <a:latin typeface="Courier New"/>
                <a:ea typeface="Courier New"/>
                <a:cs typeface="Courier New"/>
                <a:sym typeface="Courier New"/>
              </a:rPr>
              <a:t>Cheese</a:t>
            </a:r>
            <a:endParaRPr/>
          </a:p>
          <a:p>
            <a:pPr marL="457200" lvl="0" indent="-342900" algn="l" rtl="0">
              <a:lnSpc>
                <a:spcPct val="115000"/>
              </a:lnSpc>
              <a:spcBef>
                <a:spcPts val="0"/>
              </a:spcBef>
              <a:spcAft>
                <a:spcPts val="0"/>
              </a:spcAft>
              <a:buSzPts val="1800"/>
              <a:buChar char="●"/>
            </a:pPr>
            <a:r>
              <a:rPr lang="en"/>
              <a:t>The for loop runs again and the third element, "apple", is put into the variable item.</a:t>
            </a:r>
            <a:endParaRPr/>
          </a:p>
          <a:p>
            <a:pPr marL="914400" lvl="1" indent="-317500" algn="l" rtl="0">
              <a:lnSpc>
                <a:spcPct val="115000"/>
              </a:lnSpc>
              <a:spcBef>
                <a:spcPts val="0"/>
              </a:spcBef>
              <a:spcAft>
                <a:spcPts val="0"/>
              </a:spcAft>
              <a:buSzPts val="1400"/>
              <a:buChar char="○"/>
            </a:pPr>
            <a:r>
              <a:rPr lang="en" sz="1400" b="1">
                <a:latin typeface="Courier New"/>
                <a:ea typeface="Courier New"/>
                <a:cs typeface="Courier New"/>
                <a:sym typeface="Courier New"/>
              </a:rPr>
              <a:t>for</a:t>
            </a:r>
            <a:r>
              <a:rPr lang="en" sz="1400">
                <a:latin typeface="Courier New"/>
                <a:ea typeface="Courier New"/>
                <a:cs typeface="Courier New"/>
                <a:sym typeface="Courier New"/>
              </a:rPr>
              <a:t> item </a:t>
            </a:r>
            <a:r>
              <a:rPr lang="en" sz="1400" b="1">
                <a:latin typeface="Courier New"/>
                <a:ea typeface="Courier New"/>
                <a:cs typeface="Courier New"/>
                <a:sym typeface="Courier New"/>
              </a:rPr>
              <a:t>in</a:t>
            </a:r>
            <a:r>
              <a:rPr lang="en" sz="1400">
                <a:latin typeface="Courier New"/>
                <a:ea typeface="Courier New"/>
                <a:cs typeface="Courier New"/>
                <a:sym typeface="Courier New"/>
              </a:rPr>
              <a:t> shopping:</a:t>
            </a:r>
            <a:endParaRPr sz="140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This continues until there are no more items in the list. Each item has been printed in turn, and then the for loop stops.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Counting</a:t>
            </a:r>
            <a:endParaRPr/>
          </a:p>
        </p:txBody>
      </p:sp>
      <p:sp>
        <p:nvSpPr>
          <p:cNvPr id="229" name="Google Shape;229;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A really useful coding technique is being able to count as your loop runs. That way you will know how many times your loop has run.</a:t>
            </a:r>
            <a:br>
              <a:rPr lang="en"/>
            </a:br>
            <a:br>
              <a:rPr lang="en"/>
            </a:br>
            <a:r>
              <a:rPr lang="en"/>
              <a:t>In your shopping list program, you can use this to print out how many items are in your list at the end of your program.</a:t>
            </a:r>
            <a:br>
              <a:rPr lang="en"/>
            </a:br>
            <a:br>
              <a:rPr lang="en"/>
            </a:br>
            <a:r>
              <a:rPr lang="en"/>
              <a:t>To keep track of how many items are in your list, you will need to </a:t>
            </a:r>
            <a:r>
              <a:rPr lang="en" b="1"/>
              <a:t>create a variable which will hold a running total of the number of items</a:t>
            </a:r>
            <a:r>
              <a:rPr lang="en"/>
              <a:t>.</a:t>
            </a:r>
            <a:br>
              <a:rPr lang="en"/>
            </a:br>
            <a:br>
              <a:rPr lang="en"/>
            </a:b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35" name="Google Shape;235;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Create a variable called count at the top of the </a:t>
            </a:r>
            <a:r>
              <a:rPr lang="en">
                <a:latin typeface="Courier New"/>
                <a:ea typeface="Courier New"/>
                <a:cs typeface="Courier New"/>
                <a:sym typeface="Courier New"/>
              </a:rPr>
              <a:t>display_shopping</a:t>
            </a:r>
            <a:r>
              <a:rPr lang="en"/>
              <a:t> program and set it to zero:</a:t>
            </a:r>
            <a:br>
              <a:rPr lang="en"/>
            </a:br>
            <a:r>
              <a:rPr lang="en">
                <a:latin typeface="Courier New"/>
                <a:ea typeface="Courier New"/>
                <a:cs typeface="Courier New"/>
                <a:sym typeface="Courier New"/>
              </a:rPr>
              <a:t>count = </a:t>
            </a:r>
            <a:r>
              <a:rPr lang="en">
                <a:solidFill>
                  <a:srgbClr val="6AA84F"/>
                </a:solidFill>
                <a:latin typeface="Courier New"/>
                <a:ea typeface="Courier New"/>
                <a:cs typeface="Courier New"/>
                <a:sym typeface="Courier New"/>
              </a:rPr>
              <a:t>0</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Indented under your for loop, add 1 to the count variable.</a:t>
            </a:r>
            <a:br>
              <a:rPr lang="en"/>
            </a:br>
            <a:r>
              <a:rPr lang="en"/>
              <a:t>  </a:t>
            </a:r>
            <a:r>
              <a:rPr lang="en">
                <a:latin typeface="Courier New"/>
                <a:ea typeface="Courier New"/>
                <a:cs typeface="Courier New"/>
                <a:sym typeface="Courier New"/>
              </a:rPr>
              <a:t>  count = count + </a:t>
            </a:r>
            <a:r>
              <a:rPr lang="en">
                <a:solidFill>
                  <a:srgbClr val="6AA84F"/>
                </a:solidFill>
                <a:latin typeface="Courier New"/>
                <a:ea typeface="Courier New"/>
                <a:cs typeface="Courier New"/>
                <a:sym typeface="Courier New"/>
              </a:rPr>
              <a:t>1</a:t>
            </a:r>
            <a:endParaRPr>
              <a:solidFill>
                <a:srgbClr val="6AA84F"/>
              </a:solidFill>
              <a:latin typeface="Courier New"/>
              <a:ea typeface="Courier New"/>
              <a:cs typeface="Courier New"/>
              <a:sym typeface="Courier New"/>
            </a:endParaRPr>
          </a:p>
          <a:p>
            <a:pPr marL="914400" lvl="1" indent="-317500" algn="l" rtl="0">
              <a:lnSpc>
                <a:spcPct val="115000"/>
              </a:lnSpc>
              <a:spcBef>
                <a:spcPts val="0"/>
              </a:spcBef>
              <a:spcAft>
                <a:spcPts val="0"/>
              </a:spcAft>
              <a:buClr>
                <a:srgbClr val="000000"/>
              </a:buClr>
              <a:buSzPts val="1400"/>
              <a:buChar char="○"/>
            </a:pPr>
            <a:r>
              <a:rPr lang="en">
                <a:solidFill>
                  <a:srgbClr val="000000"/>
                </a:solidFill>
              </a:rPr>
              <a:t>When the computer runs this line of code it does it in the following order:</a:t>
            </a:r>
            <a:br>
              <a:rPr lang="en">
                <a:solidFill>
                  <a:srgbClr val="000000"/>
                </a:solidFill>
              </a:rPr>
            </a:br>
            <a:br>
              <a:rPr lang="en">
                <a:solidFill>
                  <a:srgbClr val="000000"/>
                </a:solidFill>
              </a:rPr>
            </a:br>
            <a:r>
              <a:rPr lang="en">
                <a:solidFill>
                  <a:srgbClr val="000000"/>
                </a:solidFill>
              </a:rPr>
              <a:t>1. count + 1 is evaluated first: the computer calculates the current value of count plus 1.</a:t>
            </a:r>
            <a:br>
              <a:rPr lang="en">
                <a:solidFill>
                  <a:srgbClr val="000000"/>
                </a:solidFill>
              </a:rPr>
            </a:br>
            <a:r>
              <a:rPr lang="en">
                <a:solidFill>
                  <a:srgbClr val="000000"/>
                </a:solidFill>
              </a:rPr>
              <a:t>2. Next the computer sets the value of count to the result of step 1.</a:t>
            </a:r>
            <a:br>
              <a:rPr lang="en">
                <a:solidFill>
                  <a:srgbClr val="000000"/>
                </a:solidFill>
              </a:rPr>
            </a:br>
            <a:r>
              <a:rPr lang="en">
                <a:solidFill>
                  <a:srgbClr val="000000"/>
                </a:solidFill>
              </a:rPr>
              <a:t>3. count is now equal to ‘whatever it was before’, plus 1.</a:t>
            </a:r>
            <a:endParaRPr>
              <a:solidFill>
                <a:srgbClr val="000000"/>
              </a:solidFill>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Iterables</a:t>
            </a:r>
            <a:endParaRPr/>
          </a:p>
        </p:txBody>
      </p:sp>
      <p:sp>
        <p:nvSpPr>
          <p:cNvPr id="72" name="Google Shape;72;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An iterable is just something which can be “iterated”, or stepped through one bit at a time, such as a list of numbers or words</a:t>
            </a:r>
            <a:endParaRPr/>
          </a:p>
          <a:p>
            <a:pPr marL="457200" lvl="0" indent="-342900" algn="l" rtl="0">
              <a:lnSpc>
                <a:spcPct val="115000"/>
              </a:lnSpc>
              <a:spcBef>
                <a:spcPts val="0"/>
              </a:spcBef>
              <a:spcAft>
                <a:spcPts val="0"/>
              </a:spcAft>
              <a:buSzPts val="1800"/>
              <a:buChar char="●"/>
            </a:pPr>
            <a:r>
              <a:rPr lang="en"/>
              <a:t>Though you may not have realised it, you have already used an iterable during this course: a string.</a:t>
            </a:r>
            <a:endParaRPr/>
          </a:p>
          <a:p>
            <a:pPr marL="457200" lvl="0" indent="-342900" algn="l" rtl="0">
              <a:lnSpc>
                <a:spcPct val="115000"/>
              </a:lnSpc>
              <a:spcBef>
                <a:spcPts val="0"/>
              </a:spcBef>
              <a:spcAft>
                <a:spcPts val="0"/>
              </a:spcAft>
              <a:buSzPts val="1800"/>
              <a:buChar char="●"/>
            </a:pPr>
            <a:r>
              <a:rPr lang="en"/>
              <a:t>A string is a list of characters in an order: for example, “hello” is a list of 5 characters in the order “h” “e” “l” “l” “o”.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1"/>
          <p:cNvSpPr txBox="1">
            <a:spLocks noGrp="1"/>
          </p:cNvSpPr>
          <p:nvPr>
            <p:ph type="body" idx="1"/>
          </p:nvPr>
        </p:nvSpPr>
        <p:spPr>
          <a:xfrm>
            <a:off x="311700" y="1675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Now let’s print out how many items are in the shopping list.</a:t>
            </a:r>
            <a:endParaRPr dirty="0"/>
          </a:p>
          <a:p>
            <a:pPr marL="457200" lvl="0" indent="-342900" algn="l" rtl="0">
              <a:lnSpc>
                <a:spcPct val="115000"/>
              </a:lnSpc>
              <a:spcBef>
                <a:spcPts val="1600"/>
              </a:spcBef>
              <a:spcAft>
                <a:spcPts val="0"/>
              </a:spcAft>
              <a:buSzPts val="1800"/>
              <a:buChar char="●"/>
            </a:pPr>
            <a:r>
              <a:rPr lang="en" dirty="0"/>
              <a:t>At the end of your program, not indented under the for, print the value of count.</a:t>
            </a:r>
            <a:br>
              <a:rPr lang="en" dirty="0"/>
            </a:br>
            <a:r>
              <a:rPr lang="en" b="1" dirty="0">
                <a:latin typeface="Courier New"/>
                <a:ea typeface="Courier New"/>
                <a:cs typeface="Courier New"/>
                <a:sym typeface="Courier New"/>
              </a:rPr>
              <a:t>print</a:t>
            </a:r>
            <a:r>
              <a:rPr lang="en" dirty="0">
                <a:latin typeface="Courier New"/>
                <a:ea typeface="Courier New"/>
                <a:cs typeface="Courier New"/>
                <a:sym typeface="Courier New"/>
              </a:rPr>
              <a:t>(count)</a:t>
            </a:r>
            <a:endParaRPr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dirty="0"/>
              <a:t>Your complete code should now look similar to this:</a:t>
            </a:r>
            <a:br>
              <a:rPr lang="en" dirty="0"/>
            </a:br>
            <a:br>
              <a:rPr lang="en" dirty="0">
                <a:latin typeface="Courier New"/>
                <a:ea typeface="Courier New"/>
                <a:cs typeface="Courier New"/>
                <a:sym typeface="Courier New"/>
              </a:rPr>
            </a:br>
            <a:endParaRPr dirty="0"/>
          </a:p>
        </p:txBody>
      </p:sp>
      <p:pic>
        <p:nvPicPr>
          <p:cNvPr id="2" name="Picture 1">
            <a:extLst>
              <a:ext uri="{FF2B5EF4-FFF2-40B4-BE49-F238E27FC236}">
                <a16:creationId xmlns:a16="http://schemas.microsoft.com/office/drawing/2014/main" id="{49B54D99-D832-4194-980F-9E3FAEEEAAC8}"/>
              </a:ext>
            </a:extLst>
          </p:cNvPr>
          <p:cNvPicPr>
            <a:picLocks noChangeAspect="1"/>
          </p:cNvPicPr>
          <p:nvPr/>
        </p:nvPicPr>
        <p:blipFill>
          <a:blip r:embed="rId3"/>
          <a:stretch>
            <a:fillRect/>
          </a:stretch>
        </p:blipFill>
        <p:spPr>
          <a:xfrm>
            <a:off x="311700" y="2107550"/>
            <a:ext cx="8680400" cy="21596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32"/>
          <p:cNvSpPr txBox="1">
            <a:spLocks noGrp="1"/>
          </p:cNvSpPr>
          <p:nvPr>
            <p:ph type="body" idx="1"/>
          </p:nvPr>
        </p:nvSpPr>
        <p:spPr>
          <a:xfrm>
            <a:off x="311700" y="9765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Run your program and check that the count is the same as the number of items in your shopping list.</a:t>
            </a:r>
            <a:endParaRPr/>
          </a:p>
          <a:p>
            <a:pPr marL="0" lvl="0" indent="0" algn="l" rtl="0">
              <a:lnSpc>
                <a:spcPct val="115000"/>
              </a:lnSpc>
              <a:spcBef>
                <a:spcPts val="1600"/>
              </a:spcBef>
              <a:spcAft>
                <a:spcPts val="1600"/>
              </a:spcAft>
              <a:buSzPts val="1800"/>
              <a:buNone/>
            </a:pPr>
            <a:endParaRPr/>
          </a:p>
        </p:txBody>
      </p:sp>
      <p:pic>
        <p:nvPicPr>
          <p:cNvPr id="2" name="Picture 1">
            <a:extLst>
              <a:ext uri="{FF2B5EF4-FFF2-40B4-BE49-F238E27FC236}">
                <a16:creationId xmlns:a16="http://schemas.microsoft.com/office/drawing/2014/main" id="{B383E458-BA27-4EF3-AF33-1EA3B1DE14CF}"/>
              </a:ext>
            </a:extLst>
          </p:cNvPr>
          <p:cNvPicPr>
            <a:picLocks noChangeAspect="1"/>
          </p:cNvPicPr>
          <p:nvPr/>
        </p:nvPicPr>
        <p:blipFill>
          <a:blip r:embed="rId3"/>
          <a:stretch>
            <a:fillRect/>
          </a:stretch>
        </p:blipFill>
        <p:spPr>
          <a:xfrm>
            <a:off x="768096" y="1237945"/>
            <a:ext cx="1596771" cy="185806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Challenge</a:t>
            </a:r>
            <a:endParaRPr/>
          </a:p>
        </p:txBody>
      </p:sp>
      <p:sp>
        <p:nvSpPr>
          <p:cNvPr id="254" name="Google Shape;254;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Improve the message so that it prints “you have X items in your shopping list”, inserting the value from the count variable.</a:t>
            </a:r>
            <a:endParaRPr dirty="0"/>
          </a:p>
          <a:p>
            <a:pPr marL="0" lvl="0" indent="0" algn="l" rtl="0">
              <a:lnSpc>
                <a:spcPct val="115000"/>
              </a:lnSpc>
              <a:spcBef>
                <a:spcPts val="1600"/>
              </a:spcBef>
              <a:spcAft>
                <a:spcPts val="1600"/>
              </a:spcAft>
              <a:buSzPts val="1800"/>
              <a:buNone/>
            </a:pPr>
            <a:r>
              <a:rPr lang="en" b="1" dirty="0"/>
              <a:t>Tip:</a:t>
            </a:r>
            <a:r>
              <a:rPr lang="en" dirty="0"/>
              <a:t> Counting is a widely-used and really useful technique. However, in this instance, there is an easier way to find out how many items are in a list, using the function len, which is short for “length”. For example,</a:t>
            </a:r>
            <a:br>
              <a:rPr lang="en" dirty="0"/>
            </a:br>
            <a:r>
              <a:rPr lang="en" dirty="0">
                <a:latin typeface="Courier New"/>
                <a:ea typeface="Courier New"/>
                <a:cs typeface="Courier New"/>
                <a:sym typeface="Courier New"/>
              </a:rPr>
              <a:t>len(shopping)</a:t>
            </a:r>
            <a:endParaRPr dirty="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Looping a set number of times</a:t>
            </a:r>
            <a:endParaRPr/>
          </a:p>
        </p:txBody>
      </p:sp>
      <p:sp>
        <p:nvSpPr>
          <p:cNvPr id="260" name="Google Shape;260;p34"/>
          <p:cNvSpPr txBox="1">
            <a:spLocks noGrp="1"/>
          </p:cNvSpPr>
          <p:nvPr>
            <p:ph type="body" idx="1"/>
          </p:nvPr>
        </p:nvSpPr>
        <p:spPr>
          <a:xfrm>
            <a:off x="311700" y="1017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Being able to run the same piece of code a number of times can be really useful. Say you want to capture 11 names for a football team, or the lengths of the sides in a triangle. You can do this by adjusting the way you use a </a:t>
            </a:r>
            <a:r>
              <a:rPr lang="en" b="1"/>
              <a:t>for</a:t>
            </a:r>
            <a:r>
              <a:rPr lang="en"/>
              <a:t> </a:t>
            </a:r>
            <a:r>
              <a:rPr lang="en" b="1"/>
              <a:t>loop.</a:t>
            </a:r>
            <a:endParaRPr b="1"/>
          </a:p>
          <a:p>
            <a:pPr marL="0" lvl="0" indent="0" algn="l" rtl="0">
              <a:lnSpc>
                <a:spcPct val="115000"/>
              </a:lnSpc>
              <a:spcBef>
                <a:spcPts val="1600"/>
              </a:spcBef>
              <a:spcAft>
                <a:spcPts val="1600"/>
              </a:spcAft>
              <a:buSzPts val="1800"/>
              <a:buNone/>
            </a:pPr>
            <a:r>
              <a:rPr lang="en"/>
              <a:t>To do something five times, you could create a </a:t>
            </a:r>
            <a:r>
              <a:rPr lang="en" b="1"/>
              <a:t>for loop</a:t>
            </a:r>
            <a:r>
              <a:rPr lang="en"/>
              <a:t> which looped for all the numbers between 0 and 4 by creating a list of those numbers. For example,</a:t>
            </a:r>
            <a:br>
              <a:rPr lang="en"/>
            </a:br>
            <a:r>
              <a:rPr lang="en">
                <a:latin typeface="Courier New"/>
                <a:ea typeface="Courier New"/>
                <a:cs typeface="Courier New"/>
                <a:sym typeface="Courier New"/>
              </a:rPr>
              <a:t>numbers = [</a:t>
            </a:r>
            <a:r>
              <a:rPr lang="en">
                <a:solidFill>
                  <a:srgbClr val="6AA84F"/>
                </a:solidFill>
                <a:latin typeface="Courier New"/>
                <a:ea typeface="Courier New"/>
                <a:cs typeface="Courier New"/>
                <a:sym typeface="Courier New"/>
              </a:rPr>
              <a:t>0,1,2,3,4</a:t>
            </a:r>
            <a:r>
              <a:rPr lang="en">
                <a:latin typeface="Courier New"/>
                <a:ea typeface="Courier New"/>
                <a:cs typeface="Courier New"/>
                <a:sym typeface="Courier New"/>
              </a:rPr>
              <a:t>]</a:t>
            </a:r>
            <a:br>
              <a:rPr lang="en">
                <a:latin typeface="Courier New"/>
                <a:ea typeface="Courier New"/>
                <a:cs typeface="Courier New"/>
                <a:sym typeface="Courier New"/>
              </a:rPr>
            </a:br>
            <a:r>
              <a:rPr lang="en" b="1">
                <a:latin typeface="Courier New"/>
                <a:ea typeface="Courier New"/>
                <a:cs typeface="Courier New"/>
                <a:sym typeface="Courier New"/>
              </a:rPr>
              <a:t>for</a:t>
            </a:r>
            <a:r>
              <a:rPr lang="en">
                <a:latin typeface="Courier New"/>
                <a:ea typeface="Courier New"/>
                <a:cs typeface="Courier New"/>
                <a:sym typeface="Courier New"/>
              </a:rPr>
              <a:t> number </a:t>
            </a:r>
            <a:r>
              <a:rPr lang="en" b="1">
                <a:latin typeface="Courier New"/>
                <a:ea typeface="Courier New"/>
                <a:cs typeface="Courier New"/>
                <a:sym typeface="Courier New"/>
              </a:rPr>
              <a:t>in</a:t>
            </a:r>
            <a:r>
              <a:rPr lang="en">
                <a:latin typeface="Courier New"/>
                <a:ea typeface="Courier New"/>
                <a:cs typeface="Courier New"/>
                <a:sym typeface="Courier New"/>
              </a:rPr>
              <a:t> numbers:</a:t>
            </a:r>
            <a:br>
              <a:rPr lang="en">
                <a:latin typeface="Courier New"/>
                <a:ea typeface="Courier New"/>
                <a:cs typeface="Courier New"/>
                <a:sym typeface="Courier New"/>
              </a:rPr>
            </a:br>
            <a:r>
              <a:rPr lang="en">
                <a:latin typeface="Courier New"/>
                <a:ea typeface="Courier New"/>
                <a:cs typeface="Courier New"/>
                <a:sym typeface="Courier New"/>
              </a:rPr>
              <a:t>    </a:t>
            </a:r>
            <a:r>
              <a:rPr lang="en" b="1">
                <a:latin typeface="Courier New"/>
                <a:ea typeface="Courier New"/>
                <a:cs typeface="Courier New"/>
                <a:sym typeface="Courier New"/>
              </a:rPr>
              <a:t>print</a:t>
            </a:r>
            <a:r>
              <a:rPr lang="en">
                <a:latin typeface="Courier New"/>
                <a:ea typeface="Courier New"/>
                <a:cs typeface="Courier New"/>
                <a:sym typeface="Courier New"/>
              </a:rPr>
              <a:t>(number)</a:t>
            </a:r>
            <a:br>
              <a:rPr lang="en">
                <a:latin typeface="Courier New"/>
                <a:ea typeface="Courier New"/>
                <a:cs typeface="Courier New"/>
                <a:sym typeface="Courier New"/>
              </a:rPr>
            </a:br>
            <a:br>
              <a:rPr lang="en">
                <a:latin typeface="Courier New"/>
                <a:ea typeface="Courier New"/>
                <a:cs typeface="Courier New"/>
                <a:sym typeface="Courier New"/>
              </a:rPr>
            </a:br>
            <a:r>
              <a:rPr lang="en"/>
              <a:t>However, this very restrictive. It will only ever be able to loop five times, and what if you want to do something a million times? It wouldn’t be feasible to create a list with every number up to 1,000,000.</a:t>
            </a:r>
            <a:br>
              <a:rPr lang="en"/>
            </a:br>
            <a:br>
              <a:rPr lang="en"/>
            </a:b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66" name="Google Shape;266;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To overcome this issue, Python has a function called </a:t>
            </a:r>
            <a:r>
              <a:rPr lang="en" b="1" dirty="0"/>
              <a:t>range</a:t>
            </a:r>
            <a:r>
              <a:rPr lang="en" dirty="0"/>
              <a:t> which will create a list of numbers for you.</a:t>
            </a:r>
            <a:br>
              <a:rPr lang="en" dirty="0"/>
            </a:br>
            <a:br>
              <a:rPr lang="en" dirty="0"/>
            </a:br>
            <a:r>
              <a:rPr lang="en" dirty="0"/>
              <a:t>By using range we can simplify the example program on the last slide:</a:t>
            </a:r>
            <a:br>
              <a:rPr lang="en" dirty="0"/>
            </a:br>
            <a:endParaRPr lang="en" b="1" dirty="0">
              <a:latin typeface="Courier New"/>
              <a:ea typeface="Courier New"/>
              <a:cs typeface="Courier New"/>
              <a:sym typeface="Courier New"/>
            </a:endParaRPr>
          </a:p>
          <a:p>
            <a:pPr marL="0" lvl="0" indent="0" algn="l" rtl="0">
              <a:lnSpc>
                <a:spcPct val="115000"/>
              </a:lnSpc>
              <a:spcBef>
                <a:spcPts val="0"/>
              </a:spcBef>
              <a:spcAft>
                <a:spcPts val="0"/>
              </a:spcAft>
              <a:buSzPts val="1800"/>
              <a:buNone/>
            </a:pPr>
            <a:br>
              <a:rPr lang="en" dirty="0">
                <a:latin typeface="Courier New"/>
                <a:ea typeface="Courier New"/>
                <a:cs typeface="Courier New"/>
                <a:sym typeface="Courier New"/>
              </a:rPr>
            </a:br>
            <a:endParaRPr dirty="0">
              <a:latin typeface="Courier New"/>
              <a:ea typeface="Courier New"/>
              <a:cs typeface="Courier New"/>
              <a:sym typeface="Courier New"/>
            </a:endParaRPr>
          </a:p>
          <a:p>
            <a:pPr marL="0" lvl="0" indent="0" algn="l" rtl="0">
              <a:lnSpc>
                <a:spcPct val="115000"/>
              </a:lnSpc>
              <a:spcBef>
                <a:spcPts val="1600"/>
              </a:spcBef>
              <a:spcAft>
                <a:spcPts val="0"/>
              </a:spcAft>
              <a:buClr>
                <a:srgbClr val="000000"/>
              </a:buClr>
              <a:buSzPts val="1100"/>
              <a:buFont typeface="Arial"/>
              <a:buNone/>
            </a:pPr>
            <a:r>
              <a:rPr lang="en" dirty="0"/>
              <a:t>Note: </a:t>
            </a:r>
            <a:r>
              <a:rPr lang="en" dirty="0">
                <a:latin typeface="Courier New"/>
                <a:ea typeface="Courier New"/>
                <a:cs typeface="Courier New"/>
                <a:sym typeface="Courier New"/>
              </a:rPr>
              <a:t>- range(5)</a:t>
            </a:r>
            <a:r>
              <a:rPr lang="en" dirty="0"/>
              <a:t> will create a list of five numbers from </a:t>
            </a:r>
            <a:r>
              <a:rPr lang="en" b="1" dirty="0"/>
              <a:t>0 to 4</a:t>
            </a:r>
            <a:r>
              <a:rPr lang="en" dirty="0"/>
              <a:t>, not six numbers from 0 to 5.</a:t>
            </a: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D3CE8CA1-DF69-406D-9787-8868CC2A71E6}"/>
              </a:ext>
            </a:extLst>
          </p:cNvPr>
          <p:cNvPicPr>
            <a:picLocks noChangeAspect="1"/>
          </p:cNvPicPr>
          <p:nvPr/>
        </p:nvPicPr>
        <p:blipFill>
          <a:blip r:embed="rId3"/>
          <a:stretch>
            <a:fillRect/>
          </a:stretch>
        </p:blipFill>
        <p:spPr>
          <a:xfrm>
            <a:off x="311700" y="2571750"/>
            <a:ext cx="4307359" cy="85420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72" name="Google Shape;272;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You will now use a </a:t>
            </a:r>
            <a:r>
              <a:rPr lang="en" b="1"/>
              <a:t>for loop</a:t>
            </a:r>
            <a:r>
              <a:rPr lang="en"/>
              <a:t> with range to create a program which will loop for a set number of times asking the user for an item of shopping and then appending it to the </a:t>
            </a:r>
            <a:r>
              <a:rPr lang="en">
                <a:latin typeface="Courier New"/>
                <a:ea typeface="Courier New"/>
                <a:cs typeface="Courier New"/>
                <a:sym typeface="Courier New"/>
              </a:rPr>
              <a:t>shopping</a:t>
            </a:r>
            <a:r>
              <a:rPr lang="en"/>
              <a:t> list variable.</a:t>
            </a:r>
            <a:endParaRPr/>
          </a:p>
          <a:p>
            <a:pPr marL="457200" lvl="0" indent="-342900" algn="l" rtl="0">
              <a:lnSpc>
                <a:spcPct val="115000"/>
              </a:lnSpc>
              <a:spcBef>
                <a:spcPts val="1600"/>
              </a:spcBef>
              <a:spcAft>
                <a:spcPts val="0"/>
              </a:spcAft>
              <a:buSzPts val="1800"/>
              <a:buChar char="●"/>
            </a:pPr>
            <a:r>
              <a:rPr lang="en"/>
              <a:t>Create a new program and save it as </a:t>
            </a:r>
            <a:r>
              <a:rPr lang="en">
                <a:latin typeface="Courier New"/>
                <a:ea typeface="Courier New"/>
                <a:cs typeface="Courier New"/>
                <a:sym typeface="Courier New"/>
              </a:rPr>
              <a:t>create_shopping.</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Create an empty list variable called shopping.</a:t>
            </a:r>
            <a:br>
              <a:rPr lang="en"/>
            </a:br>
            <a:r>
              <a:rPr lang="en">
                <a:latin typeface="Courier New"/>
                <a:ea typeface="Courier New"/>
                <a:cs typeface="Courier New"/>
                <a:sym typeface="Courier New"/>
              </a:rPr>
              <a:t>shopping = []</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Add a for loop with a range to loop 5 times.</a:t>
            </a:r>
            <a:br>
              <a:rPr lang="en"/>
            </a:br>
            <a:r>
              <a:rPr lang="en" b="1">
                <a:latin typeface="Courier New"/>
                <a:ea typeface="Courier New"/>
                <a:cs typeface="Courier New"/>
                <a:sym typeface="Courier New"/>
              </a:rPr>
              <a:t>for</a:t>
            </a:r>
            <a:r>
              <a:rPr lang="en">
                <a:latin typeface="Courier New"/>
                <a:ea typeface="Courier New"/>
                <a:cs typeface="Courier New"/>
                <a:sym typeface="Courier New"/>
              </a:rPr>
              <a:t> item_number </a:t>
            </a:r>
            <a:r>
              <a:rPr lang="en" b="1">
                <a:latin typeface="Courier New"/>
                <a:ea typeface="Courier New"/>
                <a:cs typeface="Courier New"/>
                <a:sym typeface="Courier New"/>
              </a:rPr>
              <a:t>in</a:t>
            </a:r>
            <a:r>
              <a:rPr lang="en">
                <a:latin typeface="Courier New"/>
                <a:ea typeface="Courier New"/>
                <a:cs typeface="Courier New"/>
                <a:sym typeface="Courier New"/>
              </a:rPr>
              <a:t> </a:t>
            </a:r>
            <a:r>
              <a:rPr lang="en">
                <a:solidFill>
                  <a:srgbClr val="3C78D8"/>
                </a:solidFill>
                <a:latin typeface="Courier New"/>
                <a:ea typeface="Courier New"/>
                <a:cs typeface="Courier New"/>
                <a:sym typeface="Courier New"/>
              </a:rPr>
              <a:t>range</a:t>
            </a:r>
            <a:r>
              <a:rPr lang="en">
                <a:latin typeface="Courier New"/>
                <a:ea typeface="Courier New"/>
                <a:cs typeface="Courier New"/>
                <a:sym typeface="Courier New"/>
              </a:rPr>
              <a:t>(</a:t>
            </a:r>
            <a:r>
              <a:rPr lang="en">
                <a:solidFill>
                  <a:srgbClr val="3C78D8"/>
                </a:solidFill>
                <a:latin typeface="Courier New"/>
                <a:ea typeface="Courier New"/>
                <a:cs typeface="Courier New"/>
                <a:sym typeface="Courier New"/>
              </a:rPr>
              <a:t>5</a:t>
            </a: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78" name="Google Shape;278;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Indented under the for loop, use input to ask the user for something to go on the shopping list:</a:t>
            </a:r>
            <a:br>
              <a:rPr lang="en"/>
            </a:br>
            <a:r>
              <a:rPr lang="en"/>
              <a:t>    </a:t>
            </a:r>
            <a:r>
              <a:rPr lang="en">
                <a:latin typeface="Courier New"/>
                <a:ea typeface="Courier New"/>
                <a:cs typeface="Courier New"/>
                <a:sym typeface="Courier New"/>
              </a:rPr>
              <a:t>item = </a:t>
            </a:r>
            <a:r>
              <a:rPr lang="en">
                <a:solidFill>
                  <a:srgbClr val="3C78D8"/>
                </a:solidFill>
                <a:latin typeface="Courier New"/>
                <a:ea typeface="Courier New"/>
                <a:cs typeface="Courier New"/>
                <a:sym typeface="Courier New"/>
              </a:rPr>
              <a:t>input</a:t>
            </a:r>
            <a:r>
              <a:rPr lang="en">
                <a:latin typeface="Courier New"/>
                <a:ea typeface="Courier New"/>
                <a:cs typeface="Courier New"/>
                <a:sym typeface="Courier New"/>
              </a:rPr>
              <a:t>(</a:t>
            </a:r>
            <a:r>
              <a:rPr lang="en">
                <a:solidFill>
                  <a:srgbClr val="FF0000"/>
                </a:solidFill>
                <a:latin typeface="Courier New"/>
                <a:ea typeface="Courier New"/>
                <a:cs typeface="Courier New"/>
                <a:sym typeface="Courier New"/>
              </a:rPr>
              <a:t>"what is the item? "</a:t>
            </a:r>
            <a:r>
              <a:rPr lang="en">
                <a:latin typeface="Courier New"/>
                <a:ea typeface="Courier New"/>
                <a:cs typeface="Courier New"/>
                <a:sym typeface="Courier New"/>
              </a:rPr>
              <a:t>)</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Still indented under the for loop, append the item to the shopping list.</a:t>
            </a:r>
            <a:br>
              <a:rPr lang="en"/>
            </a:br>
            <a:r>
              <a:rPr lang="en"/>
              <a:t>    </a:t>
            </a:r>
            <a:r>
              <a:rPr lang="en">
                <a:latin typeface="Courier New"/>
                <a:ea typeface="Courier New"/>
                <a:cs typeface="Courier New"/>
                <a:sym typeface="Courier New"/>
              </a:rPr>
              <a:t>shopping.append(item)</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Finally, after the for loop let’s print the shopping list, so we can see what is in it.</a:t>
            </a:r>
            <a:br>
              <a:rPr lang="en"/>
            </a:br>
            <a:r>
              <a:rPr lang="en"/>
              <a:t>    </a:t>
            </a:r>
            <a:r>
              <a:rPr lang="en" b="1">
                <a:latin typeface="Courier New"/>
                <a:ea typeface="Courier New"/>
                <a:cs typeface="Courier New"/>
                <a:sym typeface="Courier New"/>
              </a:rPr>
              <a:t>print</a:t>
            </a:r>
            <a:r>
              <a:rPr lang="en">
                <a:latin typeface="Courier New"/>
                <a:ea typeface="Courier New"/>
                <a:cs typeface="Courier New"/>
                <a:sym typeface="Courier New"/>
              </a:rPr>
              <a:t>(shopping)</a:t>
            </a:r>
            <a:endParaRPr>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84" name="Google Shape;284;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The complete </a:t>
            </a:r>
            <a:r>
              <a:rPr lang="en" dirty="0">
                <a:latin typeface="Courier New"/>
                <a:ea typeface="Courier New"/>
                <a:cs typeface="Courier New"/>
                <a:sym typeface="Courier New"/>
              </a:rPr>
              <a:t>create_shopping</a:t>
            </a:r>
            <a:r>
              <a:rPr lang="en" dirty="0"/>
              <a:t> program should now look similar to this:</a:t>
            </a:r>
            <a:br>
              <a:rPr lang="en" dirty="0"/>
            </a:br>
            <a:br>
              <a:rPr lang="en" dirty="0"/>
            </a:br>
            <a:endParaRPr lang="en" dirty="0">
              <a:latin typeface="Courier New"/>
              <a:ea typeface="Courier New"/>
              <a:cs typeface="Courier New"/>
              <a:sym typeface="Courier New"/>
            </a:endParaRPr>
          </a:p>
          <a:p>
            <a:pPr marL="0" lvl="0" indent="0" algn="l" rtl="0">
              <a:lnSpc>
                <a:spcPct val="115000"/>
              </a:lnSpc>
              <a:spcBef>
                <a:spcPts val="0"/>
              </a:spcBef>
              <a:spcAft>
                <a:spcPts val="1600"/>
              </a:spcAft>
              <a:buSzPts val="1800"/>
              <a:buNone/>
            </a:pPr>
            <a:endParaRPr dirty="0">
              <a:latin typeface="Courier New"/>
              <a:ea typeface="Courier New"/>
              <a:cs typeface="Courier New"/>
              <a:sym typeface="Courier New"/>
            </a:endParaRPr>
          </a:p>
        </p:txBody>
      </p:sp>
      <p:pic>
        <p:nvPicPr>
          <p:cNvPr id="2" name="Picture 1">
            <a:extLst>
              <a:ext uri="{FF2B5EF4-FFF2-40B4-BE49-F238E27FC236}">
                <a16:creationId xmlns:a16="http://schemas.microsoft.com/office/drawing/2014/main" id="{DC1CFDFD-7ED9-4446-A85C-3420CBF66660}"/>
              </a:ext>
            </a:extLst>
          </p:cNvPr>
          <p:cNvPicPr>
            <a:picLocks noChangeAspect="1"/>
          </p:cNvPicPr>
          <p:nvPr/>
        </p:nvPicPr>
        <p:blipFill>
          <a:blip r:embed="rId3"/>
          <a:stretch>
            <a:fillRect/>
          </a:stretch>
        </p:blipFill>
        <p:spPr>
          <a:xfrm>
            <a:off x="421576" y="1712594"/>
            <a:ext cx="6073599" cy="214007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90" name="Google Shape;290;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Run your program and make sure you can enter 5 items of shopping and that they are displayed at the end.</a:t>
            </a:r>
            <a:endParaRPr/>
          </a:p>
          <a:p>
            <a:pPr marL="0" lvl="0" indent="0" algn="l" rtl="0">
              <a:lnSpc>
                <a:spcPct val="115000"/>
              </a:lnSpc>
              <a:spcBef>
                <a:spcPts val="1600"/>
              </a:spcBef>
              <a:spcAft>
                <a:spcPts val="1600"/>
              </a:spcAft>
              <a:buSzPts val="1800"/>
              <a:buNone/>
            </a:pPr>
            <a:endParaRPr/>
          </a:p>
        </p:txBody>
      </p:sp>
      <p:pic>
        <p:nvPicPr>
          <p:cNvPr id="2" name="Picture 1">
            <a:extLst>
              <a:ext uri="{FF2B5EF4-FFF2-40B4-BE49-F238E27FC236}">
                <a16:creationId xmlns:a16="http://schemas.microsoft.com/office/drawing/2014/main" id="{D7D10925-E8FC-4820-BBE3-B4B1D66C729B}"/>
              </a:ext>
            </a:extLst>
          </p:cNvPr>
          <p:cNvPicPr>
            <a:picLocks noChangeAspect="1"/>
          </p:cNvPicPr>
          <p:nvPr/>
        </p:nvPicPr>
        <p:blipFill>
          <a:blip r:embed="rId3"/>
          <a:stretch>
            <a:fillRect/>
          </a:stretch>
        </p:blipFill>
        <p:spPr>
          <a:xfrm>
            <a:off x="662558" y="1953386"/>
            <a:ext cx="7983855" cy="16554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97" name="Google Shape;297;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At each stage, the variable </a:t>
            </a:r>
            <a:r>
              <a:rPr lang="en" dirty="0">
                <a:latin typeface="Courier New"/>
                <a:ea typeface="Courier New"/>
                <a:cs typeface="Courier New"/>
                <a:sym typeface="Courier New"/>
              </a:rPr>
              <a:t>item_number</a:t>
            </a:r>
            <a:r>
              <a:rPr lang="en" dirty="0"/>
              <a:t> will contain the number of the times the program has been around the </a:t>
            </a:r>
            <a:r>
              <a:rPr lang="en" b="1" dirty="0"/>
              <a:t>for loop</a:t>
            </a:r>
            <a:r>
              <a:rPr lang="en" dirty="0"/>
              <a:t>, starting at 0 and going up to 4. Let’s make this more apparent.</a:t>
            </a:r>
            <a:endParaRPr dirty="0"/>
          </a:p>
          <a:p>
            <a:pPr marL="457200" lvl="0" indent="-342900" algn="l" rtl="0">
              <a:lnSpc>
                <a:spcPct val="115000"/>
              </a:lnSpc>
              <a:spcBef>
                <a:spcPts val="1600"/>
              </a:spcBef>
              <a:spcAft>
                <a:spcPts val="0"/>
              </a:spcAft>
              <a:buSzPts val="1800"/>
              <a:buChar char="●"/>
            </a:pPr>
            <a:r>
              <a:rPr lang="en" dirty="0"/>
              <a:t>Change your program to include each </a:t>
            </a:r>
            <a:r>
              <a:rPr lang="en" dirty="0">
                <a:latin typeface="Courier New"/>
                <a:ea typeface="Courier New"/>
                <a:cs typeface="Courier New"/>
                <a:sym typeface="Courier New"/>
              </a:rPr>
              <a:t>item_number</a:t>
            </a:r>
            <a:r>
              <a:rPr lang="en" dirty="0"/>
              <a:t> in the corresponding prompts to the user for shopping items.</a:t>
            </a:r>
            <a:br>
              <a:rPr lang="en" dirty="0"/>
            </a:br>
            <a:endParaRPr lang="en" sz="1600" dirty="0">
              <a:latin typeface="Courier New"/>
              <a:ea typeface="Courier New"/>
              <a:cs typeface="Courier New"/>
              <a:sym typeface="Courier New"/>
            </a:endParaRPr>
          </a:p>
          <a:p>
            <a:pPr marL="114300" lvl="0" indent="0" algn="l" rtl="0">
              <a:lnSpc>
                <a:spcPct val="115000"/>
              </a:lnSpc>
              <a:spcBef>
                <a:spcPts val="1600"/>
              </a:spcBef>
              <a:spcAft>
                <a:spcPts val="0"/>
              </a:spcAft>
              <a:buSzPts val="1800"/>
              <a:buNone/>
            </a:pPr>
            <a:endParaRPr sz="1600" dirty="0"/>
          </a:p>
          <a:p>
            <a:pPr marL="457200" lvl="0" indent="-342900" algn="l" rtl="0">
              <a:lnSpc>
                <a:spcPct val="115000"/>
              </a:lnSpc>
              <a:spcBef>
                <a:spcPts val="0"/>
              </a:spcBef>
              <a:spcAft>
                <a:spcPts val="0"/>
              </a:spcAft>
              <a:buSzPts val="1800"/>
              <a:buChar char="●"/>
            </a:pPr>
            <a:r>
              <a:rPr lang="en" dirty="0"/>
              <a:t>Run your program so you can see this displaying each </a:t>
            </a:r>
            <a:r>
              <a:rPr lang="en" dirty="0">
                <a:latin typeface="Courier New"/>
                <a:ea typeface="Courier New"/>
                <a:cs typeface="Courier New"/>
                <a:sym typeface="Courier New"/>
              </a:rPr>
              <a:t>item_number.</a:t>
            </a:r>
            <a:endParaRPr dirty="0">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ACB05DD4-BFAB-47ED-B932-4EAE032CD930}"/>
              </a:ext>
            </a:extLst>
          </p:cNvPr>
          <p:cNvPicPr>
            <a:picLocks noChangeAspect="1"/>
          </p:cNvPicPr>
          <p:nvPr/>
        </p:nvPicPr>
        <p:blipFill>
          <a:blip r:embed="rId3"/>
          <a:stretch>
            <a:fillRect/>
          </a:stretch>
        </p:blipFill>
        <p:spPr>
          <a:xfrm>
            <a:off x="672274" y="3111055"/>
            <a:ext cx="7409051" cy="3514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Strings as Iterables</a:t>
            </a:r>
            <a:endParaRPr/>
          </a:p>
        </p:txBody>
      </p:sp>
      <p:sp>
        <p:nvSpPr>
          <p:cNvPr id="78" name="Google Shape;7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Open the REPL </a:t>
            </a:r>
            <a:r>
              <a:rPr lang="en-US" dirty="0"/>
              <a:t>in Mu or the Shell in IDLE</a:t>
            </a:r>
            <a:r>
              <a:rPr lang="en" dirty="0"/>
              <a:t>.</a:t>
            </a:r>
            <a:endParaRPr dirty="0"/>
          </a:p>
          <a:p>
            <a:pPr marL="0" lvl="0" indent="0" algn="l" rtl="0">
              <a:lnSpc>
                <a:spcPct val="115000"/>
              </a:lnSpc>
              <a:spcBef>
                <a:spcPts val="1600"/>
              </a:spcBef>
              <a:spcAft>
                <a:spcPts val="1600"/>
              </a:spcAft>
              <a:buSzPts val="1800"/>
              <a:buNone/>
            </a:pPr>
            <a:endParaRPr dirty="0"/>
          </a:p>
        </p:txBody>
      </p:sp>
      <p:pic>
        <p:nvPicPr>
          <p:cNvPr id="79" name="Google Shape;79;p4"/>
          <p:cNvPicPr preferRelativeResize="0"/>
          <p:nvPr/>
        </p:nvPicPr>
        <p:blipFill rotWithShape="1">
          <a:blip r:embed="rId3">
            <a:alphaModFix/>
          </a:blip>
          <a:srcRect/>
          <a:stretch/>
        </p:blipFill>
        <p:spPr>
          <a:xfrm>
            <a:off x="311700" y="1759527"/>
            <a:ext cx="4045049" cy="3050927"/>
          </a:xfrm>
          <a:prstGeom prst="rect">
            <a:avLst/>
          </a:prstGeom>
          <a:noFill/>
          <a:ln>
            <a:noFill/>
          </a:ln>
        </p:spPr>
      </p:pic>
      <p:pic>
        <p:nvPicPr>
          <p:cNvPr id="2" name="Picture 1">
            <a:extLst>
              <a:ext uri="{FF2B5EF4-FFF2-40B4-BE49-F238E27FC236}">
                <a16:creationId xmlns:a16="http://schemas.microsoft.com/office/drawing/2014/main" id="{FE4F47B8-A3F3-495D-8FB0-9300FED428A1}"/>
              </a:ext>
            </a:extLst>
          </p:cNvPr>
          <p:cNvPicPr>
            <a:picLocks noChangeAspect="1"/>
          </p:cNvPicPr>
          <p:nvPr/>
        </p:nvPicPr>
        <p:blipFill>
          <a:blip r:embed="rId4"/>
          <a:stretch>
            <a:fillRect/>
          </a:stretch>
        </p:blipFill>
        <p:spPr>
          <a:xfrm>
            <a:off x="4572000" y="1759527"/>
            <a:ext cx="4547908" cy="272388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303" name="Google Shape;303;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What do you notice about the item numbers?</a:t>
            </a:r>
          </a:p>
          <a:p>
            <a:pPr marL="0" lvl="0" indent="0" algn="l" rtl="0">
              <a:lnSpc>
                <a:spcPct val="115000"/>
              </a:lnSpc>
              <a:spcBef>
                <a:spcPts val="0"/>
              </a:spcBef>
              <a:spcAft>
                <a:spcPts val="1600"/>
              </a:spcAft>
              <a:buSzPts val="1800"/>
              <a:buNone/>
            </a:pPr>
            <a:r>
              <a:rPr lang="en-US" dirty="0"/>
              <a:t>Do humans start by numbering their first item as item 0?</a:t>
            </a:r>
          </a:p>
          <a:p>
            <a:pPr marL="0" lvl="0" indent="0" algn="l" rtl="0">
              <a:lnSpc>
                <a:spcPct val="115000"/>
              </a:lnSpc>
              <a:spcBef>
                <a:spcPts val="0"/>
              </a:spcBef>
              <a:spcAft>
                <a:spcPts val="1600"/>
              </a:spcAft>
              <a:buSzPts val="1800"/>
              <a:buNone/>
            </a:pPr>
            <a:endParaRPr lang="en-US" dirty="0"/>
          </a:p>
          <a:p>
            <a:pPr marL="0" lvl="0" indent="0" algn="l" rtl="0">
              <a:lnSpc>
                <a:spcPct val="115000"/>
              </a:lnSpc>
              <a:spcBef>
                <a:spcPts val="0"/>
              </a:spcBef>
              <a:spcAft>
                <a:spcPts val="1600"/>
              </a:spcAft>
              <a:buSzPts val="1800"/>
              <a:buNone/>
            </a:pPr>
            <a:r>
              <a:rPr lang="en-US" dirty="0"/>
              <a:t>Try this instead</a:t>
            </a:r>
          </a:p>
          <a:p>
            <a:pPr marL="0" lvl="0" indent="0" algn="l" rtl="0">
              <a:lnSpc>
                <a:spcPct val="115000"/>
              </a:lnSpc>
              <a:spcBef>
                <a:spcPts val="0"/>
              </a:spcBef>
              <a:spcAft>
                <a:spcPts val="1600"/>
              </a:spcAft>
              <a:buSzPts val="1800"/>
              <a:buNone/>
            </a:pPr>
            <a:endParaRPr lang="en-US" dirty="0"/>
          </a:p>
        </p:txBody>
      </p:sp>
      <p:pic>
        <p:nvPicPr>
          <p:cNvPr id="2" name="Picture 1">
            <a:extLst>
              <a:ext uri="{FF2B5EF4-FFF2-40B4-BE49-F238E27FC236}">
                <a16:creationId xmlns:a16="http://schemas.microsoft.com/office/drawing/2014/main" id="{700B2862-2091-443A-B526-F9BA424672BF}"/>
              </a:ext>
            </a:extLst>
          </p:cNvPr>
          <p:cNvPicPr>
            <a:picLocks noChangeAspect="1"/>
          </p:cNvPicPr>
          <p:nvPr/>
        </p:nvPicPr>
        <p:blipFill>
          <a:blip r:embed="rId3"/>
          <a:stretch>
            <a:fillRect/>
          </a:stretch>
        </p:blipFill>
        <p:spPr>
          <a:xfrm>
            <a:off x="311700" y="3460432"/>
            <a:ext cx="7620187" cy="41662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body" idx="1"/>
          </p:nvPr>
        </p:nvSpPr>
        <p:spPr>
          <a:xfrm>
            <a:off x="311700" y="348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At the moment your program will only ever collect 5 items of shopping. What if you have more or less? In the next step you will change the program so that it starts by asking the user how many items of shopping they need, and use that number in your for loop.</a:t>
            </a:r>
            <a:endParaRPr dirty="0"/>
          </a:p>
          <a:p>
            <a:pPr marL="457200" lvl="0" indent="-342900" algn="l" rtl="0">
              <a:lnSpc>
                <a:spcPct val="115000"/>
              </a:lnSpc>
              <a:spcBef>
                <a:spcPts val="1600"/>
              </a:spcBef>
              <a:spcAft>
                <a:spcPts val="0"/>
              </a:spcAft>
              <a:buSzPts val="1800"/>
              <a:buChar char="●"/>
            </a:pPr>
            <a:r>
              <a:rPr lang="en" dirty="0"/>
              <a:t>Add to the top of your program an input to get the number of items of shopping.</a:t>
            </a:r>
            <a:br>
              <a:rPr lang="en" dirty="0"/>
            </a:br>
            <a:br>
              <a:rPr lang="en" dirty="0"/>
            </a:br>
            <a:endParaRPr lang="en-US" dirty="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br>
              <a:rPr lang="en" dirty="0">
                <a:latin typeface="Courier New"/>
                <a:ea typeface="Courier New"/>
                <a:cs typeface="Courier New"/>
                <a:sym typeface="Courier New"/>
              </a:rPr>
            </a:br>
            <a:br>
              <a:rPr lang="en" dirty="0">
                <a:latin typeface="Courier New"/>
                <a:ea typeface="Courier New"/>
                <a:cs typeface="Courier New"/>
                <a:sym typeface="Courier New"/>
              </a:rPr>
            </a:br>
            <a:endParaRPr dirty="0"/>
          </a:p>
        </p:txBody>
      </p:sp>
      <p:pic>
        <p:nvPicPr>
          <p:cNvPr id="2" name="Picture 1">
            <a:extLst>
              <a:ext uri="{FF2B5EF4-FFF2-40B4-BE49-F238E27FC236}">
                <a16:creationId xmlns:a16="http://schemas.microsoft.com/office/drawing/2014/main" id="{E0916FE5-6D2E-4FAB-A61B-0543FF0F8C0F}"/>
              </a:ext>
            </a:extLst>
          </p:cNvPr>
          <p:cNvPicPr>
            <a:picLocks noChangeAspect="1"/>
          </p:cNvPicPr>
          <p:nvPr/>
        </p:nvPicPr>
        <p:blipFill>
          <a:blip r:embed="rId3"/>
          <a:stretch>
            <a:fillRect/>
          </a:stretch>
        </p:blipFill>
        <p:spPr>
          <a:xfrm>
            <a:off x="637412" y="2349246"/>
            <a:ext cx="8287131" cy="2483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txBox="1">
            <a:spLocks noGrp="1"/>
          </p:cNvSpPr>
          <p:nvPr>
            <p:ph type="body" idx="1"/>
          </p:nvPr>
        </p:nvSpPr>
        <p:spPr>
          <a:xfrm>
            <a:off x="276775" y="16055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Now change the </a:t>
            </a:r>
            <a:r>
              <a:rPr lang="en" b="1" dirty="0"/>
              <a:t>for loop </a:t>
            </a:r>
            <a:r>
              <a:rPr lang="en" dirty="0"/>
              <a:t>so that the variable </a:t>
            </a:r>
            <a:r>
              <a:rPr lang="en" dirty="0">
                <a:latin typeface="Courier New"/>
                <a:ea typeface="Courier New"/>
                <a:cs typeface="Courier New"/>
                <a:sym typeface="Courier New"/>
              </a:rPr>
              <a:t>how_many</a:t>
            </a:r>
            <a:r>
              <a:rPr lang="en" dirty="0"/>
              <a:t> is used by range.</a:t>
            </a:r>
            <a:br>
              <a:rPr lang="en" dirty="0"/>
            </a:br>
            <a:r>
              <a:rPr lang="en" b="1" dirty="0">
                <a:latin typeface="Courier New"/>
                <a:ea typeface="Courier New"/>
                <a:cs typeface="Courier New"/>
                <a:sym typeface="Courier New"/>
              </a:rPr>
              <a:t>for</a:t>
            </a:r>
            <a:r>
              <a:rPr lang="en" dirty="0">
                <a:latin typeface="Courier New"/>
                <a:ea typeface="Courier New"/>
                <a:cs typeface="Courier New"/>
                <a:sym typeface="Courier New"/>
              </a:rPr>
              <a:t> item_number </a:t>
            </a:r>
            <a:r>
              <a:rPr lang="en" b="1" dirty="0">
                <a:latin typeface="Courier New"/>
                <a:ea typeface="Courier New"/>
                <a:cs typeface="Courier New"/>
                <a:sym typeface="Courier New"/>
              </a:rPr>
              <a:t>in</a:t>
            </a:r>
            <a:r>
              <a:rPr lang="en" dirty="0">
                <a:latin typeface="Courier New"/>
                <a:ea typeface="Courier New"/>
                <a:cs typeface="Courier New"/>
                <a:sym typeface="Courier New"/>
              </a:rPr>
              <a:t> </a:t>
            </a:r>
            <a:r>
              <a:rPr lang="en" dirty="0">
                <a:solidFill>
                  <a:srgbClr val="3C78D8"/>
                </a:solidFill>
                <a:latin typeface="Courier New"/>
                <a:ea typeface="Courier New"/>
                <a:cs typeface="Courier New"/>
                <a:sym typeface="Courier New"/>
              </a:rPr>
              <a:t>range</a:t>
            </a:r>
            <a:r>
              <a:rPr lang="en" dirty="0">
                <a:latin typeface="Courier New"/>
                <a:ea typeface="Courier New"/>
                <a:cs typeface="Courier New"/>
                <a:sym typeface="Courier New"/>
              </a:rPr>
              <a:t>(how_many):</a:t>
            </a:r>
            <a:br>
              <a:rPr lang="en" dirty="0">
                <a:latin typeface="Courier New"/>
                <a:ea typeface="Courier New"/>
                <a:cs typeface="Courier New"/>
                <a:sym typeface="Courier New"/>
              </a:rPr>
            </a:br>
            <a:endParaRPr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dirty="0"/>
              <a:t>Your program should now look similar to this:</a:t>
            </a:r>
            <a:br>
              <a:rPr lang="en" dirty="0"/>
            </a:br>
            <a:br>
              <a:rPr lang="en" dirty="0"/>
            </a:br>
            <a:endParaRPr lang="en-US" sz="1400"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400" dirty="0">
              <a:latin typeface="Courier New"/>
              <a:cs typeface="Courier New"/>
              <a:sym typeface="Courier New"/>
            </a:endParaRPr>
          </a:p>
          <a:p>
            <a:pPr marL="457200" lvl="0" indent="-342900" algn="l" rtl="0">
              <a:lnSpc>
                <a:spcPct val="115000"/>
              </a:lnSpc>
              <a:spcBef>
                <a:spcPts val="0"/>
              </a:spcBef>
              <a:spcAft>
                <a:spcPts val="0"/>
              </a:spcAft>
              <a:buSzPts val="1800"/>
              <a:buChar char="●"/>
            </a:pPr>
            <a:r>
              <a:rPr lang="en" dirty="0"/>
              <a:t>Run your program and enter a number of items.</a:t>
            </a:r>
            <a:endParaRPr dirty="0"/>
          </a:p>
        </p:txBody>
      </p:sp>
      <p:pic>
        <p:nvPicPr>
          <p:cNvPr id="2" name="Picture 1">
            <a:extLst>
              <a:ext uri="{FF2B5EF4-FFF2-40B4-BE49-F238E27FC236}">
                <a16:creationId xmlns:a16="http://schemas.microsoft.com/office/drawing/2014/main" id="{0D67E607-A82A-4959-A3EF-E2436F798129}"/>
              </a:ext>
            </a:extLst>
          </p:cNvPr>
          <p:cNvPicPr>
            <a:picLocks noChangeAspect="1"/>
          </p:cNvPicPr>
          <p:nvPr/>
        </p:nvPicPr>
        <p:blipFill>
          <a:blip r:embed="rId3"/>
          <a:stretch>
            <a:fillRect/>
          </a:stretch>
        </p:blipFill>
        <p:spPr>
          <a:xfrm>
            <a:off x="513969" y="1535933"/>
            <a:ext cx="8520600" cy="24459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Portfolio 7</a:t>
            </a:r>
            <a:r>
              <a:rPr lang="en" dirty="0"/>
              <a:t>: </a:t>
            </a:r>
            <a:r>
              <a:rPr lang="en-US" dirty="0"/>
              <a:t>Make and Print List</a:t>
            </a:r>
            <a:endParaRPr dirty="0"/>
          </a:p>
        </p:txBody>
      </p:sp>
      <p:sp>
        <p:nvSpPr>
          <p:cNvPr id="327" name="Google Shape;327;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dirty="0"/>
              <a:t>Now you have </a:t>
            </a:r>
            <a:r>
              <a:rPr lang="en-US" b="1" dirty="0"/>
              <a:t>one</a:t>
            </a:r>
            <a:r>
              <a:rPr lang="en" b="1" dirty="0"/>
              <a:t> program </a:t>
            </a:r>
            <a:r>
              <a:rPr lang="en-US" b="1" dirty="0"/>
              <a:t>w</a:t>
            </a:r>
            <a:r>
              <a:rPr lang="en" b="1" dirty="0"/>
              <a:t>hich will print items one at a time and one that will make a list. Your challenge is to combine them together to create a program which will:</a:t>
            </a:r>
            <a:endParaRPr b="1" dirty="0"/>
          </a:p>
          <a:p>
            <a:pPr marL="457200" lvl="0" indent="-342900" algn="l" rtl="0">
              <a:lnSpc>
                <a:spcPct val="115000"/>
              </a:lnSpc>
              <a:spcBef>
                <a:spcPts val="1600"/>
              </a:spcBef>
              <a:spcAft>
                <a:spcPts val="0"/>
              </a:spcAft>
              <a:buSzPts val="1800"/>
              <a:buChar char="●"/>
            </a:pPr>
            <a:r>
              <a:rPr lang="en" dirty="0"/>
              <a:t>Ask how many items are needed.</a:t>
            </a:r>
            <a:endParaRPr dirty="0"/>
          </a:p>
          <a:p>
            <a:pPr marL="457200" lvl="0" indent="-342900" algn="l" rtl="0">
              <a:lnSpc>
                <a:spcPct val="115000"/>
              </a:lnSpc>
              <a:spcBef>
                <a:spcPts val="0"/>
              </a:spcBef>
              <a:spcAft>
                <a:spcPts val="0"/>
              </a:spcAft>
              <a:buSzPts val="1800"/>
              <a:buChar char="●"/>
            </a:pPr>
            <a:r>
              <a:rPr lang="en" dirty="0"/>
              <a:t>Collect the items and store them in a list.</a:t>
            </a:r>
            <a:endParaRPr dirty="0"/>
          </a:p>
          <a:p>
            <a:pPr marL="457200" lvl="0" indent="-342900" algn="l" rtl="0">
              <a:lnSpc>
                <a:spcPct val="115000"/>
              </a:lnSpc>
              <a:spcBef>
                <a:spcPts val="0"/>
              </a:spcBef>
              <a:spcAft>
                <a:spcPts val="0"/>
              </a:spcAft>
              <a:buSzPts val="1800"/>
              <a:buChar char="●"/>
            </a:pPr>
            <a:r>
              <a:rPr lang="en" dirty="0"/>
              <a:t>Loop through the shopping list and display them.</a:t>
            </a:r>
            <a:endParaRPr dirty="0"/>
          </a:p>
          <a:p>
            <a:pPr marL="457200" lvl="0" indent="-342900" algn="l" rtl="0">
              <a:lnSpc>
                <a:spcPct val="115000"/>
              </a:lnSpc>
              <a:spcBef>
                <a:spcPts val="0"/>
              </a:spcBef>
              <a:spcAft>
                <a:spcPts val="0"/>
              </a:spcAft>
              <a:buSzPts val="1800"/>
              <a:buChar char="●"/>
            </a:pPr>
            <a:r>
              <a:rPr lang="en" dirty="0"/>
              <a:t>Show a total at the end so the user can see how many have been added.</a:t>
            </a:r>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endParaRPr lang="en" dirty="0"/>
          </a:p>
          <a:p>
            <a:pPr marL="114300" lvl="0" indent="0" algn="l" rtl="0">
              <a:lnSpc>
                <a:spcPct val="115000"/>
              </a:lnSpc>
              <a:spcBef>
                <a:spcPts val="0"/>
              </a:spcBef>
              <a:spcAft>
                <a:spcPts val="0"/>
              </a:spcAft>
              <a:buSzPts val="1800"/>
              <a:buNone/>
            </a:pPr>
            <a:r>
              <a:rPr lang="en" dirty="0"/>
              <a:t>Save your file as your_name_</a:t>
            </a:r>
            <a:r>
              <a:rPr lang="en-US" dirty="0"/>
              <a:t>u</a:t>
            </a:r>
            <a:r>
              <a:rPr lang="en" dirty="0"/>
              <a:t>3_port_7</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A749-B91D-4CBA-9B7E-5235FB56711D}"/>
              </a:ext>
            </a:extLst>
          </p:cNvPr>
          <p:cNvSpPr>
            <a:spLocks noGrp="1"/>
          </p:cNvSpPr>
          <p:nvPr>
            <p:ph type="title"/>
          </p:nvPr>
        </p:nvSpPr>
        <p:spPr/>
        <p:txBody>
          <a:bodyPr/>
          <a:lstStyle/>
          <a:p>
            <a:r>
              <a:rPr lang="en-US" dirty="0"/>
              <a:t>Sample output for portfolio 7</a:t>
            </a:r>
          </a:p>
        </p:txBody>
      </p:sp>
      <p:pic>
        <p:nvPicPr>
          <p:cNvPr id="4" name="Picture 3">
            <a:extLst>
              <a:ext uri="{FF2B5EF4-FFF2-40B4-BE49-F238E27FC236}">
                <a16:creationId xmlns:a16="http://schemas.microsoft.com/office/drawing/2014/main" id="{DFB34F83-606C-4E9E-A3EA-1959B1EEF9F6}"/>
              </a:ext>
            </a:extLst>
          </p:cNvPr>
          <p:cNvPicPr>
            <a:picLocks noChangeAspect="1"/>
          </p:cNvPicPr>
          <p:nvPr/>
        </p:nvPicPr>
        <p:blipFill>
          <a:blip r:embed="rId2"/>
          <a:stretch>
            <a:fillRect/>
          </a:stretch>
        </p:blipFill>
        <p:spPr>
          <a:xfrm>
            <a:off x="311700" y="2084778"/>
            <a:ext cx="6765375" cy="2147942"/>
          </a:xfrm>
          <a:prstGeom prst="rect">
            <a:avLst/>
          </a:prstGeom>
        </p:spPr>
      </p:pic>
    </p:spTree>
    <p:extLst>
      <p:ext uri="{BB962C8B-B14F-4D97-AF65-F5344CB8AC3E}">
        <p14:creationId xmlns:p14="http://schemas.microsoft.com/office/powerpoint/2010/main" val="3228222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Calculating Averages</a:t>
            </a:r>
            <a:endParaRPr/>
          </a:p>
        </p:txBody>
      </p:sp>
      <p:sp>
        <p:nvSpPr>
          <p:cNvPr id="334" name="Google Shape;334;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Now you have learned how to use loops, </a:t>
            </a:r>
            <a:r>
              <a:rPr lang="en" b="1"/>
              <a:t>you will use these new skills to update your bot</a:t>
            </a:r>
            <a:r>
              <a:rPr lang="en"/>
              <a:t> so it calculates an average (or mean).</a:t>
            </a:r>
            <a:br>
              <a:rPr lang="en"/>
            </a:br>
            <a:br>
              <a:rPr lang="en"/>
            </a:br>
            <a:r>
              <a:rPr lang="en"/>
              <a:t>To do this, your bot will need to:</a:t>
            </a:r>
            <a:br>
              <a:rPr lang="en"/>
            </a:br>
            <a:br>
              <a:rPr lang="en"/>
            </a:br>
            <a:r>
              <a:rPr lang="en"/>
              <a:t>1. Capture how many numbers you wish to average</a:t>
            </a:r>
            <a:br>
              <a:rPr lang="en"/>
            </a:br>
            <a:r>
              <a:rPr lang="en"/>
              <a:t>2. Loop that many times, capturing the numbers</a:t>
            </a:r>
            <a:br>
              <a:rPr lang="en"/>
            </a:br>
            <a:r>
              <a:rPr lang="en"/>
              <a:t>3. Keep a running total of the numbers</a:t>
            </a:r>
            <a:br>
              <a:rPr lang="en"/>
            </a:br>
            <a:r>
              <a:rPr lang="en"/>
              <a:t>4. When the loop has finished divide the total by the number of numbers</a:t>
            </a:r>
            <a:br>
              <a:rPr lang="en"/>
            </a:b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340" name="Google Shape;340;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Open your bot 2 program.</a:t>
            </a:r>
            <a:endParaRPr dirty="0"/>
          </a:p>
          <a:p>
            <a:pPr marL="457200" lvl="0" indent="-342900" algn="l" rtl="0">
              <a:lnSpc>
                <a:spcPct val="115000"/>
              </a:lnSpc>
              <a:spcBef>
                <a:spcPts val="0"/>
              </a:spcBef>
              <a:spcAft>
                <a:spcPts val="0"/>
              </a:spcAft>
              <a:buSzPts val="1800"/>
              <a:buChar char="●"/>
            </a:pPr>
            <a:r>
              <a:rPr lang="en" dirty="0"/>
              <a:t>Add a new command to your bot by adding a new </a:t>
            </a:r>
            <a:r>
              <a:rPr lang="en" dirty="0">
                <a:latin typeface="Courier New"/>
                <a:ea typeface="Courier New"/>
                <a:cs typeface="Courier New"/>
                <a:sym typeface="Courier New"/>
              </a:rPr>
              <a:t>elif</a:t>
            </a:r>
            <a:r>
              <a:rPr lang="en" dirty="0"/>
              <a:t> to test for a new “average” command.</a:t>
            </a:r>
            <a:br>
              <a:rPr lang="en" dirty="0"/>
            </a:br>
            <a:endParaRPr lang="en" b="1" dirty="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br>
              <a:rPr lang="en" dirty="0"/>
            </a:br>
            <a:endParaRPr dirty="0"/>
          </a:p>
          <a:p>
            <a:pPr marL="457200" lvl="0" indent="-342900" algn="l" rtl="0">
              <a:lnSpc>
                <a:spcPct val="115000"/>
              </a:lnSpc>
              <a:spcBef>
                <a:spcPts val="0"/>
              </a:spcBef>
              <a:spcAft>
                <a:spcPts val="0"/>
              </a:spcAft>
              <a:buSzPts val="1800"/>
              <a:buChar char="●"/>
            </a:pPr>
            <a:r>
              <a:rPr lang="en" b="1" dirty="0"/>
              <a:t>Note: </a:t>
            </a:r>
            <a:r>
              <a:rPr lang="en" dirty="0"/>
              <a:t>the elif should be inline with the if and other elifs. </a:t>
            </a:r>
            <a:r>
              <a:rPr lang="en-US" dirty="0"/>
              <a:t>It has to go before the else: </a:t>
            </a:r>
            <a:br>
              <a:rPr lang="en" dirty="0"/>
            </a:br>
            <a:endParaRPr dirty="0"/>
          </a:p>
        </p:txBody>
      </p:sp>
      <p:pic>
        <p:nvPicPr>
          <p:cNvPr id="3" name="Picture 2">
            <a:extLst>
              <a:ext uri="{FF2B5EF4-FFF2-40B4-BE49-F238E27FC236}">
                <a16:creationId xmlns:a16="http://schemas.microsoft.com/office/drawing/2014/main" id="{B412B8F0-E55E-4093-AE39-58E175A2A75F}"/>
              </a:ext>
            </a:extLst>
          </p:cNvPr>
          <p:cNvPicPr>
            <a:picLocks noChangeAspect="1"/>
          </p:cNvPicPr>
          <p:nvPr/>
        </p:nvPicPr>
        <p:blipFill>
          <a:blip r:embed="rId3"/>
          <a:stretch>
            <a:fillRect/>
          </a:stretch>
        </p:blipFill>
        <p:spPr>
          <a:xfrm>
            <a:off x="633985" y="2418778"/>
            <a:ext cx="4889944" cy="49081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346" name="Google Shape;346;p48"/>
          <p:cNvSpPr txBox="1">
            <a:spLocks noGrp="1"/>
          </p:cNvSpPr>
          <p:nvPr>
            <p:ph type="body" idx="1"/>
          </p:nvPr>
        </p:nvSpPr>
        <p:spPr>
          <a:xfrm>
            <a:off x="311700" y="984950"/>
            <a:ext cx="8520600" cy="3814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Indented under the new elif, use input to capture how many numbers are to be averaged.</a:t>
            </a:r>
            <a:br>
              <a:rPr lang="en" dirty="0"/>
            </a:br>
            <a:r>
              <a:rPr lang="en" dirty="0"/>
              <a:t>    </a:t>
            </a:r>
            <a:endParaRPr lang="en-US"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 dirty="0"/>
          </a:p>
          <a:p>
            <a:pPr marL="457200" lvl="0" indent="-342900" algn="l" rtl="0">
              <a:lnSpc>
                <a:spcPct val="115000"/>
              </a:lnSpc>
              <a:spcBef>
                <a:spcPts val="0"/>
              </a:spcBef>
              <a:spcAft>
                <a:spcPts val="0"/>
              </a:spcAft>
              <a:buSzPts val="1800"/>
              <a:buChar char="●"/>
            </a:pPr>
            <a:r>
              <a:rPr lang="en" dirty="0"/>
              <a:t>Create a variable called </a:t>
            </a:r>
            <a:r>
              <a:rPr lang="en" b="1" dirty="0"/>
              <a:t>total</a:t>
            </a:r>
            <a:r>
              <a:rPr lang="en" dirty="0"/>
              <a:t> which will be used to keep a total of the numbers entered, and set it to 0.</a:t>
            </a:r>
            <a:br>
              <a:rPr lang="en" dirty="0"/>
            </a:br>
            <a:r>
              <a:rPr lang="en" dirty="0"/>
              <a:t>    </a:t>
            </a:r>
            <a:r>
              <a:rPr lang="en" dirty="0">
                <a:latin typeface="Courier New"/>
                <a:ea typeface="Courier New"/>
                <a:cs typeface="Courier New"/>
                <a:sym typeface="Courier New"/>
              </a:rPr>
              <a:t>total = </a:t>
            </a:r>
            <a:r>
              <a:rPr lang="en" dirty="0">
                <a:solidFill>
                  <a:srgbClr val="6AA84F"/>
                </a:solidFill>
                <a:latin typeface="Courier New"/>
                <a:ea typeface="Courier New"/>
                <a:cs typeface="Courier New"/>
                <a:sym typeface="Courier New"/>
              </a:rPr>
              <a:t>0</a:t>
            </a:r>
            <a:br>
              <a:rPr lang="en" dirty="0">
                <a:solidFill>
                  <a:srgbClr val="6AA84F"/>
                </a:solidFill>
                <a:latin typeface="Courier New"/>
                <a:ea typeface="Courier New"/>
                <a:cs typeface="Courier New"/>
                <a:sym typeface="Courier New"/>
              </a:rPr>
            </a:br>
            <a:endParaRPr dirty="0">
              <a:solidFill>
                <a:srgbClr val="6AA84F"/>
              </a:solidFill>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dirty="0"/>
              <a:t>Using </a:t>
            </a:r>
            <a:r>
              <a:rPr lang="en" b="1" dirty="0"/>
              <a:t>for </a:t>
            </a:r>
            <a:r>
              <a:rPr lang="en" dirty="0"/>
              <a:t>and </a:t>
            </a:r>
            <a:r>
              <a:rPr lang="en" b="1" dirty="0"/>
              <a:t>range</a:t>
            </a:r>
            <a:r>
              <a:rPr lang="en" dirty="0"/>
              <a:t>, loop as many times as there are numbers to get.</a:t>
            </a:r>
            <a:br>
              <a:rPr lang="en" dirty="0">
                <a:latin typeface="Courier New"/>
                <a:ea typeface="Courier New"/>
                <a:cs typeface="Courier New"/>
                <a:sym typeface="Courier New"/>
              </a:rPr>
            </a:br>
            <a:r>
              <a:rPr lang="en" dirty="0">
                <a:latin typeface="Courier New"/>
                <a:ea typeface="Courier New"/>
                <a:cs typeface="Courier New"/>
                <a:sym typeface="Courier New"/>
              </a:rPr>
              <a:t>  </a:t>
            </a:r>
            <a:endParaRPr dirty="0">
              <a:latin typeface="Courier New"/>
              <a:ea typeface="Courier New"/>
              <a:cs typeface="Courier New"/>
              <a:sym typeface="Courier New"/>
            </a:endParaRPr>
          </a:p>
        </p:txBody>
      </p:sp>
      <p:pic>
        <p:nvPicPr>
          <p:cNvPr id="2" name="Picture 1">
            <a:extLst>
              <a:ext uri="{FF2B5EF4-FFF2-40B4-BE49-F238E27FC236}">
                <a16:creationId xmlns:a16="http://schemas.microsoft.com/office/drawing/2014/main" id="{80DEAC80-878B-4D3E-9D01-0A169E03FCBD}"/>
              </a:ext>
            </a:extLst>
          </p:cNvPr>
          <p:cNvPicPr>
            <a:picLocks noChangeAspect="1"/>
          </p:cNvPicPr>
          <p:nvPr/>
        </p:nvPicPr>
        <p:blipFill>
          <a:blip r:embed="rId3"/>
          <a:stretch>
            <a:fillRect/>
          </a:stretch>
        </p:blipFill>
        <p:spPr>
          <a:xfrm>
            <a:off x="798766" y="1706880"/>
            <a:ext cx="6345746" cy="404740"/>
          </a:xfrm>
          <a:prstGeom prst="rect">
            <a:avLst/>
          </a:prstGeom>
        </p:spPr>
      </p:pic>
      <p:pic>
        <p:nvPicPr>
          <p:cNvPr id="3" name="Picture 2">
            <a:extLst>
              <a:ext uri="{FF2B5EF4-FFF2-40B4-BE49-F238E27FC236}">
                <a16:creationId xmlns:a16="http://schemas.microsoft.com/office/drawing/2014/main" id="{2363A313-8CBB-4774-A1A2-60AF2C102A9F}"/>
              </a:ext>
            </a:extLst>
          </p:cNvPr>
          <p:cNvPicPr>
            <a:picLocks noChangeAspect="1"/>
          </p:cNvPicPr>
          <p:nvPr/>
        </p:nvPicPr>
        <p:blipFill>
          <a:blip r:embed="rId4"/>
          <a:stretch>
            <a:fillRect/>
          </a:stretch>
        </p:blipFill>
        <p:spPr>
          <a:xfrm>
            <a:off x="917448" y="4025200"/>
            <a:ext cx="5319440" cy="4047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352" name="Google Shape;352;p49"/>
          <p:cNvSpPr txBox="1">
            <a:spLocks noGrp="1"/>
          </p:cNvSpPr>
          <p:nvPr>
            <p:ph type="body" idx="1"/>
          </p:nvPr>
        </p:nvSpPr>
        <p:spPr>
          <a:xfrm>
            <a:off x="311700" y="86355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Capture the numbers from the user using input and add the value to the total variable.</a:t>
            </a:r>
            <a:br>
              <a:rPr lang="en" dirty="0"/>
            </a:br>
            <a:endParaRPr lang="en-US" sz="1700" dirty="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endParaRPr lang="en-US" sz="1700" b="1" dirty="0">
              <a:latin typeface="Courier New"/>
              <a:cs typeface="Courier New"/>
              <a:sym typeface="Courier New"/>
            </a:endParaRPr>
          </a:p>
          <a:p>
            <a:pPr marL="457200" lvl="0" indent="-342900" algn="l" rtl="0">
              <a:lnSpc>
                <a:spcPct val="115000"/>
              </a:lnSpc>
              <a:spcBef>
                <a:spcPts val="0"/>
              </a:spcBef>
              <a:spcAft>
                <a:spcPts val="0"/>
              </a:spcAft>
              <a:buSzPts val="1800"/>
              <a:buChar char="●"/>
            </a:pPr>
            <a:r>
              <a:rPr lang="en" b="1" dirty="0"/>
              <a:t>Note:</a:t>
            </a:r>
            <a:r>
              <a:rPr lang="en" dirty="0"/>
              <a:t> these lines of code are indented </a:t>
            </a:r>
            <a:r>
              <a:rPr lang="en" b="1" dirty="0"/>
              <a:t>two </a:t>
            </a:r>
            <a:r>
              <a:rPr lang="en" dirty="0"/>
              <a:t>levels, once under the </a:t>
            </a:r>
            <a:r>
              <a:rPr lang="en" b="1" dirty="0"/>
              <a:t>elif </a:t>
            </a:r>
            <a:r>
              <a:rPr lang="en" dirty="0"/>
              <a:t>and again under the </a:t>
            </a:r>
            <a:r>
              <a:rPr lang="en" b="1" dirty="0"/>
              <a:t>for</a:t>
            </a:r>
            <a:r>
              <a:rPr lang="en" dirty="0"/>
              <a:t>.</a:t>
            </a:r>
            <a:endParaRPr dirty="0"/>
          </a:p>
          <a:p>
            <a:pPr marL="457200" lvl="0" indent="-342900" algn="l" rtl="0">
              <a:lnSpc>
                <a:spcPct val="115000"/>
              </a:lnSpc>
              <a:spcBef>
                <a:spcPts val="0"/>
              </a:spcBef>
              <a:spcAft>
                <a:spcPts val="0"/>
              </a:spcAft>
              <a:buSzPts val="1800"/>
              <a:buChar char="●"/>
            </a:pPr>
            <a:r>
              <a:rPr lang="en" dirty="0"/>
              <a:t>After the for loop you need to add the code to calculate the result and print the result.</a:t>
            </a:r>
            <a:br>
              <a:rPr lang="en" dirty="0"/>
            </a:br>
            <a:r>
              <a:rPr lang="en" dirty="0"/>
              <a:t>   </a:t>
            </a:r>
            <a:r>
              <a:rPr lang="en" dirty="0">
                <a:latin typeface="Courier New"/>
                <a:ea typeface="Courier New"/>
                <a:cs typeface="Courier New"/>
                <a:sym typeface="Courier New"/>
              </a:rPr>
              <a:t> </a:t>
            </a:r>
            <a:endParaRPr dirty="0"/>
          </a:p>
        </p:txBody>
      </p:sp>
      <p:pic>
        <p:nvPicPr>
          <p:cNvPr id="2" name="Picture 1">
            <a:extLst>
              <a:ext uri="{FF2B5EF4-FFF2-40B4-BE49-F238E27FC236}">
                <a16:creationId xmlns:a16="http://schemas.microsoft.com/office/drawing/2014/main" id="{1F88AB28-8B0E-448B-8F37-7638DC9D3C63}"/>
              </a:ext>
            </a:extLst>
          </p:cNvPr>
          <p:cNvPicPr>
            <a:picLocks noChangeAspect="1"/>
          </p:cNvPicPr>
          <p:nvPr/>
        </p:nvPicPr>
        <p:blipFill>
          <a:blip r:embed="rId3"/>
          <a:stretch>
            <a:fillRect/>
          </a:stretch>
        </p:blipFill>
        <p:spPr>
          <a:xfrm>
            <a:off x="824484" y="1556956"/>
            <a:ext cx="7870954" cy="572700"/>
          </a:xfrm>
          <a:prstGeom prst="rect">
            <a:avLst/>
          </a:prstGeom>
        </p:spPr>
      </p:pic>
      <p:pic>
        <p:nvPicPr>
          <p:cNvPr id="3" name="Picture 2">
            <a:extLst>
              <a:ext uri="{FF2B5EF4-FFF2-40B4-BE49-F238E27FC236}">
                <a16:creationId xmlns:a16="http://schemas.microsoft.com/office/drawing/2014/main" id="{07AC7D5B-F151-42BE-93B9-2E44DACFFB2F}"/>
              </a:ext>
            </a:extLst>
          </p:cNvPr>
          <p:cNvPicPr>
            <a:picLocks noChangeAspect="1"/>
          </p:cNvPicPr>
          <p:nvPr/>
        </p:nvPicPr>
        <p:blipFill>
          <a:blip r:embed="rId4"/>
          <a:stretch>
            <a:fillRect/>
          </a:stretch>
        </p:blipFill>
        <p:spPr>
          <a:xfrm>
            <a:off x="824483" y="3593592"/>
            <a:ext cx="5116487" cy="68635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358" name="Google Shape;358;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dirty="0"/>
              <a:t>Note:</a:t>
            </a:r>
            <a:r>
              <a:rPr lang="en" dirty="0"/>
              <a:t> Make sure your indents are correct, as there are multiple levels of indentation in this program. Your code should be structured similar to this:</a:t>
            </a:r>
            <a:br>
              <a:rPr lang="en" dirty="0"/>
            </a:br>
            <a:br>
              <a:rPr lang="en" dirty="0"/>
            </a:br>
            <a:br>
              <a:rPr lang="en" dirty="0"/>
            </a:br>
            <a:br>
              <a:rPr lang="en" dirty="0"/>
            </a:br>
            <a:br>
              <a:rPr lang="en" dirty="0"/>
            </a:br>
            <a:br>
              <a:rPr lang="en" dirty="0"/>
            </a:br>
            <a:endParaRPr dirty="0"/>
          </a:p>
          <a:p>
            <a:pPr marL="457200" lvl="0" indent="-342900" algn="l" rtl="0">
              <a:lnSpc>
                <a:spcPct val="115000"/>
              </a:lnSpc>
              <a:spcBef>
                <a:spcPts val="1400"/>
              </a:spcBef>
              <a:spcAft>
                <a:spcPts val="0"/>
              </a:spcAft>
              <a:buSzPts val="1800"/>
              <a:buChar char="●"/>
            </a:pPr>
            <a:r>
              <a:rPr lang="en" dirty="0"/>
              <a:t>Run your new bot program and calculate the average from a list of numbers.</a:t>
            </a:r>
            <a:br>
              <a:rPr lang="en" dirty="0"/>
            </a:br>
            <a:br>
              <a:rPr lang="en" dirty="0"/>
            </a:br>
            <a:br>
              <a:rPr lang="en" dirty="0"/>
            </a:br>
            <a:endParaRPr dirty="0"/>
          </a:p>
        </p:txBody>
      </p:sp>
      <p:pic>
        <p:nvPicPr>
          <p:cNvPr id="2" name="Picture 1">
            <a:extLst>
              <a:ext uri="{FF2B5EF4-FFF2-40B4-BE49-F238E27FC236}">
                <a16:creationId xmlns:a16="http://schemas.microsoft.com/office/drawing/2014/main" id="{C3E404A7-E8C2-432F-8C4C-A8D883AD0BF7}"/>
              </a:ext>
            </a:extLst>
          </p:cNvPr>
          <p:cNvPicPr>
            <a:picLocks noChangeAspect="1"/>
          </p:cNvPicPr>
          <p:nvPr/>
        </p:nvPicPr>
        <p:blipFill>
          <a:blip r:embed="rId3"/>
          <a:stretch>
            <a:fillRect/>
          </a:stretch>
        </p:blipFill>
        <p:spPr>
          <a:xfrm>
            <a:off x="636460" y="1906333"/>
            <a:ext cx="7094939" cy="19829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85" name="Google Shape;85;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Create a string variable called phrase and assign it the value "hello", by typing the following into the REPL and pressing Enter.</a:t>
            </a:r>
            <a:endParaRPr/>
          </a:p>
          <a:p>
            <a:pPr marL="457200" lvl="0" indent="0" algn="l" rtl="0">
              <a:lnSpc>
                <a:spcPct val="115000"/>
              </a:lnSpc>
              <a:spcBef>
                <a:spcPts val="1600"/>
              </a:spcBef>
              <a:spcAft>
                <a:spcPts val="0"/>
              </a:spcAft>
              <a:buSzPts val="1800"/>
              <a:buNone/>
            </a:pPr>
            <a:r>
              <a:rPr lang="en">
                <a:latin typeface="Courier New"/>
                <a:ea typeface="Courier New"/>
                <a:cs typeface="Courier New"/>
                <a:sym typeface="Courier New"/>
              </a:rPr>
              <a:t>phrase = </a:t>
            </a:r>
            <a:r>
              <a:rPr lang="en">
                <a:solidFill>
                  <a:srgbClr val="FF0000"/>
                </a:solidFill>
                <a:latin typeface="Courier New"/>
                <a:ea typeface="Courier New"/>
                <a:cs typeface="Courier New"/>
                <a:sym typeface="Courier New"/>
              </a:rPr>
              <a:t>“hello”</a:t>
            </a:r>
            <a:endParaRPr>
              <a:solidFill>
                <a:srgbClr val="FF0000"/>
              </a:solidFill>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a:p>
        </p:txBody>
      </p:sp>
      <p:pic>
        <p:nvPicPr>
          <p:cNvPr id="86" name="Google Shape;86;p5"/>
          <p:cNvPicPr preferRelativeResize="0"/>
          <p:nvPr/>
        </p:nvPicPr>
        <p:blipFill rotWithShape="1">
          <a:blip r:embed="rId3">
            <a:alphaModFix/>
          </a:blip>
          <a:srcRect/>
          <a:stretch/>
        </p:blipFill>
        <p:spPr>
          <a:xfrm>
            <a:off x="4645300" y="1920625"/>
            <a:ext cx="4462826" cy="31607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Challenge</a:t>
            </a:r>
            <a:r>
              <a:rPr lang="en-US" dirty="0"/>
              <a:t>s</a:t>
            </a:r>
            <a:r>
              <a:rPr lang="en" dirty="0"/>
              <a:t>: Add a New Command</a:t>
            </a:r>
            <a:r>
              <a:rPr lang="en-US" dirty="0"/>
              <a:t>s to Bot 2</a:t>
            </a:r>
            <a:endParaRPr dirty="0"/>
          </a:p>
        </p:txBody>
      </p:sp>
      <p:sp>
        <p:nvSpPr>
          <p:cNvPr id="371" name="Google Shape;371;p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It’s now your turn to add a new command to your bot. It should be something which you would find helpful.</a:t>
            </a:r>
            <a:endParaRPr dirty="0"/>
          </a:p>
          <a:p>
            <a:pPr marL="0" lvl="0" indent="0" algn="l" rtl="0">
              <a:lnSpc>
                <a:spcPct val="115000"/>
              </a:lnSpc>
              <a:spcBef>
                <a:spcPts val="1600"/>
              </a:spcBef>
              <a:spcAft>
                <a:spcPts val="0"/>
              </a:spcAft>
              <a:buSzPts val="1800"/>
              <a:buNone/>
            </a:pPr>
            <a:r>
              <a:rPr lang="en" dirty="0"/>
              <a:t>Here are a few ideas to help get you started:</a:t>
            </a:r>
            <a:endParaRPr dirty="0"/>
          </a:p>
          <a:p>
            <a:pPr marL="457200" lvl="0" indent="-342900" algn="l" rtl="0">
              <a:lnSpc>
                <a:spcPct val="115000"/>
              </a:lnSpc>
              <a:spcBef>
                <a:spcPts val="1600"/>
              </a:spcBef>
              <a:spcAft>
                <a:spcPts val="0"/>
              </a:spcAft>
              <a:buSzPts val="1800"/>
              <a:buChar char="●"/>
            </a:pPr>
            <a:r>
              <a:rPr lang="en" dirty="0"/>
              <a:t>include the shopping list creator into your bot</a:t>
            </a:r>
            <a:endParaRPr dirty="0"/>
          </a:p>
          <a:p>
            <a:pPr marL="457200" lvl="0" indent="-342900" algn="l" rtl="0">
              <a:lnSpc>
                <a:spcPct val="115000"/>
              </a:lnSpc>
              <a:spcBef>
                <a:spcPts val="0"/>
              </a:spcBef>
              <a:spcAft>
                <a:spcPts val="0"/>
              </a:spcAft>
              <a:buSzPts val="1800"/>
              <a:buChar char="●"/>
            </a:pPr>
            <a:r>
              <a:rPr lang="en" dirty="0"/>
              <a:t>add up the cost of your shopping</a:t>
            </a:r>
            <a:endParaRPr dirty="0"/>
          </a:p>
          <a:p>
            <a:pPr marL="457200" lvl="0" indent="-342900" algn="l" rtl="0">
              <a:lnSpc>
                <a:spcPct val="115000"/>
              </a:lnSpc>
              <a:spcBef>
                <a:spcPts val="0"/>
              </a:spcBef>
              <a:spcAft>
                <a:spcPts val="0"/>
              </a:spcAft>
              <a:buSzPts val="1800"/>
              <a:buChar char="●"/>
            </a:pPr>
            <a:r>
              <a:rPr lang="en" dirty="0"/>
              <a:t>calculate a discount</a:t>
            </a:r>
            <a:endParaRPr dirty="0"/>
          </a:p>
          <a:p>
            <a:pPr marL="457200" lvl="0" indent="-342900" algn="l" rtl="0">
              <a:lnSpc>
                <a:spcPct val="115000"/>
              </a:lnSpc>
              <a:spcBef>
                <a:spcPts val="0"/>
              </a:spcBef>
              <a:spcAft>
                <a:spcPts val="0"/>
              </a:spcAft>
              <a:buSzPts val="1800"/>
              <a:buChar char="●"/>
            </a:pPr>
            <a:r>
              <a:rPr lang="en" dirty="0"/>
              <a:t>divide the cost of a meal in a restaurant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92" name="Google Shape;92;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You can access individual elements (or items) in a list or split them up into parts by using indexes, an </a:t>
            </a:r>
            <a:r>
              <a:rPr lang="en" b="1"/>
              <a:t>index </a:t>
            </a:r>
            <a:r>
              <a:rPr lang="en"/>
              <a:t>being a position in a list.</a:t>
            </a:r>
            <a:endParaRPr/>
          </a:p>
          <a:p>
            <a:pPr marL="457200" lvl="0" indent="-342900" algn="l" rtl="0">
              <a:lnSpc>
                <a:spcPct val="115000"/>
              </a:lnSpc>
              <a:spcBef>
                <a:spcPts val="0"/>
              </a:spcBef>
              <a:spcAft>
                <a:spcPts val="0"/>
              </a:spcAft>
              <a:buSzPts val="1800"/>
              <a:buChar char="●"/>
            </a:pPr>
            <a:r>
              <a:rPr lang="en"/>
              <a:t>The string hello has 5 characters, the first element being h which has an index of 0, the second element e has an index of 1 and so on:</a:t>
            </a:r>
            <a:br>
              <a:rPr lang="en"/>
            </a:br>
            <a:r>
              <a:rPr lang="en">
                <a:latin typeface="Courier New"/>
                <a:ea typeface="Courier New"/>
                <a:cs typeface="Courier New"/>
                <a:sym typeface="Courier New"/>
              </a:rPr>
              <a:t>0 1 2 3 4</a:t>
            </a:r>
            <a:br>
              <a:rPr lang="en">
                <a:latin typeface="Courier New"/>
                <a:ea typeface="Courier New"/>
                <a:cs typeface="Courier New"/>
                <a:sym typeface="Courier New"/>
              </a:rPr>
            </a:br>
            <a:r>
              <a:rPr lang="en">
                <a:latin typeface="Courier New"/>
                <a:ea typeface="Courier New"/>
                <a:cs typeface="Courier New"/>
                <a:sym typeface="Courier New"/>
              </a:rPr>
              <a:t>h e l l o</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b="1"/>
              <a:t>Tip:</a:t>
            </a:r>
            <a:r>
              <a:rPr lang="en"/>
              <a:t> It’s a controversial subject, but the majority of computer programmers agree that indexes should start at 0 and not 1, so it’s a good idea to embrace the idea that numbers start at zero!</a:t>
            </a:r>
            <a:br>
              <a:rPr lang="en"/>
            </a:b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98" name="Google Shape;98;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You access elements in a list by using square brackets [] after the variable name, adding the index of the element you wish to get:</a:t>
            </a:r>
            <a:br>
              <a:rPr lang="en"/>
            </a:br>
            <a:r>
              <a:rPr lang="en">
                <a:latin typeface="Courier New"/>
                <a:ea typeface="Courier New"/>
                <a:cs typeface="Courier New"/>
                <a:sym typeface="Courier New"/>
              </a:rPr>
              <a:t>variable[index]</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Get the first character from your string variable by entering this into the REPL.</a:t>
            </a:r>
            <a:br>
              <a:rPr lang="en"/>
            </a:br>
            <a:r>
              <a:rPr lang="en">
                <a:latin typeface="Courier New"/>
                <a:ea typeface="Courier New"/>
                <a:cs typeface="Courier New"/>
                <a:sym typeface="Courier New"/>
              </a:rPr>
              <a:t>phrase[0]</a:t>
            </a:r>
            <a:endParaRPr>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04" name="Google Shape;104;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105" name="Google Shape;105;p8"/>
          <p:cNvPicPr preferRelativeResize="0"/>
          <p:nvPr/>
        </p:nvPicPr>
        <p:blipFill rotWithShape="1">
          <a:blip r:embed="rId3">
            <a:alphaModFix/>
          </a:blip>
          <a:srcRect/>
          <a:stretch/>
        </p:blipFill>
        <p:spPr>
          <a:xfrm>
            <a:off x="1365111" y="151825"/>
            <a:ext cx="6413776" cy="454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Challenge</a:t>
            </a:r>
            <a:endParaRPr/>
          </a:p>
        </p:txBody>
      </p:sp>
      <p:sp>
        <p:nvSpPr>
          <p:cNvPr id="111" name="Google Shape;111;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Repeat the last step, changing the index to get the fourth character (“l”) in the string.</a:t>
            </a:r>
            <a:br>
              <a:rPr lang="en"/>
            </a:br>
            <a:br>
              <a:rPr lang="en"/>
            </a:br>
            <a:r>
              <a:rPr lang="en" b="1"/>
              <a:t>Note:</a:t>
            </a:r>
            <a:r>
              <a:rPr lang="en"/>
              <a:t> Indexes don’t have to be positive numbers. You can also use negative indexes to get elements from the end of the list. For example, the last element in a list would have the index of -1:</a:t>
            </a:r>
            <a:br>
              <a:rPr lang="en"/>
            </a:br>
            <a:r>
              <a:rPr lang="en">
                <a:latin typeface="Courier New"/>
                <a:ea typeface="Courier New"/>
                <a:cs typeface="Courier New"/>
                <a:sym typeface="Courier New"/>
              </a:rPr>
              <a:t>-5 -4 -3 -2 -1</a:t>
            </a:r>
            <a:br>
              <a:rPr lang="en">
                <a:latin typeface="Courier New"/>
                <a:ea typeface="Courier New"/>
                <a:cs typeface="Courier New"/>
                <a:sym typeface="Courier New"/>
              </a:rPr>
            </a:br>
            <a:r>
              <a:rPr lang="en">
                <a:latin typeface="Courier New"/>
                <a:ea typeface="Courier New"/>
                <a:cs typeface="Courier New"/>
                <a:sym typeface="Courier New"/>
              </a:rPr>
              <a:t> h  e  l  l  o</a:t>
            </a:r>
            <a:br>
              <a:rPr lang="en">
                <a:latin typeface="Courier New"/>
                <a:ea typeface="Courier New"/>
                <a:cs typeface="Courier New"/>
                <a:sym typeface="Courier New"/>
              </a:rPr>
            </a:br>
            <a:br>
              <a:rPr lang="en">
                <a:latin typeface="Courier New"/>
                <a:ea typeface="Courier New"/>
                <a:cs typeface="Courier New"/>
                <a:sym typeface="Courier New"/>
              </a:rPr>
            </a:b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3230</Words>
  <Application>Microsoft Office PowerPoint</Application>
  <PresentationFormat>On-screen Show (16:9)</PresentationFormat>
  <Paragraphs>157</Paragraphs>
  <Slides>50</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Proxima Nova</vt:lpstr>
      <vt:lpstr>Courier New</vt:lpstr>
      <vt:lpstr>Spearmint</vt:lpstr>
      <vt:lpstr>Unit 3: Text-Based Programming</vt:lpstr>
      <vt:lpstr>Looping</vt:lpstr>
      <vt:lpstr>Iterables</vt:lpstr>
      <vt:lpstr>Strings as Iterables</vt:lpstr>
      <vt:lpstr>PowerPoint Presentation</vt:lpstr>
      <vt:lpstr>PowerPoint Presentation</vt:lpstr>
      <vt:lpstr>PowerPoint Presentation</vt:lpstr>
      <vt:lpstr>PowerPoint Presentation</vt:lpstr>
      <vt:lpstr>Challenge</vt:lpstr>
      <vt:lpstr>PowerPoint Presentation</vt:lpstr>
      <vt:lpstr>Indexes and Slices</vt:lpstr>
      <vt:lpstr>PowerPoint Presentation</vt:lpstr>
      <vt:lpstr>PowerPoint Presentation</vt:lpstr>
      <vt:lpstr>Challenge</vt:lpstr>
      <vt:lpstr>Lists</vt:lpstr>
      <vt:lpstr>PowerPoint Presentation</vt:lpstr>
      <vt:lpstr>PowerPoint Presentation</vt:lpstr>
      <vt:lpstr>PowerPoint Presentation</vt:lpstr>
      <vt:lpstr>PowerPoint Presentation</vt:lpstr>
      <vt:lpstr>PowerPoint Presentation</vt:lpstr>
      <vt:lpstr>PowerPoint Presentation</vt:lpstr>
      <vt:lpstr>Looping through a List</vt:lpstr>
      <vt:lpstr>PowerPoint Presentation</vt:lpstr>
      <vt:lpstr>PowerPoint Presentation</vt:lpstr>
      <vt:lpstr>PowerPoint Presentation</vt:lpstr>
      <vt:lpstr>Breaking it down</vt:lpstr>
      <vt:lpstr>PowerPoint Presentation</vt:lpstr>
      <vt:lpstr>Counting</vt:lpstr>
      <vt:lpstr>PowerPoint Presentation</vt:lpstr>
      <vt:lpstr>PowerPoint Presentation</vt:lpstr>
      <vt:lpstr>PowerPoint Presentation</vt:lpstr>
      <vt:lpstr>Challenge</vt:lpstr>
      <vt:lpstr>Looping a set number of times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Portfolio 7: Make and Print List</vt:lpstr>
      <vt:lpstr>Sample output for portfolio 7</vt:lpstr>
      <vt:lpstr>Calculating Averages</vt:lpstr>
      <vt:lpstr>PowerPoint Presentation</vt:lpstr>
      <vt:lpstr>PowerPoint Presentation</vt:lpstr>
      <vt:lpstr>PowerPoint Presentation</vt:lpstr>
      <vt:lpstr>PowerPoint Presentation</vt:lpstr>
      <vt:lpstr>Challenges: Add a New Commands to Bot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cp:lastModifiedBy>Robert Brake</cp:lastModifiedBy>
  <cp:revision>8</cp:revision>
  <dcterms:modified xsi:type="dcterms:W3CDTF">2023-03-15T16:18:23Z</dcterms:modified>
</cp:coreProperties>
</file>