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iJZM5bbzoaPgpLgV5ihObw10ON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e067942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e067942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1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1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1"/>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14"/>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14"/>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5"/>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5"/>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1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1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19"/>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1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Lesson 7 - Sensors</a:t>
            </a:r>
            <a:endParaRPr/>
          </a:p>
        </p:txBody>
      </p:sp>
      <p:sp>
        <p:nvSpPr>
          <p:cNvPr id="60" name="Google Shape;60;p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6" name="Google Shape;126;p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7" name="Google Shape;127;p9"/>
          <p:cNvPicPr preferRelativeResize="0"/>
          <p:nvPr/>
        </p:nvPicPr>
        <p:blipFill rotWithShape="1">
          <a:blip r:embed="rId3">
            <a:alphaModFix/>
          </a:blip>
          <a:srcRect b="0" l="0" r="0" t="0"/>
          <a:stretch/>
        </p:blipFill>
        <p:spPr>
          <a:xfrm>
            <a:off x="1096675" y="445013"/>
            <a:ext cx="7067550" cy="393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3" name="Google Shape;133;p1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4" name="Google Shape;134;p10"/>
          <p:cNvPicPr preferRelativeResize="0"/>
          <p:nvPr/>
        </p:nvPicPr>
        <p:blipFill rotWithShape="1">
          <a:blip r:embed="rId3">
            <a:alphaModFix/>
          </a:blip>
          <a:srcRect b="0" l="0" r="0" t="0"/>
          <a:stretch/>
        </p:blipFill>
        <p:spPr>
          <a:xfrm>
            <a:off x="1038225" y="390525"/>
            <a:ext cx="7067550" cy="436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Sensors	</a:t>
            </a:r>
            <a:endParaRPr/>
          </a:p>
        </p:txBody>
      </p:sp>
      <p:sp>
        <p:nvSpPr>
          <p:cNvPr id="66" name="Google Shape;66;p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t>Sensors measure the environment and provide an output. </a:t>
            </a:r>
            <a:endParaRPr/>
          </a:p>
          <a:p>
            <a:pPr indent="0" lvl="0" marL="0" rtl="0" algn="l">
              <a:lnSpc>
                <a:spcPct val="115000"/>
              </a:lnSpc>
              <a:spcBef>
                <a:spcPts val="1600"/>
              </a:spcBef>
              <a:spcAft>
                <a:spcPts val="0"/>
              </a:spcAft>
              <a:buSzPts val="1800"/>
              <a:buNone/>
            </a:pPr>
            <a:r>
              <a:rPr lang="en"/>
              <a:t>The sensors either output an analog or digital signal, and some can provide both.</a:t>
            </a:r>
            <a:endParaRPr/>
          </a:p>
          <a:p>
            <a:pPr indent="0" lvl="0" marL="0" rtl="0" algn="l">
              <a:lnSpc>
                <a:spcPct val="115000"/>
              </a:lnSpc>
              <a:spcBef>
                <a:spcPts val="1600"/>
              </a:spcBef>
              <a:spcAft>
                <a:spcPts val="1600"/>
              </a:spcAft>
              <a:buSzPts val="1800"/>
              <a:buNone/>
            </a:pPr>
            <a:r>
              <a:rPr lang="en"/>
              <a:t>The analog sensors can use the exact same code as the slider. We will use the raw data that we get from the sensors except for the temperature and distance sensors. We can convert the reading from the temperature sensor to a temperature in celsius and the reading from the ultrasonic sensor to a distance in cm.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662525" y="445025"/>
            <a:ext cx="13923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Analog	</a:t>
            </a:r>
            <a:endParaRPr/>
          </a:p>
        </p:txBody>
      </p:sp>
      <p:sp>
        <p:nvSpPr>
          <p:cNvPr id="72" name="Google Shape;72;p3"/>
          <p:cNvSpPr txBox="1"/>
          <p:nvPr>
            <p:ph idx="1" type="body"/>
          </p:nvPr>
        </p:nvSpPr>
        <p:spPr>
          <a:xfrm>
            <a:off x="455675" y="1171600"/>
            <a:ext cx="18060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-Temperature</a:t>
            </a:r>
            <a:endParaRPr/>
          </a:p>
          <a:p>
            <a:pPr indent="0" lvl="0" marL="0" rtl="0" algn="l">
              <a:lnSpc>
                <a:spcPct val="115000"/>
              </a:lnSpc>
              <a:spcBef>
                <a:spcPts val="1200"/>
              </a:spcBef>
              <a:spcAft>
                <a:spcPts val="0"/>
              </a:spcAft>
              <a:buSzPts val="1800"/>
              <a:buNone/>
            </a:pPr>
            <a:r>
              <a:rPr lang="en"/>
              <a:t>-Light</a:t>
            </a:r>
            <a:endParaRPr/>
          </a:p>
          <a:p>
            <a:pPr indent="0" lvl="0" marL="0" rtl="0" algn="l">
              <a:lnSpc>
                <a:spcPct val="115000"/>
              </a:lnSpc>
              <a:spcBef>
                <a:spcPts val="1200"/>
              </a:spcBef>
              <a:spcAft>
                <a:spcPts val="0"/>
              </a:spcAft>
              <a:buSzPts val="1800"/>
              <a:buNone/>
            </a:pPr>
            <a:r>
              <a:rPr lang="en"/>
              <a:t>-Vibration</a:t>
            </a:r>
            <a:endParaRPr/>
          </a:p>
          <a:p>
            <a:pPr indent="0" lvl="0" marL="0" rtl="0" algn="l">
              <a:lnSpc>
                <a:spcPct val="115000"/>
              </a:lnSpc>
              <a:spcBef>
                <a:spcPts val="1200"/>
              </a:spcBef>
              <a:spcAft>
                <a:spcPts val="1200"/>
              </a:spcAft>
              <a:buSzPts val="1800"/>
              <a:buNone/>
            </a:pPr>
            <a:r>
              <a:rPr lang="en"/>
              <a:t>-Hall effect</a:t>
            </a:r>
            <a:endParaRPr/>
          </a:p>
        </p:txBody>
      </p:sp>
      <p:sp>
        <p:nvSpPr>
          <p:cNvPr id="73" name="Google Shape;73;p3"/>
          <p:cNvSpPr txBox="1"/>
          <p:nvPr>
            <p:ph type="title"/>
          </p:nvPr>
        </p:nvSpPr>
        <p:spPr>
          <a:xfrm>
            <a:off x="6942025" y="445025"/>
            <a:ext cx="13923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Digital	</a:t>
            </a:r>
            <a:endParaRPr/>
          </a:p>
        </p:txBody>
      </p:sp>
      <p:sp>
        <p:nvSpPr>
          <p:cNvPr id="74" name="Google Shape;74;p3"/>
          <p:cNvSpPr txBox="1"/>
          <p:nvPr>
            <p:ph type="title"/>
          </p:nvPr>
        </p:nvSpPr>
        <p:spPr>
          <a:xfrm>
            <a:off x="3875850" y="445025"/>
            <a:ext cx="13923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Both	</a:t>
            </a:r>
            <a:endParaRPr/>
          </a:p>
        </p:txBody>
      </p:sp>
      <p:sp>
        <p:nvSpPr>
          <p:cNvPr id="75" name="Google Shape;75;p3"/>
          <p:cNvSpPr txBox="1"/>
          <p:nvPr>
            <p:ph idx="1" type="body"/>
          </p:nvPr>
        </p:nvSpPr>
        <p:spPr>
          <a:xfrm>
            <a:off x="6735175" y="1171600"/>
            <a:ext cx="18060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-Motion</a:t>
            </a:r>
            <a:endParaRPr/>
          </a:p>
          <a:p>
            <a:pPr indent="0" lvl="0" marL="0" rtl="0" algn="l">
              <a:lnSpc>
                <a:spcPct val="115000"/>
              </a:lnSpc>
              <a:spcBef>
                <a:spcPts val="1200"/>
              </a:spcBef>
              <a:spcAft>
                <a:spcPts val="1200"/>
              </a:spcAft>
              <a:buSzPts val="1800"/>
              <a:buNone/>
            </a:pPr>
            <a:r>
              <a:rPr lang="en"/>
              <a:t>-Distance</a:t>
            </a:r>
            <a:endParaRPr/>
          </a:p>
        </p:txBody>
      </p:sp>
      <p:sp>
        <p:nvSpPr>
          <p:cNvPr id="76" name="Google Shape;76;p3"/>
          <p:cNvSpPr txBox="1"/>
          <p:nvPr>
            <p:ph idx="1" type="body"/>
          </p:nvPr>
        </p:nvSpPr>
        <p:spPr>
          <a:xfrm>
            <a:off x="3669000" y="1171600"/>
            <a:ext cx="18060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-Sound</a:t>
            </a:r>
            <a:endParaRPr/>
          </a:p>
          <a:p>
            <a:pPr indent="0" lvl="0" marL="0" rtl="0" algn="l">
              <a:lnSpc>
                <a:spcPct val="115000"/>
              </a:lnSpc>
              <a:spcBef>
                <a:spcPts val="1200"/>
              </a:spcBef>
              <a:spcAft>
                <a:spcPts val="1200"/>
              </a:spcAft>
              <a:buSzPts val="1800"/>
              <a:buNone/>
            </a:pPr>
            <a:r>
              <a:rPr lang="en"/>
              <a:t>-Moisture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Analog Sensors					Temperature Sensor</a:t>
            </a:r>
            <a:endParaRPr/>
          </a:p>
          <a:p>
            <a:pPr indent="0" lvl="0" marL="0" rtl="0" algn="l">
              <a:lnSpc>
                <a:spcPct val="100000"/>
              </a:lnSpc>
              <a:spcBef>
                <a:spcPts val="0"/>
              </a:spcBef>
              <a:spcAft>
                <a:spcPts val="0"/>
              </a:spcAft>
              <a:buSzPct val="111111"/>
              <a:buNone/>
            </a:pPr>
            <a:r>
              <a:t/>
            </a:r>
            <a:endParaRPr/>
          </a:p>
        </p:txBody>
      </p:sp>
      <p:sp>
        <p:nvSpPr>
          <p:cNvPr id="82" name="Google Shape;82;p4"/>
          <p:cNvSpPr txBox="1"/>
          <p:nvPr>
            <p:ph idx="1" type="body"/>
          </p:nvPr>
        </p:nvSpPr>
        <p:spPr>
          <a:xfrm>
            <a:off x="311700" y="3069800"/>
            <a:ext cx="3798000" cy="149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Adjust the sensitivity value until you get a reliable result.</a:t>
            </a:r>
            <a:endParaRPr/>
          </a:p>
        </p:txBody>
      </p:sp>
      <p:pic>
        <p:nvPicPr>
          <p:cNvPr id="83" name="Google Shape;83;p4"/>
          <p:cNvPicPr preferRelativeResize="0"/>
          <p:nvPr/>
        </p:nvPicPr>
        <p:blipFill rotWithShape="1">
          <a:blip r:embed="rId3">
            <a:alphaModFix/>
          </a:blip>
          <a:srcRect b="0" l="0" r="0" t="0"/>
          <a:stretch/>
        </p:blipFill>
        <p:spPr>
          <a:xfrm>
            <a:off x="311700" y="1171587"/>
            <a:ext cx="3252314" cy="1752587"/>
          </a:xfrm>
          <a:prstGeom prst="rect">
            <a:avLst/>
          </a:prstGeom>
          <a:noFill/>
          <a:ln>
            <a:noFill/>
          </a:ln>
        </p:spPr>
      </p:pic>
      <p:pic>
        <p:nvPicPr>
          <p:cNvPr id="84" name="Google Shape;84;p4"/>
          <p:cNvPicPr preferRelativeResize="0"/>
          <p:nvPr/>
        </p:nvPicPr>
        <p:blipFill rotWithShape="1">
          <a:blip r:embed="rId4">
            <a:alphaModFix/>
          </a:blip>
          <a:srcRect b="0" l="0" r="0" t="0"/>
          <a:stretch/>
        </p:blipFill>
        <p:spPr>
          <a:xfrm>
            <a:off x="5082825" y="1058225"/>
            <a:ext cx="3200400" cy="2552700"/>
          </a:xfrm>
          <a:prstGeom prst="rect">
            <a:avLst/>
          </a:prstGeom>
          <a:noFill/>
          <a:ln>
            <a:noFill/>
          </a:ln>
        </p:spPr>
      </p:pic>
      <p:sp>
        <p:nvSpPr>
          <p:cNvPr id="85" name="Google Shape;85;p4"/>
          <p:cNvSpPr txBox="1"/>
          <p:nvPr/>
        </p:nvSpPr>
        <p:spPr>
          <a:xfrm>
            <a:off x="5093375" y="3708825"/>
            <a:ext cx="3738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ld Standard TT"/>
                <a:ea typeface="Old Standard TT"/>
                <a:cs typeface="Old Standard TT"/>
                <a:sym typeface="Old Standard TT"/>
              </a:rPr>
              <a:t>This example is not using guizero or the changed method from the explorer hat module. </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Digital Sensors	 - Motion Sensor</a:t>
            </a:r>
            <a:endParaRPr/>
          </a:p>
        </p:txBody>
      </p:sp>
      <p:sp>
        <p:nvSpPr>
          <p:cNvPr id="91" name="Google Shape;91;p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motion sensor outputs either a 0 or a 1, just like a push button. There are two dials on the bottom of the circuit board, they are to adjust the sensitivity and the delay time.</a:t>
            </a:r>
            <a:endParaRPr/>
          </a:p>
        </p:txBody>
      </p:sp>
      <p:pic>
        <p:nvPicPr>
          <p:cNvPr id="92" name="Google Shape;92;p5"/>
          <p:cNvPicPr preferRelativeResize="0"/>
          <p:nvPr/>
        </p:nvPicPr>
        <p:blipFill rotWithShape="1">
          <a:blip r:embed="rId3">
            <a:alphaModFix/>
          </a:blip>
          <a:srcRect b="0" l="0" r="0" t="0"/>
          <a:stretch/>
        </p:blipFill>
        <p:spPr>
          <a:xfrm>
            <a:off x="4715997" y="1900322"/>
            <a:ext cx="4116300" cy="3051075"/>
          </a:xfrm>
          <a:prstGeom prst="rect">
            <a:avLst/>
          </a:prstGeom>
          <a:noFill/>
          <a:ln>
            <a:noFill/>
          </a:ln>
        </p:spPr>
      </p:pic>
      <p:pic>
        <p:nvPicPr>
          <p:cNvPr id="93" name="Google Shape;93;p5"/>
          <p:cNvPicPr preferRelativeResize="0"/>
          <p:nvPr/>
        </p:nvPicPr>
        <p:blipFill rotWithShape="1">
          <a:blip r:embed="rId4">
            <a:alphaModFix/>
          </a:blip>
          <a:srcRect b="0" l="0" r="0" t="0"/>
          <a:stretch/>
        </p:blipFill>
        <p:spPr>
          <a:xfrm>
            <a:off x="411013" y="2217713"/>
            <a:ext cx="3343275" cy="273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a:t>
            </a:r>
            <a:endParaRPr/>
          </a:p>
        </p:txBody>
      </p:sp>
      <p:sp>
        <p:nvSpPr>
          <p:cNvPr id="99" name="Google Shape;99;p6"/>
          <p:cNvSpPr txBox="1"/>
          <p:nvPr>
            <p:ph idx="1" type="body"/>
          </p:nvPr>
        </p:nvSpPr>
        <p:spPr>
          <a:xfrm>
            <a:off x="311700" y="1171600"/>
            <a:ext cx="8520600" cy="376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There is a second type of motion sensor and light sensor, I don’t have enough for everyone to use but you can try it.</a:t>
            </a:r>
            <a:endParaRPr/>
          </a:p>
          <a:p>
            <a:pPr indent="0" lvl="0" marL="0" rtl="0" algn="l">
              <a:lnSpc>
                <a:spcPct val="115000"/>
              </a:lnSpc>
              <a:spcBef>
                <a:spcPts val="1200"/>
              </a:spcBef>
              <a:spcAft>
                <a:spcPts val="0"/>
              </a:spcAft>
              <a:buSzPts val="1800"/>
              <a:buNone/>
            </a:pPr>
            <a:r>
              <a:rPr lang="en"/>
              <a:t>They are on the white circuit boards like the led bricks. </a:t>
            </a:r>
            <a:endParaRPr/>
          </a:p>
          <a:p>
            <a:pPr indent="0" lvl="0" marL="0" rtl="0" algn="l">
              <a:lnSpc>
                <a:spcPct val="115000"/>
              </a:lnSpc>
              <a:spcBef>
                <a:spcPts val="1200"/>
              </a:spcBef>
              <a:spcAft>
                <a:spcPts val="0"/>
              </a:spcAft>
              <a:buSzPts val="1800"/>
              <a:buNone/>
            </a:pPr>
            <a:r>
              <a:rPr lang="en"/>
              <a:t>The motion sensor has a smaller dome like the on the motion sensor that is in your kits. It isn’t adjustable and only detects motion close to it but it works better. It uses the same code.</a:t>
            </a:r>
            <a:endParaRPr/>
          </a:p>
          <a:p>
            <a:pPr indent="0" lvl="0" marL="0" rtl="0" algn="l">
              <a:lnSpc>
                <a:spcPct val="115000"/>
              </a:lnSpc>
              <a:spcBef>
                <a:spcPts val="1200"/>
              </a:spcBef>
              <a:spcAft>
                <a:spcPts val="0"/>
              </a:spcAft>
              <a:buSzPts val="1800"/>
              <a:buNone/>
            </a:pPr>
            <a:r>
              <a:rPr lang="en"/>
              <a:t>The light sensor looks like a flat led and there is a single resistor on the board with it.</a:t>
            </a:r>
            <a:endParaRPr/>
          </a:p>
          <a:p>
            <a:pPr indent="0" lvl="0" marL="0" rtl="0" algn="l">
              <a:lnSpc>
                <a:spcPct val="115000"/>
              </a:lnSpc>
              <a:spcBef>
                <a:spcPts val="1200"/>
              </a:spcBef>
              <a:spcAft>
                <a:spcPts val="1200"/>
              </a:spcAft>
              <a:buSzPts val="1800"/>
              <a:buNone/>
            </a:pPr>
            <a:r>
              <a:rPr lang="en"/>
              <a:t>They are both with the extra sensors in the cabinet in the shop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Analog and Digital Sensors	</a:t>
            </a:r>
            <a:endParaRPr/>
          </a:p>
        </p:txBody>
      </p:sp>
      <p:sp>
        <p:nvSpPr>
          <p:cNvPr id="105" name="Google Shape;105;p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sound and soil moisture sensors can output either an analog or digital signal depending on how you want it to be used. If you want to use it as an analog sensor then you connect the A0 pin to one of the analog inputs on the explorer hat. If you want to use it as a digital sensor then you connect the D0 pin to on of the regular input pins on the explorer hat.</a:t>
            </a:r>
            <a:endParaRPr/>
          </a:p>
          <a:p>
            <a:pPr indent="0" lvl="0" marL="0" rtl="0" algn="l">
              <a:lnSpc>
                <a:spcPct val="115000"/>
              </a:lnSpc>
              <a:spcBef>
                <a:spcPts val="1200"/>
              </a:spcBef>
              <a:spcAft>
                <a:spcPts val="1200"/>
              </a:spcAft>
              <a:buSzPts val="1800"/>
              <a:buNone/>
            </a:pPr>
            <a:r>
              <a:rPr lang="en"/>
              <a:t>They each have a potentiometer on them for tuning the digital output. You can adjust when the sensors will change from outputting a 0 or a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Digital Sensors - Ultrasonic Distance Sensor</a:t>
            </a:r>
            <a:endParaRPr/>
          </a:p>
        </p:txBody>
      </p:sp>
      <p:sp>
        <p:nvSpPr>
          <p:cNvPr id="111" name="Google Shape;111;p7"/>
          <p:cNvSpPr txBox="1"/>
          <p:nvPr>
            <p:ph idx="1" type="body"/>
          </p:nvPr>
        </p:nvSpPr>
        <p:spPr>
          <a:xfrm>
            <a:off x="311700" y="1177875"/>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distance sensor works by sending out an ultrasonic sound wave and measuring the time it takes to return.</a:t>
            </a:r>
            <a:endParaRPr/>
          </a:p>
          <a:p>
            <a:pPr indent="0" lvl="0" marL="0" rtl="0" algn="l">
              <a:lnSpc>
                <a:spcPct val="115000"/>
              </a:lnSpc>
              <a:spcBef>
                <a:spcPts val="1200"/>
              </a:spcBef>
              <a:spcAft>
                <a:spcPts val="0"/>
              </a:spcAft>
              <a:buSzPts val="1800"/>
              <a:buNone/>
            </a:pPr>
            <a:r>
              <a:rPr lang="en"/>
              <a:t>Be very careful if you decide to use this sensor. The 3.3V pins on the explorer hat are not protected like the 5V pins are. They are connected directly to the Pi. So shorting one of them to ground or 5V will likely damage your Pi.</a:t>
            </a:r>
            <a:endParaRPr/>
          </a:p>
          <a:p>
            <a:pPr indent="0" lvl="0" marL="0" rtl="0" algn="l">
              <a:lnSpc>
                <a:spcPct val="115000"/>
              </a:lnSpc>
              <a:spcBef>
                <a:spcPts val="1200"/>
              </a:spcBef>
              <a:spcAft>
                <a:spcPts val="1200"/>
              </a:spcAft>
              <a:buSzPts val="1800"/>
              <a:buNone/>
            </a:pPr>
            <a:r>
              <a:rPr lang="en"/>
              <a:t>Please check with</a:t>
            </a:r>
            <a:br>
              <a:rPr lang="en"/>
            </a:br>
            <a:r>
              <a:rPr lang="en"/>
              <a:t>your teacher if you</a:t>
            </a:r>
            <a:br>
              <a:rPr lang="en"/>
            </a:br>
            <a:r>
              <a:rPr lang="en"/>
              <a:t>decide to use this</a:t>
            </a:r>
            <a:br>
              <a:rPr lang="en"/>
            </a:br>
            <a:r>
              <a:rPr lang="en"/>
              <a:t>sensor.</a:t>
            </a:r>
            <a:endParaRPr/>
          </a:p>
        </p:txBody>
      </p:sp>
      <p:pic>
        <p:nvPicPr>
          <p:cNvPr id="112" name="Google Shape;112;p7"/>
          <p:cNvPicPr preferRelativeResize="0"/>
          <p:nvPr/>
        </p:nvPicPr>
        <p:blipFill rotWithShape="1">
          <a:blip r:embed="rId3">
            <a:alphaModFix/>
          </a:blip>
          <a:srcRect b="0" l="0" r="0" t="0"/>
          <a:stretch/>
        </p:blipFill>
        <p:spPr>
          <a:xfrm>
            <a:off x="2493449" y="3009899"/>
            <a:ext cx="3004950" cy="1874800"/>
          </a:xfrm>
          <a:prstGeom prst="rect">
            <a:avLst/>
          </a:prstGeom>
          <a:noFill/>
          <a:ln>
            <a:noFill/>
          </a:ln>
        </p:spPr>
      </p:pic>
      <p:sp>
        <p:nvSpPr>
          <p:cNvPr id="113" name="Google Shape;113;p7"/>
          <p:cNvSpPr txBox="1"/>
          <p:nvPr/>
        </p:nvSpPr>
        <p:spPr>
          <a:xfrm>
            <a:off x="5694825" y="3107400"/>
            <a:ext cx="3207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ld Standard TT"/>
                <a:ea typeface="Old Standard TT"/>
                <a:cs typeface="Old Standard TT"/>
                <a:sym typeface="Old Standard TT"/>
              </a:rPr>
              <a:t>The code is on the </a:t>
            </a:r>
            <a:r>
              <a:rPr lang="en">
                <a:latin typeface="Old Standard TT"/>
                <a:ea typeface="Old Standard TT"/>
                <a:cs typeface="Old Standard TT"/>
                <a:sym typeface="Old Standard TT"/>
              </a:rPr>
              <a:t>last</a:t>
            </a:r>
            <a:r>
              <a:rPr b="0" i="0" lang="en" sz="1400" u="none" cap="none" strike="noStrike">
                <a:solidFill>
                  <a:srgbClr val="000000"/>
                </a:solidFill>
                <a:latin typeface="Old Standard TT"/>
                <a:ea typeface="Old Standard TT"/>
                <a:cs typeface="Old Standard TT"/>
                <a:sym typeface="Old Standard TT"/>
              </a:rPr>
              <a:t>two slides, but I also have the python file</a:t>
            </a:r>
            <a:r>
              <a:rPr lang="en">
                <a:latin typeface="Old Standard TT"/>
                <a:ea typeface="Old Standard TT"/>
                <a:cs typeface="Old Standard TT"/>
                <a:sym typeface="Old Standard TT"/>
              </a:rPr>
              <a:t> the U4 Notes folder</a:t>
            </a:r>
            <a:r>
              <a:rPr b="0" i="0" lang="en" sz="1400" u="none" cap="none" strike="noStrike">
                <a:solidFill>
                  <a:srgbClr val="000000"/>
                </a:solidFill>
                <a:latin typeface="Old Standard TT"/>
                <a:ea typeface="Old Standard TT"/>
                <a:cs typeface="Old Standard TT"/>
                <a:sym typeface="Old Standard TT"/>
              </a:rPr>
              <a:t>.</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3e0679427c_0_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g23e0679427c_0_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0" name="Google Shape;120;g23e0679427c_0_0"/>
          <p:cNvPicPr preferRelativeResize="0"/>
          <p:nvPr/>
        </p:nvPicPr>
        <p:blipFill>
          <a:blip r:embed="rId3">
            <a:alphaModFix/>
          </a:blip>
          <a:stretch>
            <a:fillRect/>
          </a:stretch>
        </p:blipFill>
        <p:spPr>
          <a:xfrm>
            <a:off x="293993" y="0"/>
            <a:ext cx="855601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