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66" r:id="rId4"/>
    <p:sldId id="258" r:id="rId5"/>
    <p:sldId id="267" r:id="rId6"/>
    <p:sldId id="259" r:id="rId7"/>
    <p:sldId id="260" r:id="rId8"/>
    <p:sldId id="261" r:id="rId9"/>
    <p:sldId id="262" r:id="rId10"/>
    <p:sldId id="263" r:id="rId11"/>
    <p:sldId id="264" r:id="rId12"/>
    <p:sldId id="265" r:id="rId13"/>
  </p:sldIdLst>
  <p:sldSz cx="9144000" cy="5143500" type="screen16x9"/>
  <p:notesSz cx="6858000" cy="9144000"/>
  <p:embeddedFontLst>
    <p:embeddedFont>
      <p:font typeface="Proxima Nova" panose="020B0604020202020204" charset="0"/>
      <p:regular r:id="rId15"/>
      <p:bold r:id="rId16"/>
      <p:italic r:id="rId17"/>
      <p:boldItalic r:id="rId18"/>
    </p:embeddedFont>
    <p:embeddedFont>
      <p:font typeface="Verdana" panose="020B060403050404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iFpJMsuA8Q7hXEBLwIxS+tMmo4V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5" d="100"/>
          <a:sy n="95" d="100"/>
        </p:scale>
        <p:origin x="846"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5762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94591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1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12"/>
          <p:cNvSpPr txBox="1">
            <a:spLocks noGrp="1"/>
          </p:cNvSpPr>
          <p:nvPr>
            <p:ph type="ctrTitle"/>
          </p:nvPr>
        </p:nvSpPr>
        <p:spPr>
          <a:xfrm>
            <a:off x="510450" y="1257300"/>
            <a:ext cx="8123100" cy="15885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12" name="Google Shape;12;p12"/>
          <p:cNvSpPr txBox="1">
            <a:spLocks noGrp="1"/>
          </p:cNvSpPr>
          <p:nvPr>
            <p:ph type="subTitle" idx="1"/>
          </p:nvPr>
        </p:nvSpPr>
        <p:spPr>
          <a:xfrm>
            <a:off x="510450" y="3182313"/>
            <a:ext cx="8123100" cy="630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400"/>
              <a:buNone/>
              <a:defRPr sz="2400">
                <a:solidFill>
                  <a:schemeClr val="lt1"/>
                </a:solidFill>
              </a:defRPr>
            </a:lvl1pPr>
            <a:lvl2pPr lvl="1" algn="l">
              <a:lnSpc>
                <a:spcPct val="100000"/>
              </a:lnSpc>
              <a:spcBef>
                <a:spcPts val="0"/>
              </a:spcBef>
              <a:spcAft>
                <a:spcPts val="0"/>
              </a:spcAft>
              <a:buClr>
                <a:schemeClr val="lt1"/>
              </a:buClr>
              <a:buSzPts val="2400"/>
              <a:buNone/>
              <a:defRPr sz="2400">
                <a:solidFill>
                  <a:schemeClr val="lt1"/>
                </a:solidFill>
              </a:defRPr>
            </a:lvl2pPr>
            <a:lvl3pPr lvl="2" algn="l">
              <a:lnSpc>
                <a:spcPct val="100000"/>
              </a:lnSpc>
              <a:spcBef>
                <a:spcPts val="0"/>
              </a:spcBef>
              <a:spcAft>
                <a:spcPts val="0"/>
              </a:spcAft>
              <a:buClr>
                <a:schemeClr val="lt1"/>
              </a:buClr>
              <a:buSzPts val="2400"/>
              <a:buNone/>
              <a:defRPr sz="2400">
                <a:solidFill>
                  <a:schemeClr val="lt1"/>
                </a:solidFill>
              </a:defRPr>
            </a:lvl3pPr>
            <a:lvl4pPr lvl="3" algn="l">
              <a:lnSpc>
                <a:spcPct val="100000"/>
              </a:lnSpc>
              <a:spcBef>
                <a:spcPts val="0"/>
              </a:spcBef>
              <a:spcAft>
                <a:spcPts val="0"/>
              </a:spcAft>
              <a:buClr>
                <a:schemeClr val="lt1"/>
              </a:buClr>
              <a:buSzPts val="2400"/>
              <a:buNone/>
              <a:defRPr sz="2400">
                <a:solidFill>
                  <a:schemeClr val="lt1"/>
                </a:solidFill>
              </a:defRPr>
            </a:lvl4pPr>
            <a:lvl5pPr lvl="4" algn="l">
              <a:lnSpc>
                <a:spcPct val="100000"/>
              </a:lnSpc>
              <a:spcBef>
                <a:spcPts val="0"/>
              </a:spcBef>
              <a:spcAft>
                <a:spcPts val="0"/>
              </a:spcAft>
              <a:buClr>
                <a:schemeClr val="lt1"/>
              </a:buClr>
              <a:buSzPts val="2400"/>
              <a:buNone/>
              <a:defRPr sz="2400">
                <a:solidFill>
                  <a:schemeClr val="lt1"/>
                </a:solidFill>
              </a:defRPr>
            </a:lvl5pPr>
            <a:lvl6pPr lvl="5" algn="l">
              <a:lnSpc>
                <a:spcPct val="100000"/>
              </a:lnSpc>
              <a:spcBef>
                <a:spcPts val="0"/>
              </a:spcBef>
              <a:spcAft>
                <a:spcPts val="0"/>
              </a:spcAft>
              <a:buClr>
                <a:schemeClr val="lt1"/>
              </a:buClr>
              <a:buSzPts val="2400"/>
              <a:buNone/>
              <a:defRPr sz="2400">
                <a:solidFill>
                  <a:schemeClr val="lt1"/>
                </a:solidFill>
              </a:defRPr>
            </a:lvl6pPr>
            <a:lvl7pPr lvl="6" algn="l">
              <a:lnSpc>
                <a:spcPct val="100000"/>
              </a:lnSpc>
              <a:spcBef>
                <a:spcPts val="0"/>
              </a:spcBef>
              <a:spcAft>
                <a:spcPts val="0"/>
              </a:spcAft>
              <a:buClr>
                <a:schemeClr val="lt1"/>
              </a:buClr>
              <a:buSzPts val="2400"/>
              <a:buNone/>
              <a:defRPr sz="2400">
                <a:solidFill>
                  <a:schemeClr val="lt1"/>
                </a:solidFill>
              </a:defRPr>
            </a:lvl7pPr>
            <a:lvl8pPr lvl="7" algn="l">
              <a:lnSpc>
                <a:spcPct val="100000"/>
              </a:lnSpc>
              <a:spcBef>
                <a:spcPts val="0"/>
              </a:spcBef>
              <a:spcAft>
                <a:spcPts val="0"/>
              </a:spcAft>
              <a:buClr>
                <a:schemeClr val="lt1"/>
              </a:buClr>
              <a:buSzPts val="2400"/>
              <a:buNone/>
              <a:defRPr sz="2400">
                <a:solidFill>
                  <a:schemeClr val="lt1"/>
                </a:solidFill>
              </a:defRPr>
            </a:lvl8pPr>
            <a:lvl9pPr lvl="8" algn="l">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2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21"/>
          <p:cNvSpPr txBox="1">
            <a:spLocks noGrp="1"/>
          </p:cNvSpPr>
          <p:nvPr>
            <p:ph type="title" hasCustomPrompt="1"/>
          </p:nvPr>
        </p:nvSpPr>
        <p:spPr>
          <a:xfrm>
            <a:off x="311700" y="991475"/>
            <a:ext cx="8520600" cy="191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0"/>
              <a:buNone/>
              <a:defRPr sz="14000" b="1"/>
            </a:lvl1pPr>
            <a:lvl2pPr lvl="1" algn="ctr">
              <a:lnSpc>
                <a:spcPct val="100000"/>
              </a:lnSpc>
              <a:spcBef>
                <a:spcPts val="0"/>
              </a:spcBef>
              <a:spcAft>
                <a:spcPts val="0"/>
              </a:spcAft>
              <a:buSzPts val="14000"/>
              <a:buNone/>
              <a:defRPr sz="14000" b="1"/>
            </a:lvl2pPr>
            <a:lvl3pPr lvl="2" algn="ctr">
              <a:lnSpc>
                <a:spcPct val="100000"/>
              </a:lnSpc>
              <a:spcBef>
                <a:spcPts val="0"/>
              </a:spcBef>
              <a:spcAft>
                <a:spcPts val="0"/>
              </a:spcAft>
              <a:buSzPts val="14000"/>
              <a:buNone/>
              <a:defRPr sz="14000" b="1"/>
            </a:lvl3pPr>
            <a:lvl4pPr lvl="3" algn="ctr">
              <a:lnSpc>
                <a:spcPct val="100000"/>
              </a:lnSpc>
              <a:spcBef>
                <a:spcPts val="0"/>
              </a:spcBef>
              <a:spcAft>
                <a:spcPts val="0"/>
              </a:spcAft>
              <a:buSzPts val="14000"/>
              <a:buNone/>
              <a:defRPr sz="14000" b="1"/>
            </a:lvl4pPr>
            <a:lvl5pPr lvl="4" algn="ctr">
              <a:lnSpc>
                <a:spcPct val="100000"/>
              </a:lnSpc>
              <a:spcBef>
                <a:spcPts val="0"/>
              </a:spcBef>
              <a:spcAft>
                <a:spcPts val="0"/>
              </a:spcAft>
              <a:buSzPts val="14000"/>
              <a:buNone/>
              <a:defRPr sz="14000" b="1"/>
            </a:lvl5pPr>
            <a:lvl6pPr lvl="5" algn="ctr">
              <a:lnSpc>
                <a:spcPct val="100000"/>
              </a:lnSpc>
              <a:spcBef>
                <a:spcPts val="0"/>
              </a:spcBef>
              <a:spcAft>
                <a:spcPts val="0"/>
              </a:spcAft>
              <a:buSzPts val="14000"/>
              <a:buNone/>
              <a:defRPr sz="14000" b="1"/>
            </a:lvl6pPr>
            <a:lvl7pPr lvl="6" algn="ctr">
              <a:lnSpc>
                <a:spcPct val="100000"/>
              </a:lnSpc>
              <a:spcBef>
                <a:spcPts val="0"/>
              </a:spcBef>
              <a:spcAft>
                <a:spcPts val="0"/>
              </a:spcAft>
              <a:buSzPts val="14000"/>
              <a:buNone/>
              <a:defRPr sz="14000" b="1"/>
            </a:lvl7pPr>
            <a:lvl8pPr lvl="7" algn="ctr">
              <a:lnSpc>
                <a:spcPct val="100000"/>
              </a:lnSpc>
              <a:spcBef>
                <a:spcPts val="0"/>
              </a:spcBef>
              <a:spcAft>
                <a:spcPts val="0"/>
              </a:spcAft>
              <a:buSzPts val="14000"/>
              <a:buNone/>
              <a:defRPr sz="14000" b="1"/>
            </a:lvl8pPr>
            <a:lvl9pPr lvl="8" algn="ctr">
              <a:lnSpc>
                <a:spcPct val="100000"/>
              </a:lnSpc>
              <a:spcBef>
                <a:spcPts val="0"/>
              </a:spcBef>
              <a:spcAft>
                <a:spcPts val="0"/>
              </a:spcAft>
              <a:buSzPts val="14000"/>
              <a:buNone/>
              <a:defRPr sz="14000" b="1"/>
            </a:lvl9pPr>
          </a:lstStyle>
          <a:p>
            <a:r>
              <a:t>xx%</a:t>
            </a:r>
          </a:p>
        </p:txBody>
      </p:sp>
      <p:sp>
        <p:nvSpPr>
          <p:cNvPr id="51" name="Google Shape;51;p21"/>
          <p:cNvSpPr txBox="1">
            <a:spLocks noGrp="1"/>
          </p:cNvSpPr>
          <p:nvPr>
            <p:ph type="body" idx="1"/>
          </p:nvPr>
        </p:nvSpPr>
        <p:spPr>
          <a:xfrm>
            <a:off x="311700" y="3071300"/>
            <a:ext cx="8520600" cy="901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52" name="Google Shape;52;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1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 name="Google Shape;17;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8" name="Google Shape;18;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cxnSp>
        <p:nvCxnSpPr>
          <p:cNvPr id="20" name="Google Shape;20;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21" name="Google Shape;21;p14"/>
          <p:cNvSpPr txBox="1">
            <a:spLocks noGrp="1"/>
          </p:cNvSpPr>
          <p:nvPr>
            <p:ph type="title"/>
          </p:nvPr>
        </p:nvSpPr>
        <p:spPr>
          <a:xfrm>
            <a:off x="510450" y="2057400"/>
            <a:ext cx="8123100" cy="778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22" name="Google Shape;22;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 name="Google Shape;25;p1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6" name="Google Shape;26;p1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7" name="Google Shape;27;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0" name="Google Shape;30;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1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3" name="Google Shape;33;p1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4" name="Google Shape;34;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18"/>
          <p:cNvSpPr txBox="1">
            <a:spLocks noGrp="1"/>
          </p:cNvSpPr>
          <p:nvPr>
            <p:ph type="title"/>
          </p:nvPr>
        </p:nvSpPr>
        <p:spPr>
          <a:xfrm>
            <a:off x="490250" y="526350"/>
            <a:ext cx="57975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7" name="Google Shape;37;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1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0" name="Google Shape;40;p1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19"/>
          <p:cNvSpPr txBox="1">
            <a:spLocks noGrp="1"/>
          </p:cNvSpPr>
          <p:nvPr>
            <p:ph type="title"/>
          </p:nvPr>
        </p:nvSpPr>
        <p:spPr>
          <a:xfrm>
            <a:off x="265500" y="1205825"/>
            <a:ext cx="4045200" cy="1509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2" name="Google Shape;42;p19"/>
          <p:cNvSpPr txBox="1">
            <a:spLocks noGrp="1"/>
          </p:cNvSpPr>
          <p:nvPr>
            <p:ph type="subTitle" idx="1"/>
          </p:nvPr>
        </p:nvSpPr>
        <p:spPr>
          <a:xfrm>
            <a:off x="265500" y="2769001"/>
            <a:ext cx="4045200" cy="1345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19"/>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1600"/>
              </a:spcBef>
              <a:spcAft>
                <a:spcPts val="0"/>
              </a:spcAft>
              <a:buClr>
                <a:schemeClr val="lt1"/>
              </a:buClr>
              <a:buSzPts val="1400"/>
              <a:buChar char="○"/>
              <a:defRPr>
                <a:solidFill>
                  <a:schemeClr val="lt1"/>
                </a:solidFill>
              </a:defRPr>
            </a:lvl2pPr>
            <a:lvl3pPr marL="1371600" lvl="2" indent="-317500" algn="l">
              <a:lnSpc>
                <a:spcPct val="115000"/>
              </a:lnSpc>
              <a:spcBef>
                <a:spcPts val="1600"/>
              </a:spcBef>
              <a:spcAft>
                <a:spcPts val="0"/>
              </a:spcAft>
              <a:buClr>
                <a:schemeClr val="lt1"/>
              </a:buClr>
              <a:buSzPts val="1400"/>
              <a:buChar char="■"/>
              <a:defRPr>
                <a:solidFill>
                  <a:schemeClr val="lt1"/>
                </a:solidFill>
              </a:defRPr>
            </a:lvl3pPr>
            <a:lvl4pPr marL="1828800" lvl="3" indent="-317500" algn="l">
              <a:lnSpc>
                <a:spcPct val="115000"/>
              </a:lnSpc>
              <a:spcBef>
                <a:spcPts val="1600"/>
              </a:spcBef>
              <a:spcAft>
                <a:spcPts val="0"/>
              </a:spcAft>
              <a:buClr>
                <a:schemeClr val="lt1"/>
              </a:buClr>
              <a:buSzPts val="1400"/>
              <a:buChar char="●"/>
              <a:defRPr>
                <a:solidFill>
                  <a:schemeClr val="lt1"/>
                </a:solidFill>
              </a:defRPr>
            </a:lvl4pPr>
            <a:lvl5pPr marL="2286000" lvl="4" indent="-317500" algn="l">
              <a:lnSpc>
                <a:spcPct val="115000"/>
              </a:lnSpc>
              <a:spcBef>
                <a:spcPts val="1600"/>
              </a:spcBef>
              <a:spcAft>
                <a:spcPts val="0"/>
              </a:spcAft>
              <a:buClr>
                <a:schemeClr val="lt1"/>
              </a:buClr>
              <a:buSzPts val="1400"/>
              <a:buChar char="○"/>
              <a:defRPr>
                <a:solidFill>
                  <a:schemeClr val="lt1"/>
                </a:solidFill>
              </a:defRPr>
            </a:lvl5pPr>
            <a:lvl6pPr marL="2743200" lvl="5" indent="-317500" algn="l">
              <a:lnSpc>
                <a:spcPct val="115000"/>
              </a:lnSpc>
              <a:spcBef>
                <a:spcPts val="1600"/>
              </a:spcBef>
              <a:spcAft>
                <a:spcPts val="0"/>
              </a:spcAft>
              <a:buClr>
                <a:schemeClr val="lt1"/>
              </a:buClr>
              <a:buSzPts val="1400"/>
              <a:buChar char="■"/>
              <a:defRPr>
                <a:solidFill>
                  <a:schemeClr val="lt1"/>
                </a:solidFill>
              </a:defRPr>
            </a:lvl6pPr>
            <a:lvl7pPr marL="3200400" lvl="6" indent="-317500" algn="l">
              <a:lnSpc>
                <a:spcPct val="115000"/>
              </a:lnSpc>
              <a:spcBef>
                <a:spcPts val="1600"/>
              </a:spcBef>
              <a:spcAft>
                <a:spcPts val="0"/>
              </a:spcAft>
              <a:buClr>
                <a:schemeClr val="lt1"/>
              </a:buClr>
              <a:buSzPts val="1400"/>
              <a:buChar char="●"/>
              <a:defRPr>
                <a:solidFill>
                  <a:schemeClr val="lt1"/>
                </a:solidFill>
              </a:defRPr>
            </a:lvl7pPr>
            <a:lvl8pPr marL="3657600" lvl="7" indent="-317500" algn="l">
              <a:lnSpc>
                <a:spcPct val="115000"/>
              </a:lnSpc>
              <a:spcBef>
                <a:spcPts val="1600"/>
              </a:spcBef>
              <a:spcAft>
                <a:spcPts val="0"/>
              </a:spcAft>
              <a:buClr>
                <a:schemeClr val="lt1"/>
              </a:buClr>
              <a:buSzPts val="1400"/>
              <a:buChar char="○"/>
              <a:defRPr>
                <a:solidFill>
                  <a:schemeClr val="lt1"/>
                </a:solidFill>
              </a:defRPr>
            </a:lvl8pPr>
            <a:lvl9pPr marL="4114800" lvl="8" indent="-317500" algn="l">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44" name="Google Shape;44;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20"/>
          <p:cNvSpPr txBox="1">
            <a:spLocks noGrp="1"/>
          </p:cNvSpPr>
          <p:nvPr>
            <p:ph type="body" idx="1"/>
          </p:nvPr>
        </p:nvSpPr>
        <p:spPr>
          <a:xfrm>
            <a:off x="311700" y="4236825"/>
            <a:ext cx="5998800" cy="598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2100"/>
              <a:buNone/>
              <a:defRPr sz="2100"/>
            </a:lvl1pPr>
          </a:lstStyle>
          <a:p>
            <a:endParaRPr/>
          </a:p>
        </p:txBody>
      </p:sp>
      <p:sp>
        <p:nvSpPr>
          <p:cNvPr id="47" name="Google Shape;47;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9pPr>
          </a:lstStyle>
          <a:p>
            <a:endParaRPr/>
          </a:p>
        </p:txBody>
      </p:sp>
      <p:sp>
        <p:nvSpPr>
          <p:cNvPr id="7" name="Google Shape;7;p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accent3"/>
              </a:buClr>
              <a:buSzPts val="1800"/>
              <a:buFont typeface="Proxima Nova"/>
              <a:buChar char="●"/>
              <a:defRPr sz="1800" b="0" i="0" u="none" strike="noStrike" cap="none">
                <a:solidFill>
                  <a:schemeClr val="accent3"/>
                </a:solidFill>
                <a:latin typeface="Proxima Nova"/>
                <a:ea typeface="Proxima Nova"/>
                <a:cs typeface="Proxima Nova"/>
                <a:sym typeface="Proxima Nova"/>
              </a:defRPr>
            </a:lvl1pPr>
            <a:lvl2pPr marL="914400" marR="0" lvl="1"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2pPr>
            <a:lvl3pPr marL="1371600" marR="0" lvl="2"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3pPr>
            <a:lvl4pPr marL="1828800" marR="0" lvl="3"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4pPr>
            <a:lvl5pPr marL="2286000" marR="0" lvl="4"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5pPr>
            <a:lvl6pPr marL="2743200" marR="0" lvl="5"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6pPr>
            <a:lvl7pPr marL="3200400" marR="0" lvl="6"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7pPr>
            <a:lvl8pPr marL="3657600" marR="0" lvl="7"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8pPr>
            <a:lvl9pPr marL="4114800" marR="0" lvl="8" indent="-317500" algn="l" rtl="0">
              <a:lnSpc>
                <a:spcPct val="115000"/>
              </a:lnSpc>
              <a:spcBef>
                <a:spcPts val="1600"/>
              </a:spcBef>
              <a:spcAft>
                <a:spcPts val="160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9pPr>
          </a:lstStyle>
          <a:p>
            <a:endParaRPr/>
          </a:p>
        </p:txBody>
      </p:sp>
      <p:sp>
        <p:nvSpPr>
          <p:cNvPr id="8" name="Google Shape;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
          <p:cNvSpPr txBox="1">
            <a:spLocks noGrp="1"/>
          </p:cNvSpPr>
          <p:nvPr>
            <p:ph type="ctrTitle"/>
          </p:nvPr>
        </p:nvSpPr>
        <p:spPr>
          <a:xfrm>
            <a:off x="510450" y="1257300"/>
            <a:ext cx="8123100" cy="1588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a:t>Unit 3: Text-Based Programming</a:t>
            </a:r>
            <a:endParaRPr/>
          </a:p>
        </p:txBody>
      </p:sp>
      <p:sp>
        <p:nvSpPr>
          <p:cNvPr id="60" name="Google Shape;60;p1"/>
          <p:cNvSpPr txBox="1">
            <a:spLocks noGrp="1"/>
          </p:cNvSpPr>
          <p:nvPr>
            <p:ph type="subTitle" idx="1"/>
          </p:nvPr>
        </p:nvSpPr>
        <p:spPr>
          <a:xfrm>
            <a:off x="510450" y="3182313"/>
            <a:ext cx="8123100" cy="630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dirty="0"/>
              <a:t>Lesson 4</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endParaRPr/>
          </a:p>
        </p:txBody>
      </p:sp>
      <p:sp>
        <p:nvSpPr>
          <p:cNvPr id="106" name="Google Shape;106;p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endParaRPr/>
          </a:p>
        </p:txBody>
      </p:sp>
      <p:pic>
        <p:nvPicPr>
          <p:cNvPr id="107" name="Google Shape;107;p8"/>
          <p:cNvPicPr preferRelativeResize="0"/>
          <p:nvPr/>
        </p:nvPicPr>
        <p:blipFill rotWithShape="1">
          <a:blip r:embed="rId3">
            <a:alphaModFix/>
          </a:blip>
          <a:srcRect/>
          <a:stretch/>
        </p:blipFill>
        <p:spPr>
          <a:xfrm>
            <a:off x="1066349" y="287313"/>
            <a:ext cx="7011294" cy="45688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endParaRPr/>
          </a:p>
        </p:txBody>
      </p:sp>
      <p:sp>
        <p:nvSpPr>
          <p:cNvPr id="113" name="Google Shape;113;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a:t>Python is telling you that you have broken the rules and you need to fix the problem otherwise your program cannot be run.</a:t>
            </a:r>
            <a:br>
              <a:rPr lang="en"/>
            </a:br>
            <a:br>
              <a:rPr lang="en"/>
            </a:br>
            <a:r>
              <a:rPr lang="en"/>
              <a:t>In this snippet of code, the function input is being used. We must give it a prompt for the user, and the syntax rules say we must enclose this prompt in round brackets (). Missing out either or both of the brackets will result in an error.</a:t>
            </a:r>
            <a:br>
              <a:rPr lang="en"/>
            </a:br>
            <a:br>
              <a:rPr lang="en"/>
            </a:br>
            <a:r>
              <a:rPr lang="en">
                <a:latin typeface="Courier New"/>
                <a:ea typeface="Courier New"/>
                <a:cs typeface="Courier New"/>
                <a:sym typeface="Courier New"/>
              </a:rPr>
              <a:t>users_name = </a:t>
            </a:r>
            <a:r>
              <a:rPr lang="en">
                <a:solidFill>
                  <a:srgbClr val="3C78D8"/>
                </a:solidFill>
                <a:latin typeface="Courier New"/>
                <a:ea typeface="Courier New"/>
                <a:cs typeface="Courier New"/>
                <a:sym typeface="Courier New"/>
              </a:rPr>
              <a:t>input</a:t>
            </a:r>
            <a:r>
              <a:rPr lang="en">
                <a:latin typeface="Courier New"/>
                <a:ea typeface="Courier New"/>
                <a:cs typeface="Courier New"/>
                <a:sym typeface="Courier New"/>
              </a:rPr>
              <a:t> </a:t>
            </a:r>
            <a:r>
              <a:rPr lang="en">
                <a:solidFill>
                  <a:srgbClr val="FF0000"/>
                </a:solidFill>
                <a:latin typeface="Courier New"/>
                <a:ea typeface="Courier New"/>
                <a:cs typeface="Courier New"/>
                <a:sym typeface="Courier New"/>
              </a:rPr>
              <a:t>"What is your name? "</a:t>
            </a:r>
            <a:br>
              <a:rPr lang="en">
                <a:solidFill>
                  <a:srgbClr val="FF0000"/>
                </a:solidFill>
                <a:latin typeface="Courier New"/>
                <a:ea typeface="Courier New"/>
                <a:cs typeface="Courier New"/>
                <a:sym typeface="Courier New"/>
              </a:rPr>
            </a:br>
            <a:r>
              <a:rPr lang="en">
                <a:latin typeface="Courier New"/>
                <a:ea typeface="Courier New"/>
                <a:cs typeface="Courier New"/>
                <a:sym typeface="Courier New"/>
              </a:rPr>
              <a:t>                                       ^</a:t>
            </a:r>
            <a:br>
              <a:rPr lang="en">
                <a:latin typeface="Courier New"/>
                <a:ea typeface="Courier New"/>
                <a:cs typeface="Courier New"/>
                <a:sym typeface="Courier New"/>
              </a:rPr>
            </a:br>
            <a:r>
              <a:rPr lang="en">
                <a:solidFill>
                  <a:srgbClr val="3C78D8"/>
                </a:solidFill>
                <a:latin typeface="Courier New"/>
                <a:ea typeface="Courier New"/>
                <a:cs typeface="Courier New"/>
                <a:sym typeface="Courier New"/>
              </a:rPr>
              <a:t>SyntaxError:</a:t>
            </a:r>
            <a:r>
              <a:rPr lang="en">
                <a:latin typeface="Courier New"/>
                <a:ea typeface="Courier New"/>
                <a:cs typeface="Courier New"/>
                <a:sym typeface="Courier New"/>
              </a:rPr>
              <a:t> invalid syntax</a:t>
            </a:r>
            <a:endParaRPr>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endParaRPr/>
          </a:p>
        </p:txBody>
      </p:sp>
      <p:sp>
        <p:nvSpPr>
          <p:cNvPr id="119" name="Google Shape;119;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endParaRPr b="1" dirty="0"/>
          </a:p>
          <a:p>
            <a:pPr marL="0" lvl="0" indent="0" algn="l" rtl="0">
              <a:lnSpc>
                <a:spcPct val="115000"/>
              </a:lnSpc>
              <a:spcBef>
                <a:spcPts val="1600"/>
              </a:spcBef>
              <a:spcAft>
                <a:spcPts val="1600"/>
              </a:spcAft>
              <a:buSzPts val="1800"/>
              <a:buNone/>
            </a:pPr>
            <a:r>
              <a:rPr lang="en" b="1" dirty="0"/>
              <a:t>Tip:</a:t>
            </a:r>
            <a:r>
              <a:rPr lang="en" dirty="0"/>
              <a:t> when presented with a SyntaxError, use the error message to find the </a:t>
            </a:r>
            <a:r>
              <a:rPr lang="en" b="1" dirty="0"/>
              <a:t>approximate</a:t>
            </a:r>
            <a:r>
              <a:rPr lang="en" dirty="0"/>
              <a:t> position of the error. </a:t>
            </a:r>
            <a:r>
              <a:rPr lang="en" b="1" dirty="0"/>
              <a:t>It could be the line before or after the one shown</a:t>
            </a:r>
            <a:r>
              <a:rPr lang="en" dirty="0"/>
              <a:t>. Be critical of your own code or get someone else to look over it for you.</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Overview</a:t>
            </a:r>
            <a:endParaRPr/>
          </a:p>
        </p:txBody>
      </p:sp>
      <p:sp>
        <p:nvSpPr>
          <p:cNvPr id="66" name="Google Shape;66;p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dirty="0"/>
              <a:t>So far you have only been using print to output text/</a:t>
            </a:r>
            <a:r>
              <a:rPr lang="en-US" dirty="0"/>
              <a:t>strings that are hard coded into your program</a:t>
            </a:r>
            <a:r>
              <a:rPr lang="en" dirty="0"/>
              <a:t>; your program currently lacks the ability to interact with the user.</a:t>
            </a:r>
            <a:br>
              <a:rPr lang="en" dirty="0"/>
            </a:br>
            <a:br>
              <a:rPr lang="en" dirty="0"/>
            </a:br>
            <a:r>
              <a:rPr lang="en" dirty="0"/>
              <a:t>You will be using </a:t>
            </a:r>
            <a:r>
              <a:rPr lang="en" b="1" dirty="0"/>
              <a:t>input</a:t>
            </a:r>
            <a:r>
              <a:rPr lang="en" dirty="0"/>
              <a:t> to prompt the user to enter some data.</a:t>
            </a:r>
            <a:endParaRPr dirty="0"/>
          </a:p>
          <a:p>
            <a:pPr marL="0" lvl="0" indent="0" algn="l" rtl="0">
              <a:lnSpc>
                <a:spcPct val="115000"/>
              </a:lnSpc>
              <a:spcBef>
                <a:spcPts val="1600"/>
              </a:spcBef>
              <a:spcAft>
                <a:spcPts val="0"/>
              </a:spcAft>
              <a:buSzPts val="1800"/>
              <a:buNone/>
            </a:pPr>
            <a:r>
              <a:rPr lang="en" dirty="0"/>
              <a:t>In this activity you will:</a:t>
            </a:r>
            <a:endParaRPr dirty="0"/>
          </a:p>
          <a:p>
            <a:pPr marL="457200" lvl="0" indent="-342900" algn="l" rtl="0">
              <a:lnSpc>
                <a:spcPct val="115000"/>
              </a:lnSpc>
              <a:spcBef>
                <a:spcPts val="1600"/>
              </a:spcBef>
              <a:spcAft>
                <a:spcPts val="0"/>
              </a:spcAft>
              <a:buSzPts val="1800"/>
              <a:buChar char="●"/>
            </a:pPr>
            <a:r>
              <a:rPr lang="en" dirty="0"/>
              <a:t>learn how to use input to get </a:t>
            </a:r>
            <a:r>
              <a:rPr lang="en-US" dirty="0"/>
              <a:t>strings</a:t>
            </a:r>
            <a:r>
              <a:rPr lang="en" dirty="0"/>
              <a:t> from the user</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Getting Input from the User</a:t>
            </a:r>
            <a:endParaRPr/>
          </a:p>
        </p:txBody>
      </p:sp>
      <p:sp>
        <p:nvSpPr>
          <p:cNvPr id="72" name="Google Shape;72;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00"/>
              </a:spcBef>
              <a:spcAft>
                <a:spcPts val="0"/>
              </a:spcAft>
              <a:buSzPts val="1800"/>
              <a:buNone/>
            </a:pPr>
            <a:r>
              <a:rPr lang="en" sz="1700" dirty="0">
                <a:solidFill>
                  <a:srgbClr val="3A343A"/>
                </a:solidFill>
                <a:latin typeface="Courier New"/>
                <a:ea typeface="Courier New"/>
                <a:cs typeface="Courier New"/>
                <a:sym typeface="Courier New"/>
              </a:rPr>
              <a:t>input</a:t>
            </a:r>
            <a:r>
              <a:rPr lang="en" sz="1700" dirty="0">
                <a:solidFill>
                  <a:srgbClr val="3A343A"/>
                </a:solidFill>
                <a:latin typeface="Verdana"/>
                <a:ea typeface="Verdana"/>
                <a:cs typeface="Verdana"/>
                <a:sym typeface="Verdana"/>
              </a:rPr>
              <a:t> will put a message on the screen, wait for the user to give a response and press Enter, and then store the response as </a:t>
            </a:r>
            <a:r>
              <a:rPr lang="en-US" sz="1700" dirty="0">
                <a:solidFill>
                  <a:srgbClr val="3A343A"/>
                </a:solidFill>
                <a:latin typeface="Verdana"/>
                <a:ea typeface="Verdana"/>
                <a:cs typeface="Verdana"/>
                <a:sym typeface="Verdana"/>
              </a:rPr>
              <a:t>a string</a:t>
            </a:r>
            <a:r>
              <a:rPr lang="en" sz="1700" dirty="0">
                <a:solidFill>
                  <a:srgbClr val="3A343A"/>
                </a:solidFill>
                <a:latin typeface="Verdana"/>
                <a:ea typeface="Verdana"/>
                <a:cs typeface="Verdana"/>
                <a:sym typeface="Verdana"/>
              </a:rPr>
              <a:t> in a variable so you can use it in your program.</a:t>
            </a:r>
            <a:endParaRPr sz="1700" dirty="0">
              <a:solidFill>
                <a:srgbClr val="3A343A"/>
              </a:solidFill>
              <a:latin typeface="Verdana"/>
              <a:ea typeface="Verdana"/>
              <a:cs typeface="Verdana"/>
              <a:sym typeface="Verdana"/>
            </a:endParaRPr>
          </a:p>
          <a:p>
            <a:pPr marL="0" lvl="0" indent="0" algn="l" rtl="0">
              <a:lnSpc>
                <a:spcPct val="115000"/>
              </a:lnSpc>
              <a:spcBef>
                <a:spcPts val="2700"/>
              </a:spcBef>
              <a:spcAft>
                <a:spcPts val="0"/>
              </a:spcAft>
              <a:buSzPts val="1800"/>
              <a:buNone/>
            </a:pPr>
            <a:r>
              <a:rPr lang="en" sz="1700" dirty="0">
                <a:solidFill>
                  <a:srgbClr val="3A343A"/>
                </a:solidFill>
                <a:latin typeface="Courier New"/>
                <a:ea typeface="Courier New"/>
                <a:cs typeface="Courier New"/>
                <a:sym typeface="Courier New"/>
              </a:rPr>
              <a:t>print </a:t>
            </a:r>
            <a:r>
              <a:rPr lang="en" sz="1700" dirty="0">
                <a:solidFill>
                  <a:srgbClr val="3A343A"/>
                </a:solidFill>
                <a:latin typeface="Verdana"/>
                <a:ea typeface="Verdana"/>
                <a:cs typeface="Verdana"/>
                <a:sym typeface="Verdana"/>
              </a:rPr>
              <a:t>and </a:t>
            </a:r>
            <a:r>
              <a:rPr lang="en" sz="1700" dirty="0">
                <a:solidFill>
                  <a:srgbClr val="3A343A"/>
                </a:solidFill>
                <a:latin typeface="Courier New"/>
                <a:ea typeface="Courier New"/>
                <a:cs typeface="Courier New"/>
                <a:sym typeface="Courier New"/>
              </a:rPr>
              <a:t>input</a:t>
            </a:r>
            <a:r>
              <a:rPr lang="en" sz="1700" dirty="0">
                <a:solidFill>
                  <a:srgbClr val="3A343A"/>
                </a:solidFill>
                <a:latin typeface="Verdana"/>
                <a:ea typeface="Verdana"/>
                <a:cs typeface="Verdana"/>
                <a:sym typeface="Verdana"/>
              </a:rPr>
              <a:t> are examples of </a:t>
            </a:r>
            <a:r>
              <a:rPr lang="en-US" sz="1700" b="1" dirty="0">
                <a:solidFill>
                  <a:srgbClr val="3A343A"/>
                </a:solidFill>
                <a:latin typeface="Verdana"/>
                <a:ea typeface="Verdana"/>
                <a:cs typeface="Verdana"/>
                <a:sym typeface="Verdana"/>
              </a:rPr>
              <a:t>built-in-</a:t>
            </a:r>
            <a:r>
              <a:rPr lang="en" sz="1700" b="1" dirty="0">
                <a:solidFill>
                  <a:srgbClr val="3A343A"/>
                </a:solidFill>
                <a:latin typeface="Verdana"/>
                <a:ea typeface="Verdana"/>
                <a:cs typeface="Verdana"/>
                <a:sym typeface="Verdana"/>
              </a:rPr>
              <a:t>functions</a:t>
            </a:r>
            <a:r>
              <a:rPr lang="en" sz="1700" dirty="0">
                <a:solidFill>
                  <a:srgbClr val="3A343A"/>
                </a:solidFill>
                <a:latin typeface="Verdana"/>
                <a:ea typeface="Verdana"/>
                <a:cs typeface="Verdana"/>
                <a:sym typeface="Verdana"/>
              </a:rPr>
              <a:t>. </a:t>
            </a:r>
            <a:r>
              <a:rPr lang="en-US" sz="1700" dirty="0">
                <a:solidFill>
                  <a:srgbClr val="3A343A"/>
                </a:solidFill>
                <a:latin typeface="Verdana"/>
                <a:ea typeface="Verdana"/>
                <a:cs typeface="Verdana"/>
                <a:sym typeface="Verdana"/>
              </a:rPr>
              <a:t>Built-in-f</a:t>
            </a:r>
            <a:r>
              <a:rPr lang="en" sz="1700" dirty="0">
                <a:solidFill>
                  <a:srgbClr val="3A343A"/>
                </a:solidFill>
                <a:latin typeface="Verdana"/>
                <a:ea typeface="Verdana"/>
                <a:cs typeface="Verdana"/>
                <a:sym typeface="Verdana"/>
              </a:rPr>
              <a:t>unctions are pre-made programs which are typically created to perform a single task. Python has many inbuilt functions allowing you to perform a large range of tasks.</a:t>
            </a:r>
            <a:endParaRPr sz="1700" dirty="0">
              <a:solidFill>
                <a:srgbClr val="3A343A"/>
              </a:solidFill>
              <a:latin typeface="Verdana"/>
              <a:ea typeface="Verdana"/>
              <a:cs typeface="Verdana"/>
              <a:sym typeface="Verdana"/>
            </a:endParaRPr>
          </a:p>
          <a:p>
            <a:pPr marL="0" lvl="0" indent="0" algn="l" rtl="0">
              <a:lnSpc>
                <a:spcPct val="115000"/>
              </a:lnSpc>
              <a:spcBef>
                <a:spcPts val="2700"/>
              </a:spcBef>
              <a:spcAft>
                <a:spcPts val="1600"/>
              </a:spcAft>
              <a:buSzPts val="1800"/>
              <a:buNone/>
            </a:pPr>
            <a:endParaRPr dirty="0"/>
          </a:p>
        </p:txBody>
      </p:sp>
    </p:spTree>
    <p:extLst>
      <p:ext uri="{BB962C8B-B14F-4D97-AF65-F5344CB8AC3E}">
        <p14:creationId xmlns:p14="http://schemas.microsoft.com/office/powerpoint/2010/main" val="937071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t>Getting Input from the User</a:t>
            </a:r>
            <a:endParaRPr dirty="0"/>
          </a:p>
        </p:txBody>
      </p:sp>
      <p:sp>
        <p:nvSpPr>
          <p:cNvPr id="72" name="Google Shape;72;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36550" algn="l" rtl="0">
              <a:lnSpc>
                <a:spcPct val="115000"/>
              </a:lnSpc>
              <a:spcBef>
                <a:spcPts val="2700"/>
              </a:spcBef>
              <a:spcAft>
                <a:spcPts val="0"/>
              </a:spcAft>
              <a:buClr>
                <a:srgbClr val="3A343A"/>
              </a:buClr>
              <a:buSzPts val="1700"/>
              <a:buFont typeface="Verdana"/>
              <a:buChar char="●"/>
            </a:pPr>
            <a:r>
              <a:rPr lang="en-US" sz="1700" dirty="0">
                <a:solidFill>
                  <a:srgbClr val="3A343A"/>
                </a:solidFill>
                <a:latin typeface="Verdana"/>
                <a:ea typeface="Verdana"/>
                <a:cs typeface="Verdana"/>
                <a:sym typeface="Verdana"/>
              </a:rPr>
              <a:t>Open your hello_world.py program.</a:t>
            </a:r>
          </a:p>
          <a:p>
            <a:pPr marL="457200" lvl="0" indent="-336550" algn="l" rtl="0">
              <a:lnSpc>
                <a:spcPct val="115000"/>
              </a:lnSpc>
              <a:spcBef>
                <a:spcPts val="2700"/>
              </a:spcBef>
              <a:spcAft>
                <a:spcPts val="0"/>
              </a:spcAft>
              <a:buClr>
                <a:srgbClr val="3A343A"/>
              </a:buClr>
              <a:buSzPts val="1700"/>
              <a:buFont typeface="Verdana"/>
              <a:buChar char="●"/>
            </a:pPr>
            <a:r>
              <a:rPr lang="en-US" sz="1700" dirty="0">
                <a:solidFill>
                  <a:srgbClr val="3A343A"/>
                </a:solidFill>
                <a:latin typeface="Verdana"/>
                <a:ea typeface="Verdana"/>
                <a:cs typeface="Arial"/>
                <a:sym typeface="Verdana"/>
              </a:rPr>
              <a:t>Replace line 3 with the following line:</a:t>
            </a:r>
          </a:p>
          <a:p>
            <a:pPr marL="457200" lvl="0" indent="-336550" algn="l" rtl="0">
              <a:lnSpc>
                <a:spcPct val="115000"/>
              </a:lnSpc>
              <a:spcBef>
                <a:spcPts val="2700"/>
              </a:spcBef>
              <a:spcAft>
                <a:spcPts val="0"/>
              </a:spcAft>
              <a:buClr>
                <a:srgbClr val="3A343A"/>
              </a:buClr>
              <a:buSzPts val="1700"/>
              <a:buFont typeface="Verdana"/>
              <a:buChar char="●"/>
            </a:pPr>
            <a:r>
              <a:rPr lang="en-US" sz="1700" dirty="0">
                <a:solidFill>
                  <a:srgbClr val="3A343A"/>
                </a:solidFill>
                <a:latin typeface="Verdana"/>
                <a:ea typeface="Verdana"/>
                <a:cs typeface="Arial"/>
                <a:sym typeface="Verdana"/>
              </a:rPr>
              <a:t>You should put a space after your question mark.</a:t>
            </a:r>
          </a:p>
          <a:p>
            <a:pPr marL="457200" lvl="0" indent="-336550" algn="l" rtl="0">
              <a:lnSpc>
                <a:spcPct val="115000"/>
              </a:lnSpc>
              <a:spcBef>
                <a:spcPts val="2700"/>
              </a:spcBef>
              <a:spcAft>
                <a:spcPts val="0"/>
              </a:spcAft>
              <a:buClr>
                <a:srgbClr val="3A343A"/>
              </a:buClr>
              <a:buSzPts val="1700"/>
              <a:buFont typeface="Verdana"/>
              <a:buChar char="●"/>
            </a:pPr>
            <a:r>
              <a:rPr lang="en-US" sz="1700" dirty="0">
                <a:solidFill>
                  <a:srgbClr val="3A343A"/>
                </a:solidFill>
                <a:latin typeface="Verdana"/>
                <a:ea typeface="Verdana"/>
                <a:cs typeface="Arial"/>
                <a:sym typeface="Verdana"/>
              </a:rPr>
              <a:t>This will save whatever you type in as the variable my_name as a string.</a:t>
            </a:r>
            <a:br>
              <a:rPr lang="en" sz="1700" dirty="0">
                <a:solidFill>
                  <a:srgbClr val="3A343A"/>
                </a:solidFill>
                <a:latin typeface="Arial"/>
                <a:ea typeface="Arial"/>
                <a:cs typeface="Arial"/>
                <a:sym typeface="Arial"/>
              </a:rPr>
            </a:br>
            <a:br>
              <a:rPr lang="en" sz="1700" dirty="0">
                <a:solidFill>
                  <a:srgbClr val="3A343A"/>
                </a:solidFill>
                <a:latin typeface="Arial"/>
                <a:ea typeface="Arial"/>
                <a:cs typeface="Arial"/>
                <a:sym typeface="Arial"/>
              </a:rPr>
            </a:br>
            <a:endParaRPr sz="1050" dirty="0">
              <a:solidFill>
                <a:srgbClr val="4A4D55"/>
              </a:solidFill>
              <a:highlight>
                <a:srgbClr val="F8F8F8"/>
              </a:highlight>
              <a:latin typeface="Verdana"/>
              <a:ea typeface="Verdana"/>
              <a:cs typeface="Verdana"/>
              <a:sym typeface="Verdana"/>
            </a:endParaRPr>
          </a:p>
          <a:p>
            <a:pPr marL="0" lvl="0" indent="0" algn="l" rtl="0">
              <a:lnSpc>
                <a:spcPct val="115000"/>
              </a:lnSpc>
              <a:spcBef>
                <a:spcPts val="2700"/>
              </a:spcBef>
              <a:spcAft>
                <a:spcPts val="1600"/>
              </a:spcAft>
              <a:buSzPts val="1800"/>
              <a:buNone/>
            </a:pPr>
            <a:endParaRPr dirty="0"/>
          </a:p>
        </p:txBody>
      </p:sp>
      <p:pic>
        <p:nvPicPr>
          <p:cNvPr id="3" name="Picture 2">
            <a:extLst>
              <a:ext uri="{FF2B5EF4-FFF2-40B4-BE49-F238E27FC236}">
                <a16:creationId xmlns:a16="http://schemas.microsoft.com/office/drawing/2014/main" id="{42B93807-5D6D-4AB7-ADD5-7420E9CA59A6}"/>
              </a:ext>
            </a:extLst>
          </p:cNvPr>
          <p:cNvPicPr>
            <a:picLocks noChangeAspect="1"/>
          </p:cNvPicPr>
          <p:nvPr/>
        </p:nvPicPr>
        <p:blipFill>
          <a:blip r:embed="rId3"/>
          <a:stretch>
            <a:fillRect/>
          </a:stretch>
        </p:blipFill>
        <p:spPr>
          <a:xfrm>
            <a:off x="777992" y="2471737"/>
            <a:ext cx="5618045" cy="30803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t>Getting Input from the User</a:t>
            </a:r>
            <a:endParaRPr dirty="0"/>
          </a:p>
        </p:txBody>
      </p:sp>
      <p:sp>
        <p:nvSpPr>
          <p:cNvPr id="72" name="Google Shape;72;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36550" algn="l" rtl="0">
              <a:lnSpc>
                <a:spcPct val="115000"/>
              </a:lnSpc>
              <a:spcBef>
                <a:spcPts val="2700"/>
              </a:spcBef>
              <a:spcAft>
                <a:spcPts val="0"/>
              </a:spcAft>
              <a:buClr>
                <a:srgbClr val="3A343A"/>
              </a:buClr>
              <a:buSzPts val="1700"/>
              <a:buFont typeface="Verdana"/>
              <a:buChar char="●"/>
            </a:pPr>
            <a:r>
              <a:rPr lang="en-US" sz="1700" dirty="0">
                <a:solidFill>
                  <a:srgbClr val="3A343A"/>
                </a:solidFill>
                <a:latin typeface="Verdana"/>
                <a:ea typeface="Verdana"/>
                <a:cs typeface="Verdana"/>
                <a:sym typeface="Verdana"/>
              </a:rPr>
              <a:t>Open your hello_world.py program.</a:t>
            </a:r>
          </a:p>
          <a:p>
            <a:pPr marL="457200" lvl="0" indent="-336550" algn="l" rtl="0">
              <a:lnSpc>
                <a:spcPct val="115000"/>
              </a:lnSpc>
              <a:spcBef>
                <a:spcPts val="2700"/>
              </a:spcBef>
              <a:spcAft>
                <a:spcPts val="0"/>
              </a:spcAft>
              <a:buClr>
                <a:srgbClr val="3A343A"/>
              </a:buClr>
              <a:buSzPts val="1700"/>
              <a:buFont typeface="Verdana"/>
              <a:buChar char="●"/>
            </a:pPr>
            <a:r>
              <a:rPr lang="en-US" sz="1700" dirty="0">
                <a:solidFill>
                  <a:srgbClr val="3A343A"/>
                </a:solidFill>
                <a:latin typeface="Verdana"/>
                <a:ea typeface="Verdana"/>
                <a:cs typeface="Arial"/>
                <a:sym typeface="Verdana"/>
              </a:rPr>
              <a:t>Replace line 3 with the following line:</a:t>
            </a:r>
          </a:p>
          <a:p>
            <a:pPr marL="457200" lvl="0" indent="-336550" algn="l" rtl="0">
              <a:lnSpc>
                <a:spcPct val="115000"/>
              </a:lnSpc>
              <a:spcBef>
                <a:spcPts val="2700"/>
              </a:spcBef>
              <a:spcAft>
                <a:spcPts val="0"/>
              </a:spcAft>
              <a:buClr>
                <a:srgbClr val="3A343A"/>
              </a:buClr>
              <a:buSzPts val="1700"/>
              <a:buFont typeface="Verdana"/>
              <a:buChar char="●"/>
            </a:pPr>
            <a:r>
              <a:rPr lang="en-US" sz="1700" dirty="0">
                <a:solidFill>
                  <a:srgbClr val="3A343A"/>
                </a:solidFill>
                <a:latin typeface="Verdana"/>
                <a:ea typeface="Verdana"/>
                <a:cs typeface="Arial"/>
                <a:sym typeface="Verdana"/>
              </a:rPr>
              <a:t>You should put a space after your question mark.</a:t>
            </a:r>
          </a:p>
          <a:p>
            <a:pPr marL="120650" lvl="0" indent="0" algn="l" rtl="0">
              <a:lnSpc>
                <a:spcPct val="115000"/>
              </a:lnSpc>
              <a:spcBef>
                <a:spcPts val="2700"/>
              </a:spcBef>
              <a:spcAft>
                <a:spcPts val="0"/>
              </a:spcAft>
              <a:buClr>
                <a:srgbClr val="3A343A"/>
              </a:buClr>
              <a:buSzPts val="1700"/>
              <a:buNone/>
            </a:pPr>
            <a:br>
              <a:rPr lang="en" sz="1700" dirty="0">
                <a:solidFill>
                  <a:srgbClr val="3A343A"/>
                </a:solidFill>
                <a:latin typeface="Arial"/>
                <a:ea typeface="Arial"/>
                <a:cs typeface="Arial"/>
                <a:sym typeface="Arial"/>
              </a:rPr>
            </a:br>
            <a:br>
              <a:rPr lang="en" sz="1700" dirty="0">
                <a:solidFill>
                  <a:srgbClr val="3A343A"/>
                </a:solidFill>
                <a:latin typeface="Arial"/>
                <a:ea typeface="Arial"/>
                <a:cs typeface="Arial"/>
                <a:sym typeface="Arial"/>
              </a:rPr>
            </a:br>
            <a:endParaRPr sz="1050" dirty="0">
              <a:solidFill>
                <a:srgbClr val="4A4D55"/>
              </a:solidFill>
              <a:highlight>
                <a:srgbClr val="F8F8F8"/>
              </a:highlight>
              <a:latin typeface="Verdana"/>
              <a:ea typeface="Verdana"/>
              <a:cs typeface="Verdana"/>
              <a:sym typeface="Verdana"/>
            </a:endParaRPr>
          </a:p>
          <a:p>
            <a:pPr marL="0" lvl="0" indent="0" algn="l" rtl="0">
              <a:lnSpc>
                <a:spcPct val="115000"/>
              </a:lnSpc>
              <a:spcBef>
                <a:spcPts val="2700"/>
              </a:spcBef>
              <a:spcAft>
                <a:spcPts val="1600"/>
              </a:spcAft>
              <a:buSzPts val="1800"/>
              <a:buNone/>
            </a:pPr>
            <a:endParaRPr dirty="0"/>
          </a:p>
        </p:txBody>
      </p:sp>
      <p:pic>
        <p:nvPicPr>
          <p:cNvPr id="2" name="Picture 1">
            <a:extLst>
              <a:ext uri="{FF2B5EF4-FFF2-40B4-BE49-F238E27FC236}">
                <a16:creationId xmlns:a16="http://schemas.microsoft.com/office/drawing/2014/main" id="{64D7F96E-0B6A-4A0A-A597-3CA62FBDF50E}"/>
              </a:ext>
            </a:extLst>
          </p:cNvPr>
          <p:cNvPicPr>
            <a:picLocks noChangeAspect="1"/>
          </p:cNvPicPr>
          <p:nvPr/>
        </p:nvPicPr>
        <p:blipFill>
          <a:blip r:embed="rId3"/>
          <a:stretch>
            <a:fillRect/>
          </a:stretch>
        </p:blipFill>
        <p:spPr>
          <a:xfrm>
            <a:off x="788975" y="2476500"/>
            <a:ext cx="5745175" cy="278892"/>
          </a:xfrm>
          <a:prstGeom prst="rect">
            <a:avLst/>
          </a:prstGeom>
        </p:spPr>
      </p:pic>
    </p:spTree>
    <p:extLst>
      <p:ext uri="{BB962C8B-B14F-4D97-AF65-F5344CB8AC3E}">
        <p14:creationId xmlns:p14="http://schemas.microsoft.com/office/powerpoint/2010/main" val="2608923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Understanding the Code</a:t>
            </a:r>
            <a:endParaRPr/>
          </a:p>
        </p:txBody>
      </p:sp>
      <p:sp>
        <p:nvSpPr>
          <p:cNvPr id="79" name="Google Shape;79;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dirty="0"/>
              <a:t>Breaking down this line of code you can see what each element does:</a:t>
            </a:r>
            <a:endParaRPr dirty="0"/>
          </a:p>
          <a:p>
            <a:pPr marL="457200" lvl="0" indent="-342900" algn="l" rtl="0">
              <a:lnSpc>
                <a:spcPct val="115000"/>
              </a:lnSpc>
              <a:spcBef>
                <a:spcPts val="1600"/>
              </a:spcBef>
              <a:spcAft>
                <a:spcPts val="0"/>
              </a:spcAft>
              <a:buSzPts val="1800"/>
              <a:buChar char="●"/>
            </a:pPr>
            <a:r>
              <a:rPr lang="en-US" b="1" dirty="0">
                <a:latin typeface="Courier New"/>
                <a:ea typeface="Courier New"/>
                <a:cs typeface="Courier New"/>
                <a:sym typeface="Courier New"/>
              </a:rPr>
              <a:t>users</a:t>
            </a:r>
            <a:r>
              <a:rPr lang="en" b="1" dirty="0">
                <a:latin typeface="Courier New"/>
                <a:ea typeface="Courier New"/>
                <a:cs typeface="Courier New"/>
                <a:sym typeface="Courier New"/>
              </a:rPr>
              <a:t>_name = </a:t>
            </a:r>
            <a:r>
              <a:rPr lang="en" dirty="0"/>
              <a:t>creates a variable called users_name and assigns it a value</a:t>
            </a:r>
            <a:endParaRPr dirty="0"/>
          </a:p>
          <a:p>
            <a:pPr marL="457200" lvl="0" indent="-342900" algn="l" rtl="0">
              <a:lnSpc>
                <a:spcPct val="115000"/>
              </a:lnSpc>
              <a:spcBef>
                <a:spcPts val="0"/>
              </a:spcBef>
              <a:spcAft>
                <a:spcPts val="0"/>
              </a:spcAft>
              <a:buSzPts val="1800"/>
              <a:buChar char="●"/>
            </a:pPr>
            <a:r>
              <a:rPr lang="en" b="1" dirty="0">
                <a:latin typeface="Courier New"/>
                <a:ea typeface="Courier New"/>
                <a:cs typeface="Courier New"/>
                <a:sym typeface="Courier New"/>
              </a:rPr>
              <a:t>input()</a:t>
            </a:r>
            <a:r>
              <a:rPr lang="en" dirty="0"/>
              <a:t> uses the function input to display a prompt and capture the user’s response</a:t>
            </a:r>
            <a:endParaRPr dirty="0"/>
          </a:p>
          <a:p>
            <a:pPr marL="457200" lvl="0" indent="-342900" algn="l" rtl="0">
              <a:lnSpc>
                <a:spcPct val="115000"/>
              </a:lnSpc>
              <a:spcBef>
                <a:spcPts val="0"/>
              </a:spcBef>
              <a:spcAft>
                <a:spcPts val="0"/>
              </a:spcAft>
              <a:buSzPts val="1800"/>
              <a:buChar char="●"/>
            </a:pPr>
            <a:r>
              <a:rPr lang="en" b="1" dirty="0">
                <a:latin typeface="Courier New"/>
                <a:ea typeface="Courier New"/>
                <a:cs typeface="Courier New"/>
                <a:sym typeface="Courier New"/>
              </a:rPr>
              <a:t>"What is your name? " </a:t>
            </a:r>
            <a:r>
              <a:rPr lang="en" dirty="0"/>
              <a:t>– the value between the () – is the prompt which will be output to the screen</a:t>
            </a:r>
            <a:endParaRPr dirty="0"/>
          </a:p>
          <a:p>
            <a:pPr marL="457200" lvl="0" indent="0" algn="l" rtl="0">
              <a:lnSpc>
                <a:spcPct val="115000"/>
              </a:lnSpc>
              <a:spcBef>
                <a:spcPts val="1600"/>
              </a:spcBef>
              <a:spcAft>
                <a:spcPts val="1600"/>
              </a:spcAft>
              <a:buSzPts val="1800"/>
              <a:buNone/>
            </a:pPr>
            <a:r>
              <a:rPr lang="en" dirty="0"/>
              <a:t>Now the text the user entered is stored in a variable (users_name) you can use the data in your program.</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endParaRPr/>
          </a:p>
        </p:txBody>
      </p:sp>
      <p:sp>
        <p:nvSpPr>
          <p:cNvPr id="85" name="Google Shape;85;p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dirty="0"/>
              <a:t>Lets use </a:t>
            </a:r>
            <a:r>
              <a:rPr lang="en-US" dirty="0"/>
              <a:t>an f-string to </a:t>
            </a:r>
            <a:r>
              <a:rPr lang="en" dirty="0"/>
              <a:t>print to output the user’s name.</a:t>
            </a:r>
            <a:br>
              <a:rPr lang="en" dirty="0"/>
            </a:br>
            <a:br>
              <a:rPr lang="en" dirty="0">
                <a:latin typeface="Courier New"/>
                <a:ea typeface="Courier New"/>
                <a:cs typeface="Courier New"/>
                <a:sym typeface="Courier New"/>
              </a:rPr>
            </a:br>
            <a:endParaRPr dirty="0"/>
          </a:p>
          <a:p>
            <a:pPr marL="0" lvl="0" indent="0" algn="l" rtl="0">
              <a:lnSpc>
                <a:spcPct val="115000"/>
              </a:lnSpc>
              <a:spcBef>
                <a:spcPts val="1600"/>
              </a:spcBef>
              <a:spcAft>
                <a:spcPts val="1600"/>
              </a:spcAft>
              <a:buSzPts val="1800"/>
              <a:buNone/>
            </a:pPr>
            <a:r>
              <a:rPr lang="en" b="1" dirty="0"/>
              <a:t>Note: </a:t>
            </a:r>
            <a:r>
              <a:rPr lang="en" dirty="0"/>
              <a:t>you should enter your name in the REPL(</a:t>
            </a:r>
            <a:r>
              <a:rPr lang="en-US" dirty="0"/>
              <a:t>in Mu) or in the Shell(in IDLE) </a:t>
            </a:r>
            <a:r>
              <a:rPr lang="en" dirty="0"/>
              <a:t>after the “What is your name? ” prompt and press Enter when you have done so.</a:t>
            </a:r>
            <a:endParaRPr dirty="0"/>
          </a:p>
        </p:txBody>
      </p:sp>
      <p:pic>
        <p:nvPicPr>
          <p:cNvPr id="2" name="Picture 1">
            <a:extLst>
              <a:ext uri="{FF2B5EF4-FFF2-40B4-BE49-F238E27FC236}">
                <a16:creationId xmlns:a16="http://schemas.microsoft.com/office/drawing/2014/main" id="{3D3DFDD5-0973-421C-932F-95E845648C13}"/>
              </a:ext>
            </a:extLst>
          </p:cNvPr>
          <p:cNvPicPr>
            <a:picLocks noChangeAspect="1"/>
          </p:cNvPicPr>
          <p:nvPr/>
        </p:nvPicPr>
        <p:blipFill>
          <a:blip r:embed="rId3"/>
          <a:stretch>
            <a:fillRect/>
          </a:stretch>
        </p:blipFill>
        <p:spPr>
          <a:xfrm>
            <a:off x="669562" y="1645921"/>
            <a:ext cx="5921548" cy="386524"/>
          </a:xfrm>
          <a:prstGeom prst="rect">
            <a:avLst/>
          </a:prstGeom>
        </p:spPr>
      </p:pic>
      <p:graphicFrame>
        <p:nvGraphicFramePr>
          <p:cNvPr id="3" name="Table 2">
            <a:extLst>
              <a:ext uri="{FF2B5EF4-FFF2-40B4-BE49-F238E27FC236}">
                <a16:creationId xmlns:a16="http://schemas.microsoft.com/office/drawing/2014/main" id="{4A08ECA9-7062-4A45-B5F1-9B4740D6582E}"/>
              </a:ext>
            </a:extLst>
          </p:cNvPr>
          <p:cNvGraphicFramePr>
            <a:graphicFrameLocks noGrp="1"/>
          </p:cNvGraphicFramePr>
          <p:nvPr>
            <p:extLst>
              <p:ext uri="{D42A27DB-BD31-4B8C-83A1-F6EECF244321}">
                <p14:modId xmlns:p14="http://schemas.microsoft.com/office/powerpoint/2010/main" val="2297550687"/>
              </p:ext>
            </p:extLst>
          </p:nvPr>
        </p:nvGraphicFramePr>
        <p:xfrm>
          <a:off x="311700" y="3111056"/>
          <a:ext cx="8295852" cy="370840"/>
        </p:xfrm>
        <a:graphic>
          <a:graphicData uri="http://schemas.openxmlformats.org/drawingml/2006/table">
            <a:tbl>
              <a:tblPr firstRow="1" bandRow="1">
                <a:tableStyleId>{5C22544A-7EE6-4342-B048-85BDC9FD1C3A}</a:tableStyleId>
              </a:tblPr>
              <a:tblGrid>
                <a:gridCol w="4147926">
                  <a:extLst>
                    <a:ext uri="{9D8B030D-6E8A-4147-A177-3AD203B41FA5}">
                      <a16:colId xmlns:a16="http://schemas.microsoft.com/office/drawing/2014/main" val="3670732225"/>
                    </a:ext>
                  </a:extLst>
                </a:gridCol>
                <a:gridCol w="4147926">
                  <a:extLst>
                    <a:ext uri="{9D8B030D-6E8A-4147-A177-3AD203B41FA5}">
                      <a16:colId xmlns:a16="http://schemas.microsoft.com/office/drawing/2014/main" val="3017065661"/>
                    </a:ext>
                  </a:extLst>
                </a:gridCol>
              </a:tblGrid>
              <a:tr h="370840">
                <a:tc>
                  <a:txBody>
                    <a:bodyPr/>
                    <a:lstStyle/>
                    <a:p>
                      <a:r>
                        <a:rPr lang="en-US" dirty="0"/>
                        <a:t>Code</a:t>
                      </a:r>
                    </a:p>
                  </a:txBody>
                  <a:tcPr/>
                </a:tc>
                <a:tc>
                  <a:txBody>
                    <a:bodyPr/>
                    <a:lstStyle/>
                    <a:p>
                      <a:r>
                        <a:rPr lang="en-US" dirty="0"/>
                        <a:t>Output</a:t>
                      </a:r>
                    </a:p>
                  </a:txBody>
                  <a:tcPr/>
                </a:tc>
                <a:extLst>
                  <a:ext uri="{0D108BD9-81ED-4DB2-BD59-A6C34878D82A}">
                    <a16:rowId xmlns:a16="http://schemas.microsoft.com/office/drawing/2014/main" val="3558534785"/>
                  </a:ext>
                </a:extLst>
              </a:tr>
            </a:tbl>
          </a:graphicData>
        </a:graphic>
      </p:graphicFrame>
      <p:pic>
        <p:nvPicPr>
          <p:cNvPr id="4" name="Picture 3">
            <a:extLst>
              <a:ext uri="{FF2B5EF4-FFF2-40B4-BE49-F238E27FC236}">
                <a16:creationId xmlns:a16="http://schemas.microsoft.com/office/drawing/2014/main" id="{9BFF3CD8-25CD-480D-AD18-F47D6B1AA33E}"/>
              </a:ext>
            </a:extLst>
          </p:cNvPr>
          <p:cNvPicPr>
            <a:picLocks noChangeAspect="1"/>
          </p:cNvPicPr>
          <p:nvPr/>
        </p:nvPicPr>
        <p:blipFill>
          <a:blip r:embed="rId4"/>
          <a:stretch>
            <a:fillRect/>
          </a:stretch>
        </p:blipFill>
        <p:spPr>
          <a:xfrm>
            <a:off x="311700" y="3768775"/>
            <a:ext cx="4029075" cy="800100"/>
          </a:xfrm>
          <a:prstGeom prst="rect">
            <a:avLst/>
          </a:prstGeom>
        </p:spPr>
      </p:pic>
      <p:pic>
        <p:nvPicPr>
          <p:cNvPr id="5" name="Picture 4">
            <a:extLst>
              <a:ext uri="{FF2B5EF4-FFF2-40B4-BE49-F238E27FC236}">
                <a16:creationId xmlns:a16="http://schemas.microsoft.com/office/drawing/2014/main" id="{AFF1A2BD-85E6-4EBC-87B5-FF872808E791}"/>
              </a:ext>
            </a:extLst>
          </p:cNvPr>
          <p:cNvPicPr>
            <a:picLocks noChangeAspect="1"/>
          </p:cNvPicPr>
          <p:nvPr/>
        </p:nvPicPr>
        <p:blipFill>
          <a:blip r:embed="rId5"/>
          <a:stretch>
            <a:fillRect/>
          </a:stretch>
        </p:blipFill>
        <p:spPr>
          <a:xfrm>
            <a:off x="4572000" y="3721150"/>
            <a:ext cx="2438400" cy="895350"/>
          </a:xfrm>
          <a:prstGeom prst="rect">
            <a:avLst/>
          </a:prstGeom>
        </p:spPr>
      </p:pic>
      <p:sp>
        <p:nvSpPr>
          <p:cNvPr id="12" name="Google Shape;85;p5">
            <a:extLst>
              <a:ext uri="{FF2B5EF4-FFF2-40B4-BE49-F238E27FC236}">
                <a16:creationId xmlns:a16="http://schemas.microsoft.com/office/drawing/2014/main" id="{86874A78-ECAA-4D1D-BA26-5FCF70040286}"/>
              </a:ext>
            </a:extLst>
          </p:cNvPr>
          <p:cNvSpPr txBox="1">
            <a:spLocks/>
          </p:cNvSpPr>
          <p:nvPr/>
        </p:nvSpPr>
        <p:spPr>
          <a:xfrm>
            <a:off x="7150650" y="3616646"/>
            <a:ext cx="1681650" cy="1081829"/>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3"/>
              </a:buClr>
              <a:buSzPts val="1800"/>
              <a:buFont typeface="Proxima Nova"/>
              <a:buChar char="●"/>
              <a:defRPr sz="1800" b="0" i="0" u="none" strike="noStrike" cap="none">
                <a:solidFill>
                  <a:schemeClr val="accent3"/>
                </a:solidFill>
                <a:latin typeface="Proxima Nova"/>
                <a:ea typeface="Proxima Nova"/>
                <a:cs typeface="Proxima Nova"/>
                <a:sym typeface="Proxima Nova"/>
              </a:defRPr>
            </a:lvl1pPr>
            <a:lvl2pPr marL="914400" marR="0" lvl="1"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2pPr>
            <a:lvl3pPr marL="1371600" marR="0" lvl="2"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3pPr>
            <a:lvl4pPr marL="1828800" marR="0" lvl="3"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4pPr>
            <a:lvl5pPr marL="2286000" marR="0" lvl="4"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5pPr>
            <a:lvl6pPr marL="2743200" marR="0" lvl="5"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6pPr>
            <a:lvl7pPr marL="3200400" marR="0" lvl="6"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7pPr>
            <a:lvl8pPr marL="3657600" marR="0" lvl="7"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8pPr>
            <a:lvl9pPr marL="4114800" marR="0" lvl="8" indent="-317500" algn="l" rtl="0">
              <a:lnSpc>
                <a:spcPct val="115000"/>
              </a:lnSpc>
              <a:spcBef>
                <a:spcPts val="1600"/>
              </a:spcBef>
              <a:spcAft>
                <a:spcPts val="160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9pPr>
          </a:lstStyle>
          <a:p>
            <a:pPr marL="114300" indent="0">
              <a:buNone/>
            </a:pPr>
            <a:r>
              <a:rPr lang="en-US" dirty="0"/>
              <a:t>The black text is what I typed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Syntax</a:t>
            </a:r>
            <a:endParaRPr/>
          </a:p>
        </p:txBody>
      </p:sp>
      <p:sp>
        <p:nvSpPr>
          <p:cNvPr id="94" name="Google Shape;94;p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dirty="0"/>
              <a:t>Now you are starting to create more complex instructions, it’s time to talk about syntax, the inevitable </a:t>
            </a:r>
            <a:r>
              <a:rPr lang="en" b="1" dirty="0"/>
              <a:t>“syntax errors”,</a:t>
            </a:r>
            <a:r>
              <a:rPr lang="en" dirty="0"/>
              <a:t> and tips for resolving them.</a:t>
            </a:r>
            <a:br>
              <a:rPr lang="en" b="1" dirty="0"/>
            </a:br>
            <a:br>
              <a:rPr lang="en" dirty="0"/>
            </a:br>
            <a:r>
              <a:rPr lang="en" b="1" dirty="0"/>
              <a:t>Syntax</a:t>
            </a:r>
            <a:r>
              <a:rPr lang="en" dirty="0"/>
              <a:t> is a set of rules which describe how the code must be laid out. Computers are sticklers for precision, and if you break the rules they will tell you in the only way they know how: with errors. They just don’t have the imagination to cope with anything unusual!</a:t>
            </a:r>
            <a:br>
              <a:rPr lang="en" dirty="0"/>
            </a:br>
            <a:br>
              <a:rPr lang="en" dirty="0"/>
            </a:br>
            <a:endParaRPr dirty="0">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endParaRPr/>
          </a:p>
        </p:txBody>
      </p:sp>
      <p:sp>
        <p:nvSpPr>
          <p:cNvPr id="100" name="Google Shape;100;p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dirty="0"/>
              <a:t>Let’s talk through some of the syntax rules for this line of code:</a:t>
            </a:r>
            <a:br>
              <a:rPr lang="en" dirty="0"/>
            </a:br>
            <a:r>
              <a:rPr lang="en" dirty="0">
                <a:latin typeface="Courier New"/>
                <a:ea typeface="Courier New"/>
                <a:cs typeface="Courier New"/>
                <a:sym typeface="Courier New"/>
              </a:rPr>
              <a:t>users_name = input("What is your name? ")</a:t>
            </a:r>
            <a:endParaRPr dirty="0"/>
          </a:p>
          <a:p>
            <a:pPr marL="0" lvl="0" indent="0" algn="l" rtl="0">
              <a:lnSpc>
                <a:spcPct val="115000"/>
              </a:lnSpc>
              <a:spcBef>
                <a:spcPts val="1600"/>
              </a:spcBef>
              <a:spcAft>
                <a:spcPts val="1600"/>
              </a:spcAft>
              <a:buSzPts val="1800"/>
              <a:buNone/>
            </a:pPr>
            <a:r>
              <a:rPr lang="en" b="1" dirty="0">
                <a:latin typeface="Courier New"/>
                <a:ea typeface="Courier New"/>
                <a:cs typeface="Courier New"/>
                <a:sym typeface="Courier New"/>
              </a:rPr>
              <a:t>users_name </a:t>
            </a:r>
            <a:r>
              <a:rPr lang="en" dirty="0"/>
              <a:t>– this is the variable name and there are syntax rules about how variables can be named, variable names cannot contain a space, </a:t>
            </a:r>
            <a:r>
              <a:rPr lang="en-US" dirty="0"/>
              <a:t>they cannot start with a number and they are case sensitive.</a:t>
            </a:r>
            <a:br>
              <a:rPr lang="en" dirty="0"/>
            </a:br>
            <a:br>
              <a:rPr lang="en" dirty="0"/>
            </a:br>
            <a:r>
              <a:rPr lang="en" dirty="0"/>
              <a:t>If you were to run the following code, you would be presented with an error (also below):</a:t>
            </a:r>
            <a:br>
              <a:rPr lang="en" dirty="0"/>
            </a:br>
            <a:r>
              <a:rPr lang="en" dirty="0">
                <a:latin typeface="Courier New"/>
                <a:ea typeface="Courier New"/>
                <a:cs typeface="Courier New"/>
                <a:sym typeface="Courier New"/>
              </a:rPr>
              <a:t>users name = </a:t>
            </a:r>
            <a:r>
              <a:rPr lang="en" dirty="0">
                <a:solidFill>
                  <a:srgbClr val="3C78D8"/>
                </a:solidFill>
                <a:latin typeface="Courier New"/>
                <a:ea typeface="Courier New"/>
                <a:cs typeface="Courier New"/>
                <a:sym typeface="Courier New"/>
              </a:rPr>
              <a:t>input</a:t>
            </a:r>
            <a:r>
              <a:rPr lang="en" dirty="0">
                <a:latin typeface="Courier New"/>
                <a:ea typeface="Courier New"/>
                <a:cs typeface="Courier New"/>
                <a:sym typeface="Courier New"/>
              </a:rPr>
              <a:t>(</a:t>
            </a:r>
            <a:r>
              <a:rPr lang="en" dirty="0">
                <a:solidFill>
                  <a:srgbClr val="FF0000"/>
                </a:solidFill>
                <a:latin typeface="Courier New"/>
                <a:ea typeface="Courier New"/>
                <a:cs typeface="Courier New"/>
                <a:sym typeface="Courier New"/>
              </a:rPr>
              <a:t>"What is your name? "</a:t>
            </a:r>
            <a:r>
              <a:rPr lang="en" dirty="0">
                <a:latin typeface="Courier New"/>
                <a:ea typeface="Courier New"/>
                <a:cs typeface="Courier New"/>
                <a:sym typeface="Courier New"/>
              </a:rPr>
              <a:t>)</a:t>
            </a:r>
            <a:br>
              <a:rPr lang="en" dirty="0">
                <a:latin typeface="Courier New"/>
                <a:ea typeface="Courier New"/>
                <a:cs typeface="Courier New"/>
                <a:sym typeface="Courier New"/>
              </a:rPr>
            </a:br>
            <a:r>
              <a:rPr lang="en" dirty="0">
                <a:latin typeface="Courier New"/>
                <a:ea typeface="Courier New"/>
                <a:cs typeface="Courier New"/>
                <a:sym typeface="Courier New"/>
              </a:rPr>
              <a:t>                ^</a:t>
            </a:r>
            <a:br>
              <a:rPr lang="en" dirty="0">
                <a:latin typeface="Courier New"/>
                <a:ea typeface="Courier New"/>
                <a:cs typeface="Courier New"/>
                <a:sym typeface="Courier New"/>
              </a:rPr>
            </a:br>
            <a:r>
              <a:rPr lang="en" dirty="0">
                <a:solidFill>
                  <a:srgbClr val="3C78D8"/>
                </a:solidFill>
                <a:latin typeface="Courier New"/>
                <a:ea typeface="Courier New"/>
                <a:cs typeface="Courier New"/>
                <a:sym typeface="Courier New"/>
              </a:rPr>
              <a:t>SyntaxError:</a:t>
            </a:r>
            <a:r>
              <a:rPr lang="en" dirty="0">
                <a:latin typeface="Courier New"/>
                <a:ea typeface="Courier New"/>
                <a:cs typeface="Courier New"/>
                <a:sym typeface="Courier New"/>
              </a:rPr>
              <a:t> invalid syntax</a:t>
            </a:r>
            <a:endParaRPr dirty="0">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752</Words>
  <Application>Microsoft Office PowerPoint</Application>
  <PresentationFormat>On-screen Show (16:9)</PresentationFormat>
  <Paragraphs>37</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Proxima Nova</vt:lpstr>
      <vt:lpstr>Verdana</vt:lpstr>
      <vt:lpstr>Courier New</vt:lpstr>
      <vt:lpstr>Spearmint</vt:lpstr>
      <vt:lpstr>Unit 3: Text-Based Programming</vt:lpstr>
      <vt:lpstr>Overview</vt:lpstr>
      <vt:lpstr>Getting Input from the User</vt:lpstr>
      <vt:lpstr>Getting Input from the User</vt:lpstr>
      <vt:lpstr>Getting Input from the User</vt:lpstr>
      <vt:lpstr>Understanding the Code</vt:lpstr>
      <vt:lpstr>PowerPoint Presentation</vt:lpstr>
      <vt:lpstr>Syntax</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 Text-Based Programming</dc:title>
  <dc:creator>Robert Brake</dc:creator>
  <cp:lastModifiedBy>Robert Brake</cp:lastModifiedBy>
  <cp:revision>5</cp:revision>
  <dcterms:modified xsi:type="dcterms:W3CDTF">2023-03-07T00:20:31Z</dcterms:modified>
</cp:coreProperties>
</file>