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80" r:id="rId18"/>
    <p:sldId id="277" r:id="rId19"/>
    <p:sldId id="281" r:id="rId20"/>
    <p:sldId id="278" r:id="rId21"/>
    <p:sldId id="279"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C2D2A8-4DF0-4714-A45A-D9D85C67A1D1}">
  <a:tblStyle styleId="{06C2D2A8-4DF0-4714-A45A-D9D85C67A1D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970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813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4"/>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3"/>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5</a:t>
            </a:r>
            <a:endParaRPr dirty="0"/>
          </a:p>
          <a:p>
            <a:pPr marL="0" lvl="0" indent="0" algn="l" rtl="0">
              <a:lnSpc>
                <a:spcPct val="100000"/>
              </a:lnSpc>
              <a:spcBef>
                <a:spcPts val="0"/>
              </a:spcBef>
              <a:spcAft>
                <a:spcPts val="0"/>
              </a:spcAft>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26" name="Google Shape;126;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Instead of adding the two numbers, your program has </a:t>
            </a:r>
            <a:r>
              <a:rPr lang="en" b="1" dirty="0"/>
              <a:t>concatenated</a:t>
            </a:r>
            <a:r>
              <a:rPr lang="en" dirty="0"/>
              <a:t> the two inputs as if they were </a:t>
            </a:r>
            <a:r>
              <a:rPr lang="en-US" dirty="0"/>
              <a:t>strings</a:t>
            </a:r>
            <a:r>
              <a:rPr lang="en" dirty="0"/>
              <a:t>.</a:t>
            </a:r>
            <a:br>
              <a:rPr lang="en" dirty="0"/>
            </a:br>
            <a:br>
              <a:rPr lang="en" dirty="0"/>
            </a:br>
            <a:r>
              <a:rPr lang="en" dirty="0"/>
              <a:t>To resolve this problem you need to tell the computer how to interpret the data it’s been given. It has interpreted the input as a piece of text like "1", but we want it to interpret it as a number like 1.</a:t>
            </a:r>
            <a:br>
              <a:rPr lang="en"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Reflection</a:t>
            </a:r>
            <a:endParaRPr/>
          </a:p>
        </p:txBody>
      </p:sp>
      <p:sp>
        <p:nvSpPr>
          <p:cNvPr id="132" name="Google Shape;132;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Before you move on to debugging, explain to yourself what each line of your code is doing and why the program doesn’t give you the expected 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Text and Numbers</a:t>
            </a:r>
            <a:endParaRPr/>
          </a:p>
        </p:txBody>
      </p:sp>
      <p:sp>
        <p:nvSpPr>
          <p:cNvPr id="138" name="Google Shape;13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In the previous step you didn’t get the result you were expecting because input stores </a:t>
            </a:r>
            <a:r>
              <a:rPr lang="en-US" dirty="0"/>
              <a:t>a string</a:t>
            </a:r>
            <a:r>
              <a:rPr lang="en" dirty="0"/>
              <a:t> in the variable </a:t>
            </a:r>
            <a:r>
              <a:rPr lang="en-US" dirty="0"/>
              <a:t>num_</a:t>
            </a:r>
            <a:r>
              <a:rPr lang="en" dirty="0"/>
              <a:t>1, instead of a number.</a:t>
            </a:r>
            <a:br>
              <a:rPr lang="en" dirty="0"/>
            </a:br>
            <a:br>
              <a:rPr lang="en" dirty="0"/>
            </a:br>
            <a:br>
              <a:rPr lang="en" dirty="0">
                <a:latin typeface="Courier New"/>
                <a:ea typeface="Courier New"/>
                <a:cs typeface="Courier New"/>
                <a:sym typeface="Courier New"/>
              </a:rPr>
            </a:br>
            <a:br>
              <a:rPr lang="en" dirty="0">
                <a:latin typeface="Courier New"/>
                <a:ea typeface="Courier New"/>
                <a:cs typeface="Courier New"/>
                <a:sym typeface="Courier New"/>
              </a:rPr>
            </a:br>
            <a:r>
              <a:rPr lang="en" dirty="0"/>
              <a:t>Variables in Python not only store data; they also have a </a:t>
            </a:r>
            <a:r>
              <a:rPr lang="en" b="1" dirty="0"/>
              <a:t>data type</a:t>
            </a:r>
            <a:r>
              <a:rPr lang="en" dirty="0"/>
              <a:t> which says what sort of data the variable holds.</a:t>
            </a:r>
            <a:br>
              <a:rPr lang="en" dirty="0"/>
            </a:br>
            <a:br>
              <a:rPr lang="en" dirty="0"/>
            </a:br>
            <a:r>
              <a:rPr lang="en" dirty="0"/>
              <a:t>Variables that store </a:t>
            </a:r>
            <a:r>
              <a:rPr lang="en" b="1" dirty="0"/>
              <a:t>text</a:t>
            </a:r>
            <a:r>
              <a:rPr lang="en" dirty="0"/>
              <a:t> data have the </a:t>
            </a:r>
            <a:r>
              <a:rPr lang="en" b="1" dirty="0"/>
              <a:t>data type string</a:t>
            </a:r>
            <a:r>
              <a:rPr lang="en" dirty="0"/>
              <a:t>, whereas variables that hold </a:t>
            </a:r>
            <a:r>
              <a:rPr lang="en" b="1" dirty="0"/>
              <a:t>whole numbers</a:t>
            </a:r>
            <a:r>
              <a:rPr lang="en" dirty="0"/>
              <a:t> have the </a:t>
            </a:r>
            <a:r>
              <a:rPr lang="en" b="1" dirty="0"/>
              <a:t>data type integer</a:t>
            </a:r>
            <a:r>
              <a:rPr lang="en" dirty="0"/>
              <a:t>.</a:t>
            </a:r>
            <a:br>
              <a:rPr lang="en" dirty="0"/>
            </a:br>
            <a:br>
              <a:rPr lang="en" dirty="0"/>
            </a:br>
            <a:endParaRPr dirty="0"/>
          </a:p>
        </p:txBody>
      </p:sp>
      <p:pic>
        <p:nvPicPr>
          <p:cNvPr id="2" name="Picture 1">
            <a:extLst>
              <a:ext uri="{FF2B5EF4-FFF2-40B4-BE49-F238E27FC236}">
                <a16:creationId xmlns:a16="http://schemas.microsoft.com/office/drawing/2014/main" id="{58985A17-8F66-439C-BC6B-71ECB98D19E5}"/>
              </a:ext>
            </a:extLst>
          </p:cNvPr>
          <p:cNvPicPr>
            <a:picLocks noChangeAspect="1"/>
          </p:cNvPicPr>
          <p:nvPr/>
        </p:nvPicPr>
        <p:blipFill>
          <a:blip r:embed="rId3"/>
          <a:stretch>
            <a:fillRect/>
          </a:stretch>
        </p:blipFill>
        <p:spPr>
          <a:xfrm>
            <a:off x="311700" y="2109216"/>
            <a:ext cx="4484197" cy="3600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44" name="Google Shape;144;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When the user types some input, it is stored as a string. In order to get Python to add the numbers together, you need to convert the variables </a:t>
            </a:r>
            <a:r>
              <a:rPr lang="en-US" dirty="0">
                <a:latin typeface="Courier New"/>
                <a:ea typeface="Courier New"/>
                <a:cs typeface="Courier New"/>
                <a:sym typeface="Courier New"/>
              </a:rPr>
              <a:t>num_1</a:t>
            </a:r>
            <a:r>
              <a:rPr lang="en" dirty="0"/>
              <a:t> and </a:t>
            </a:r>
            <a:r>
              <a:rPr lang="en-US" dirty="0">
                <a:latin typeface="Courier New"/>
                <a:ea typeface="Courier New"/>
                <a:cs typeface="Courier New"/>
                <a:sym typeface="Courier New"/>
              </a:rPr>
              <a:t>num_</a:t>
            </a:r>
            <a:r>
              <a:rPr lang="en" dirty="0">
                <a:latin typeface="Courier New"/>
                <a:ea typeface="Courier New"/>
                <a:cs typeface="Courier New"/>
                <a:sym typeface="Courier New"/>
              </a:rPr>
              <a:t>2 </a:t>
            </a:r>
            <a:r>
              <a:rPr lang="en" b="1" dirty="0"/>
              <a:t>from strings to integers</a:t>
            </a:r>
            <a:r>
              <a:rPr lang="en" dirty="0"/>
              <a:t>. Converting variables from one data type to another is known as </a:t>
            </a:r>
            <a:r>
              <a:rPr lang="en" b="1" dirty="0"/>
              <a:t>casting.</a:t>
            </a:r>
            <a:br>
              <a:rPr lang="en" dirty="0"/>
            </a:br>
            <a:br>
              <a:rPr lang="en" dirty="0"/>
            </a:br>
            <a:r>
              <a:rPr lang="en" dirty="0"/>
              <a:t>To cast your string variables </a:t>
            </a:r>
            <a:r>
              <a:rPr lang="en-US" dirty="0">
                <a:latin typeface="Courier New"/>
                <a:ea typeface="Courier New"/>
                <a:cs typeface="Courier New"/>
                <a:sym typeface="Courier New"/>
              </a:rPr>
              <a:t>num_</a:t>
            </a:r>
            <a:r>
              <a:rPr lang="en" dirty="0">
                <a:latin typeface="Courier New"/>
                <a:ea typeface="Courier New"/>
                <a:cs typeface="Courier New"/>
                <a:sym typeface="Courier New"/>
              </a:rPr>
              <a:t>1 </a:t>
            </a:r>
            <a:r>
              <a:rPr lang="en" dirty="0"/>
              <a:t>and </a:t>
            </a:r>
            <a:r>
              <a:rPr lang="en-US" dirty="0">
                <a:latin typeface="Courier New"/>
                <a:ea typeface="Courier New"/>
                <a:cs typeface="Courier New"/>
                <a:sym typeface="Courier New"/>
              </a:rPr>
              <a:t>num_</a:t>
            </a:r>
            <a:r>
              <a:rPr lang="en" dirty="0">
                <a:latin typeface="Courier New"/>
                <a:ea typeface="Courier New"/>
                <a:cs typeface="Courier New"/>
                <a:sym typeface="Courier New"/>
              </a:rPr>
              <a:t>2</a:t>
            </a:r>
            <a:r>
              <a:rPr lang="en" dirty="0"/>
              <a:t> to integer you can use the int function (the name is short for ‘integer’).</a:t>
            </a:r>
            <a:br>
              <a:rPr lang="en" dirty="0"/>
            </a:br>
            <a:br>
              <a:rPr lang="en" dirty="0"/>
            </a:b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50" name="Google Shape;150;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After you have got the two numbers using input with these lines:</a:t>
            </a:r>
            <a:br>
              <a:rPr lang="en" dirty="0"/>
            </a:br>
            <a:br>
              <a:rPr lang="en" dirty="0"/>
            </a:br>
            <a:endParaRPr lang="en" dirty="0"/>
          </a:p>
          <a:p>
            <a:pPr marL="457200" lvl="0" indent="-342900" algn="l" rtl="0">
              <a:lnSpc>
                <a:spcPct val="115000"/>
              </a:lnSpc>
              <a:spcBef>
                <a:spcPts val="0"/>
              </a:spcBef>
              <a:spcAft>
                <a:spcPts val="0"/>
              </a:spcAft>
              <a:buSzPts val="1800"/>
              <a:buChar char="●"/>
            </a:pPr>
            <a:endParaRPr dirty="0"/>
          </a:p>
          <a:p>
            <a:pPr marL="457200" lvl="0" indent="-342900" algn="l" rtl="0">
              <a:lnSpc>
                <a:spcPct val="115000"/>
              </a:lnSpc>
              <a:spcBef>
                <a:spcPts val="0"/>
              </a:spcBef>
              <a:spcAft>
                <a:spcPts val="0"/>
              </a:spcAft>
              <a:buSzPts val="1800"/>
              <a:buChar char="●"/>
            </a:pPr>
            <a:r>
              <a:rPr lang="en" dirty="0"/>
              <a:t>add the following code </a:t>
            </a:r>
            <a:r>
              <a:rPr lang="en-US" dirty="0"/>
              <a:t>convert num_1 and num_2 into integers</a:t>
            </a:r>
            <a:r>
              <a:rPr lang="en" dirty="0"/>
              <a:t>.</a:t>
            </a:r>
            <a:br>
              <a:rPr lang="en" dirty="0"/>
            </a:br>
            <a:endParaRPr lang="en" dirty="0"/>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r>
              <a:rPr lang="en" dirty="0"/>
              <a:t>NOTE* you could also create two new variables with different names, but it wouldn’t benefit you, it would actually increase the number of variables that you have to remember in your program.</a:t>
            </a:r>
            <a:endParaRPr dirty="0"/>
          </a:p>
        </p:txBody>
      </p:sp>
      <p:pic>
        <p:nvPicPr>
          <p:cNvPr id="2" name="Picture 1">
            <a:extLst>
              <a:ext uri="{FF2B5EF4-FFF2-40B4-BE49-F238E27FC236}">
                <a16:creationId xmlns:a16="http://schemas.microsoft.com/office/drawing/2014/main" id="{5054BDDC-5A8B-4A3B-9F66-9704A44B2C4D}"/>
              </a:ext>
            </a:extLst>
          </p:cNvPr>
          <p:cNvPicPr>
            <a:picLocks noChangeAspect="1"/>
          </p:cNvPicPr>
          <p:nvPr/>
        </p:nvPicPr>
        <p:blipFill>
          <a:blip r:embed="rId3"/>
          <a:stretch>
            <a:fillRect/>
          </a:stretch>
        </p:blipFill>
        <p:spPr>
          <a:xfrm>
            <a:off x="897339" y="1628450"/>
            <a:ext cx="4190883" cy="529534"/>
          </a:xfrm>
          <a:prstGeom prst="rect">
            <a:avLst/>
          </a:prstGeom>
        </p:spPr>
      </p:pic>
      <p:pic>
        <p:nvPicPr>
          <p:cNvPr id="3" name="Picture 2">
            <a:extLst>
              <a:ext uri="{FF2B5EF4-FFF2-40B4-BE49-F238E27FC236}">
                <a16:creationId xmlns:a16="http://schemas.microsoft.com/office/drawing/2014/main" id="{217284E5-D939-431B-8DD8-E6E34EDAF545}"/>
              </a:ext>
            </a:extLst>
          </p:cNvPr>
          <p:cNvPicPr>
            <a:picLocks noChangeAspect="1"/>
          </p:cNvPicPr>
          <p:nvPr/>
        </p:nvPicPr>
        <p:blipFill>
          <a:blip r:embed="rId4"/>
          <a:stretch>
            <a:fillRect/>
          </a:stretch>
        </p:blipFill>
        <p:spPr>
          <a:xfrm>
            <a:off x="787611" y="2985517"/>
            <a:ext cx="2967525" cy="6381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311700" y="445025"/>
            <a:ext cx="8520600" cy="412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dirty="0"/>
              <a:t>Your complete code should now look like this:</a:t>
            </a:r>
            <a:br>
              <a:rPr lang="en" dirty="0"/>
            </a:br>
            <a:endParaRPr lang="en" dirty="0"/>
          </a:p>
          <a:p>
            <a:pPr marL="0" lvl="0" indent="0" algn="l" rtl="0">
              <a:lnSpc>
                <a:spcPct val="115000"/>
              </a:lnSpc>
              <a:spcBef>
                <a:spcPts val="1600"/>
              </a:spcBef>
              <a:spcAft>
                <a:spcPts val="0"/>
              </a:spcAft>
              <a:buSzPts val="1800"/>
              <a:buNone/>
            </a:pPr>
            <a:endParaRPr lang="en" dirty="0"/>
          </a:p>
          <a:p>
            <a:pPr marL="0" lvl="0" indent="0" algn="l" rtl="0">
              <a:lnSpc>
                <a:spcPct val="115000"/>
              </a:lnSpc>
              <a:spcBef>
                <a:spcPts val="1600"/>
              </a:spcBef>
              <a:spcAft>
                <a:spcPts val="0"/>
              </a:spcAft>
              <a:buSzPts val="1800"/>
              <a:buNone/>
            </a:pPr>
            <a:endParaRPr lang="en" dirty="0"/>
          </a:p>
          <a:p>
            <a:pPr marL="0" lvl="0" indent="0" algn="l" rtl="0">
              <a:lnSpc>
                <a:spcPct val="115000"/>
              </a:lnSpc>
              <a:spcBef>
                <a:spcPts val="1600"/>
              </a:spcBef>
              <a:spcAft>
                <a:spcPts val="0"/>
              </a:spcAft>
              <a:buSzPts val="1800"/>
              <a:buNone/>
            </a:pPr>
            <a:endParaRPr lang="en" dirty="0"/>
          </a:p>
          <a:p>
            <a:pPr marL="0" lvl="0" indent="0" algn="l" rtl="0">
              <a:lnSpc>
                <a:spcPct val="115000"/>
              </a:lnSpc>
              <a:spcBef>
                <a:spcPts val="1600"/>
              </a:spcBef>
              <a:spcAft>
                <a:spcPts val="0"/>
              </a:spcAft>
              <a:buSzPts val="1800"/>
              <a:buNone/>
            </a:pPr>
            <a:endParaRPr lang="en" dirty="0"/>
          </a:p>
          <a:p>
            <a:pPr marL="0" lvl="0" indent="0" algn="l" rtl="0">
              <a:lnSpc>
                <a:spcPct val="115000"/>
              </a:lnSpc>
              <a:spcBef>
                <a:spcPts val="1600"/>
              </a:spcBef>
              <a:spcAft>
                <a:spcPts val="0"/>
              </a:spcAft>
              <a:buSzPts val="1800"/>
              <a:buNone/>
            </a:pPr>
            <a:endParaRPr lang="en" dirty="0"/>
          </a:p>
          <a:p>
            <a:pPr marL="0" lvl="0" indent="0" algn="l" rtl="0">
              <a:lnSpc>
                <a:spcPct val="115000"/>
              </a:lnSpc>
              <a:spcBef>
                <a:spcPts val="1600"/>
              </a:spcBef>
              <a:spcAft>
                <a:spcPts val="0"/>
              </a:spcAft>
              <a:buSzPts val="1800"/>
              <a:buNone/>
            </a:pPr>
            <a:r>
              <a:rPr lang="en" dirty="0"/>
              <a:t>Run your program. You should now get the correct result.</a:t>
            </a:r>
            <a:endParaRPr dirty="0"/>
          </a:p>
          <a:p>
            <a:pPr marL="457200" lvl="0" indent="0" algn="l" rtl="0">
              <a:lnSpc>
                <a:spcPct val="115000"/>
              </a:lnSpc>
              <a:spcBef>
                <a:spcPts val="1600"/>
              </a:spcBef>
              <a:spcAft>
                <a:spcPts val="0"/>
              </a:spcAft>
              <a:buSzPts val="1800"/>
              <a:buNone/>
            </a:pPr>
            <a:endParaRPr dirty="0">
              <a:latin typeface="Courier New"/>
              <a:ea typeface="Courier New"/>
              <a:cs typeface="Courier New"/>
              <a:sym typeface="Courier New"/>
            </a:endParaRPr>
          </a:p>
          <a:p>
            <a:pPr marL="0" lvl="0" indent="0" algn="l" rtl="0">
              <a:lnSpc>
                <a:spcPct val="115000"/>
              </a:lnSpc>
              <a:spcBef>
                <a:spcPts val="1600"/>
              </a:spcBef>
              <a:spcAft>
                <a:spcPts val="0"/>
              </a:spcAft>
              <a:buSzPts val="1800"/>
              <a:buNone/>
            </a:pPr>
            <a:endParaRPr dirty="0"/>
          </a:p>
          <a:p>
            <a:pPr marL="0" lvl="0" indent="0" algn="l" rtl="0">
              <a:lnSpc>
                <a:spcPct val="115000"/>
              </a:lnSpc>
              <a:spcBef>
                <a:spcPts val="1600"/>
              </a:spcBef>
              <a:spcAft>
                <a:spcPts val="0"/>
              </a:spcAft>
              <a:buSzPts val="1800"/>
              <a:buNone/>
            </a:pP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553443D0-3393-4006-8779-EE505E286DAF}"/>
              </a:ext>
            </a:extLst>
          </p:cNvPr>
          <p:cNvPicPr>
            <a:picLocks noChangeAspect="1"/>
          </p:cNvPicPr>
          <p:nvPr/>
        </p:nvPicPr>
        <p:blipFill>
          <a:blip r:embed="rId3"/>
          <a:stretch>
            <a:fillRect/>
          </a:stretch>
        </p:blipFill>
        <p:spPr>
          <a:xfrm>
            <a:off x="311700" y="1902713"/>
            <a:ext cx="4744386" cy="1957325"/>
          </a:xfrm>
          <a:prstGeom prst="rect">
            <a:avLst/>
          </a:prstGeom>
        </p:spPr>
      </p:pic>
      <p:pic>
        <p:nvPicPr>
          <p:cNvPr id="3" name="Picture 2">
            <a:extLst>
              <a:ext uri="{FF2B5EF4-FFF2-40B4-BE49-F238E27FC236}">
                <a16:creationId xmlns:a16="http://schemas.microsoft.com/office/drawing/2014/main" id="{4A76E090-7EBA-41CD-AB7E-1732A5E9A095}"/>
              </a:ext>
            </a:extLst>
          </p:cNvPr>
          <p:cNvPicPr>
            <a:picLocks noChangeAspect="1"/>
          </p:cNvPicPr>
          <p:nvPr/>
        </p:nvPicPr>
        <p:blipFill>
          <a:blip r:embed="rId4"/>
          <a:stretch>
            <a:fillRect/>
          </a:stretch>
        </p:blipFill>
        <p:spPr>
          <a:xfrm>
            <a:off x="5202770" y="1885894"/>
            <a:ext cx="3775834" cy="1586485"/>
          </a:xfrm>
          <a:prstGeom prst="rect">
            <a:avLst/>
          </a:prstGeom>
        </p:spPr>
      </p:pic>
      <p:graphicFrame>
        <p:nvGraphicFramePr>
          <p:cNvPr id="4" name="Table 3">
            <a:extLst>
              <a:ext uri="{FF2B5EF4-FFF2-40B4-BE49-F238E27FC236}">
                <a16:creationId xmlns:a16="http://schemas.microsoft.com/office/drawing/2014/main" id="{A4358BDC-A7C0-4182-88D7-D0B3C974CF26}"/>
              </a:ext>
            </a:extLst>
          </p:cNvPr>
          <p:cNvGraphicFramePr>
            <a:graphicFrameLocks noGrp="1"/>
          </p:cNvGraphicFramePr>
          <p:nvPr>
            <p:extLst>
              <p:ext uri="{D42A27DB-BD31-4B8C-83A1-F6EECF244321}">
                <p14:modId xmlns:p14="http://schemas.microsoft.com/office/powerpoint/2010/main" val="1282737950"/>
              </p:ext>
            </p:extLst>
          </p:nvPr>
        </p:nvGraphicFramePr>
        <p:xfrm>
          <a:off x="402336" y="1283462"/>
          <a:ext cx="8217408" cy="370840"/>
        </p:xfrm>
        <a:graphic>
          <a:graphicData uri="http://schemas.openxmlformats.org/drawingml/2006/table">
            <a:tbl>
              <a:tblPr firstRow="1" bandRow="1">
                <a:tableStyleId>{284E427A-3D55-4303-BF80-6455036E1DE7}</a:tableStyleId>
              </a:tblPr>
              <a:tblGrid>
                <a:gridCol w="4803648">
                  <a:extLst>
                    <a:ext uri="{9D8B030D-6E8A-4147-A177-3AD203B41FA5}">
                      <a16:colId xmlns:a16="http://schemas.microsoft.com/office/drawing/2014/main" val="2954196740"/>
                    </a:ext>
                  </a:extLst>
                </a:gridCol>
                <a:gridCol w="3413760">
                  <a:extLst>
                    <a:ext uri="{9D8B030D-6E8A-4147-A177-3AD203B41FA5}">
                      <a16:colId xmlns:a16="http://schemas.microsoft.com/office/drawing/2014/main" val="2562138353"/>
                    </a:ext>
                  </a:extLst>
                </a:gridCol>
              </a:tblGrid>
              <a:tr h="370840">
                <a:tc>
                  <a:txBody>
                    <a:bodyPr/>
                    <a:lstStyle/>
                    <a:p>
                      <a:r>
                        <a:rPr lang="en-US" dirty="0"/>
                        <a:t>Code</a:t>
                      </a:r>
                    </a:p>
                  </a:txBody>
                  <a:tcPr/>
                </a:tc>
                <a:tc>
                  <a:txBody>
                    <a:bodyPr/>
                    <a:lstStyle/>
                    <a:p>
                      <a:r>
                        <a:rPr lang="en-US" dirty="0"/>
                        <a:t>Output</a:t>
                      </a:r>
                    </a:p>
                  </a:txBody>
                  <a:tcPr/>
                </a:tc>
                <a:extLst>
                  <a:ext uri="{0D108BD9-81ED-4DB2-BD59-A6C34878D82A}">
                    <a16:rowId xmlns:a16="http://schemas.microsoft.com/office/drawing/2014/main" val="337324787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2" name="Picture 1">
            <a:extLst>
              <a:ext uri="{FF2B5EF4-FFF2-40B4-BE49-F238E27FC236}">
                <a16:creationId xmlns:a16="http://schemas.microsoft.com/office/drawing/2014/main" id="{371B3DC2-8C25-419D-8483-E6B67595DBD1}"/>
              </a:ext>
            </a:extLst>
          </p:cNvPr>
          <p:cNvPicPr>
            <a:picLocks noChangeAspect="1"/>
          </p:cNvPicPr>
          <p:nvPr/>
        </p:nvPicPr>
        <p:blipFill>
          <a:blip r:embed="rId3"/>
          <a:stretch>
            <a:fillRect/>
          </a:stretch>
        </p:blipFill>
        <p:spPr>
          <a:xfrm>
            <a:off x="708175" y="2409253"/>
            <a:ext cx="5702150" cy="324993"/>
          </a:xfrm>
          <a:prstGeom prst="rect">
            <a:avLst/>
          </a:prstGeom>
        </p:spPr>
      </p:pic>
      <p:sp>
        <p:nvSpPr>
          <p:cNvPr id="169" name="Google Shape;16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70" name="Google Shape;170;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At the moment the output of the result is very basic. Using </a:t>
            </a:r>
            <a:r>
              <a:rPr lang="en-US" dirty="0"/>
              <a:t>f-strings</a:t>
            </a:r>
            <a:r>
              <a:rPr lang="en" dirty="0"/>
              <a:t>, we can improve the result so it looks like this: 1 + 2 = 3.</a:t>
            </a:r>
            <a:endParaRPr dirty="0"/>
          </a:p>
          <a:p>
            <a:pPr marL="457200" lvl="0" indent="-342900" algn="l" rtl="0">
              <a:lnSpc>
                <a:spcPct val="115000"/>
              </a:lnSpc>
              <a:spcBef>
                <a:spcPts val="1600"/>
              </a:spcBef>
              <a:spcAft>
                <a:spcPts val="0"/>
              </a:spcAft>
              <a:buSzPts val="1800"/>
              <a:buChar char="●"/>
            </a:pPr>
            <a:r>
              <a:rPr lang="en" dirty="0"/>
              <a:t>replace the instruction print(result) </a:t>
            </a:r>
            <a:r>
              <a:rPr lang="en-US" dirty="0"/>
              <a:t>with</a:t>
            </a:r>
            <a:r>
              <a:rPr lang="en" dirty="0"/>
              <a:t>:</a:t>
            </a:r>
            <a:br>
              <a:rPr lang="en" dirty="0"/>
            </a:br>
            <a:br>
              <a:rPr lang="en" dirty="0"/>
            </a:br>
            <a:r>
              <a:rPr lang="en-US" dirty="0"/>
              <a:t>Then run your program again</a:t>
            </a:r>
            <a:br>
              <a:rPr lang="en" dirty="0"/>
            </a:br>
            <a:endParaRPr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US" dirty="0"/>
              <a:t>Try to create a print statement that will output the same message as above but use concatenation(the one with the plus signs). This should show you why f-strings are better.</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70" name="Google Shape;170;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SzPts val="1800"/>
              <a:buChar char="●"/>
            </a:pPr>
            <a:r>
              <a:rPr lang="en-US" dirty="0"/>
              <a:t>You may have tried a print statement similar to what is shown below</a:t>
            </a:r>
            <a:br>
              <a:rPr lang="en-US" dirty="0"/>
            </a:br>
            <a:br>
              <a:rPr lang="en-US" dirty="0"/>
            </a:br>
            <a:r>
              <a:rPr lang="en-US" dirty="0"/>
              <a:t>But if you tried it you would get a </a:t>
            </a:r>
            <a:r>
              <a:rPr lang="en-US" dirty="0" err="1"/>
              <a:t>TypeError</a:t>
            </a:r>
            <a:r>
              <a:rPr lang="en-US" dirty="0"/>
              <a:t> saying that you can’t use + with an int and a str.</a:t>
            </a:r>
          </a:p>
          <a:p>
            <a:pPr marL="457200" lvl="0" indent="-342900" algn="l" rtl="0">
              <a:lnSpc>
                <a:spcPct val="115000"/>
              </a:lnSpc>
              <a:spcBef>
                <a:spcPts val="1600"/>
              </a:spcBef>
              <a:spcAft>
                <a:spcPts val="0"/>
              </a:spcAft>
              <a:buSzPts val="1800"/>
              <a:buChar char="●"/>
            </a:pPr>
            <a:r>
              <a:rPr lang="en-US" dirty="0"/>
              <a:t>The above print statement is messy enough, but to get it to work you would have to convert your variables back into strings, like this print statement</a:t>
            </a:r>
          </a:p>
          <a:p>
            <a:pPr marL="457200" lvl="0" indent="-342900" algn="l" rtl="0">
              <a:lnSpc>
                <a:spcPct val="115000"/>
              </a:lnSpc>
              <a:spcBef>
                <a:spcPts val="1600"/>
              </a:spcBef>
              <a:spcAft>
                <a:spcPts val="0"/>
              </a:spcAft>
              <a:buSzPts val="1800"/>
              <a:buChar char="●"/>
            </a:pPr>
            <a:r>
              <a:rPr lang="en-US" dirty="0"/>
              <a:t>I don’t think that anyone would say that concatenation is better.</a:t>
            </a:r>
            <a:endParaRPr dirty="0"/>
          </a:p>
        </p:txBody>
      </p:sp>
      <p:pic>
        <p:nvPicPr>
          <p:cNvPr id="3" name="Picture 2">
            <a:extLst>
              <a:ext uri="{FF2B5EF4-FFF2-40B4-BE49-F238E27FC236}">
                <a16:creationId xmlns:a16="http://schemas.microsoft.com/office/drawing/2014/main" id="{68E3DEF1-9BAC-413B-A800-1106C192C576}"/>
              </a:ext>
            </a:extLst>
          </p:cNvPr>
          <p:cNvPicPr>
            <a:picLocks noChangeAspect="1"/>
          </p:cNvPicPr>
          <p:nvPr/>
        </p:nvPicPr>
        <p:blipFill>
          <a:blip r:embed="rId3"/>
          <a:stretch>
            <a:fillRect/>
          </a:stretch>
        </p:blipFill>
        <p:spPr>
          <a:xfrm>
            <a:off x="804408" y="1764601"/>
            <a:ext cx="6145858" cy="283655"/>
          </a:xfrm>
          <a:prstGeom prst="rect">
            <a:avLst/>
          </a:prstGeom>
        </p:spPr>
      </p:pic>
      <p:pic>
        <p:nvPicPr>
          <p:cNvPr id="4" name="Picture 3">
            <a:extLst>
              <a:ext uri="{FF2B5EF4-FFF2-40B4-BE49-F238E27FC236}">
                <a16:creationId xmlns:a16="http://schemas.microsoft.com/office/drawing/2014/main" id="{56FE70E4-9D39-49FF-B00B-990575805AD2}"/>
              </a:ext>
            </a:extLst>
          </p:cNvPr>
          <p:cNvPicPr>
            <a:picLocks noChangeAspect="1"/>
          </p:cNvPicPr>
          <p:nvPr/>
        </p:nvPicPr>
        <p:blipFill>
          <a:blip r:embed="rId4"/>
          <a:stretch>
            <a:fillRect/>
          </a:stretch>
        </p:blipFill>
        <p:spPr>
          <a:xfrm>
            <a:off x="804408" y="3544633"/>
            <a:ext cx="8158458" cy="283655"/>
          </a:xfrm>
          <a:prstGeom prst="rect">
            <a:avLst/>
          </a:prstGeom>
        </p:spPr>
      </p:pic>
    </p:spTree>
    <p:extLst>
      <p:ext uri="{BB962C8B-B14F-4D97-AF65-F5344CB8AC3E}">
        <p14:creationId xmlns:p14="http://schemas.microsoft.com/office/powerpoint/2010/main" val="181679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Your program should look like this now</a:t>
            </a:r>
            <a:endParaRPr dirty="0"/>
          </a:p>
        </p:txBody>
      </p:sp>
      <p:pic>
        <p:nvPicPr>
          <p:cNvPr id="3" name="Picture 2">
            <a:extLst>
              <a:ext uri="{FF2B5EF4-FFF2-40B4-BE49-F238E27FC236}">
                <a16:creationId xmlns:a16="http://schemas.microsoft.com/office/drawing/2014/main" id="{5C723EFC-0BB8-48BC-8F85-55B96B6D9094}"/>
              </a:ext>
            </a:extLst>
          </p:cNvPr>
          <p:cNvPicPr>
            <a:picLocks noChangeAspect="1"/>
          </p:cNvPicPr>
          <p:nvPr/>
        </p:nvPicPr>
        <p:blipFill>
          <a:blip r:embed="rId3"/>
          <a:stretch>
            <a:fillRect/>
          </a:stretch>
        </p:blipFill>
        <p:spPr>
          <a:xfrm>
            <a:off x="311700" y="1152475"/>
            <a:ext cx="7682361" cy="31513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Shortening your file</a:t>
            </a:r>
            <a:endParaRPr dirty="0"/>
          </a:p>
        </p:txBody>
      </p:sp>
      <p:sp>
        <p:nvSpPr>
          <p:cNvPr id="170" name="Google Shape;170;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SzPts val="1800"/>
              <a:buChar char="●"/>
            </a:pPr>
            <a:r>
              <a:rPr lang="en-US" dirty="0"/>
              <a:t>When you create a program you should aim to make it efficient, aka shorter</a:t>
            </a:r>
          </a:p>
          <a:p>
            <a:pPr marL="457200" lvl="0" indent="-342900" algn="l" rtl="0">
              <a:lnSpc>
                <a:spcPct val="115000"/>
              </a:lnSpc>
              <a:spcBef>
                <a:spcPts val="1600"/>
              </a:spcBef>
              <a:spcAft>
                <a:spcPts val="0"/>
              </a:spcAft>
              <a:buSzPts val="1800"/>
              <a:buChar char="●"/>
            </a:pPr>
            <a:r>
              <a:rPr lang="en-US" dirty="0"/>
              <a:t>One thing we can do in our program is to combine the input and conversions together, replace lines 5 – 8 with the following.</a:t>
            </a:r>
          </a:p>
          <a:p>
            <a:pPr marL="457200" lvl="0" indent="-342900" algn="l" rtl="0">
              <a:lnSpc>
                <a:spcPct val="115000"/>
              </a:lnSpc>
              <a:spcBef>
                <a:spcPts val="1600"/>
              </a:spcBef>
              <a:spcAft>
                <a:spcPts val="0"/>
              </a:spcAft>
              <a:buSzPts val="1800"/>
              <a:buChar char="●"/>
            </a:pPr>
            <a:endParaRPr lang="en-US" dirty="0"/>
          </a:p>
          <a:p>
            <a:pPr marL="457200" lvl="0" indent="-342900" algn="l" rtl="0">
              <a:lnSpc>
                <a:spcPct val="115000"/>
              </a:lnSpc>
              <a:spcBef>
                <a:spcPts val="1600"/>
              </a:spcBef>
              <a:spcAft>
                <a:spcPts val="0"/>
              </a:spcAft>
              <a:buSzPts val="1800"/>
              <a:buChar char="●"/>
            </a:pPr>
            <a:endParaRPr lang="en-US" dirty="0"/>
          </a:p>
          <a:p>
            <a:pPr marL="457200" lvl="0" indent="-342900" algn="l" rtl="0">
              <a:lnSpc>
                <a:spcPct val="115000"/>
              </a:lnSpc>
              <a:spcBef>
                <a:spcPts val="1600"/>
              </a:spcBef>
              <a:spcAft>
                <a:spcPts val="0"/>
              </a:spcAft>
              <a:buSzPts val="1800"/>
              <a:buChar char="●"/>
            </a:pPr>
            <a:r>
              <a:rPr lang="en-US" dirty="0"/>
              <a:t>You should convert your input to the proper type of variable whenever you can.</a:t>
            </a:r>
            <a:endParaRPr dirty="0"/>
          </a:p>
        </p:txBody>
      </p:sp>
      <p:pic>
        <p:nvPicPr>
          <p:cNvPr id="2" name="Picture 1">
            <a:extLst>
              <a:ext uri="{FF2B5EF4-FFF2-40B4-BE49-F238E27FC236}">
                <a16:creationId xmlns:a16="http://schemas.microsoft.com/office/drawing/2014/main" id="{1EE336CD-B033-4DCE-8788-C3C9B10426F3}"/>
              </a:ext>
            </a:extLst>
          </p:cNvPr>
          <p:cNvPicPr>
            <a:picLocks noChangeAspect="1"/>
          </p:cNvPicPr>
          <p:nvPr/>
        </p:nvPicPr>
        <p:blipFill>
          <a:blip r:embed="rId3"/>
          <a:stretch>
            <a:fillRect/>
          </a:stretch>
        </p:blipFill>
        <p:spPr>
          <a:xfrm>
            <a:off x="825109" y="2670174"/>
            <a:ext cx="5313753" cy="646049"/>
          </a:xfrm>
          <a:prstGeom prst="rect">
            <a:avLst/>
          </a:prstGeom>
        </p:spPr>
      </p:pic>
    </p:spTree>
    <p:extLst>
      <p:ext uri="{BB962C8B-B14F-4D97-AF65-F5344CB8AC3E}">
        <p14:creationId xmlns:p14="http://schemas.microsoft.com/office/powerpoint/2010/main" val="210762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Creating Your Bot</a:t>
            </a:r>
            <a:endParaRPr/>
          </a:p>
        </p:txBody>
      </p:sp>
      <p:sp>
        <p:nvSpPr>
          <p:cNvPr id="66" name="Google Shape;6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You are going to create a project which you will work on throughout the unit. It’s going to be a bot, which will help you </a:t>
            </a:r>
            <a:r>
              <a:rPr lang="en-US" dirty="0"/>
              <a:t>complete certain </a:t>
            </a:r>
            <a:r>
              <a:rPr lang="en" dirty="0"/>
              <a:t>tasks.</a:t>
            </a:r>
            <a:br>
              <a:rPr lang="en" dirty="0"/>
            </a:br>
            <a:br>
              <a:rPr lang="en" dirty="0"/>
            </a:b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Other Data Types</a:t>
            </a:r>
            <a:endParaRPr/>
          </a:p>
        </p:txBody>
      </p:sp>
      <p:sp>
        <p:nvSpPr>
          <p:cNvPr id="203" name="Google Shape;203;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Other commonly used variable types in Python:</a:t>
            </a:r>
            <a:endParaRPr/>
          </a:p>
          <a:p>
            <a:pPr marL="0" lvl="0" indent="0" algn="l" rtl="0">
              <a:lnSpc>
                <a:spcPct val="115000"/>
              </a:lnSpc>
              <a:spcBef>
                <a:spcPts val="1600"/>
              </a:spcBef>
              <a:spcAft>
                <a:spcPts val="1600"/>
              </a:spcAft>
              <a:buSzPts val="1800"/>
              <a:buNone/>
            </a:pPr>
            <a:endParaRPr/>
          </a:p>
        </p:txBody>
      </p:sp>
      <p:graphicFrame>
        <p:nvGraphicFramePr>
          <p:cNvPr id="204" name="Google Shape;204;p35"/>
          <p:cNvGraphicFramePr/>
          <p:nvPr/>
        </p:nvGraphicFramePr>
        <p:xfrm>
          <a:off x="952500" y="1809750"/>
          <a:ext cx="7239000" cy="2697360"/>
        </p:xfrm>
        <a:graphic>
          <a:graphicData uri="http://schemas.openxmlformats.org/drawingml/2006/table">
            <a:tbl>
              <a:tblPr>
                <a:noFill/>
                <a:tableStyleId>{06C2D2A8-4DF0-4714-A45A-D9D85C67A1D1}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Data type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Description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Example</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boolean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Used for storing values which can only ever be true or 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True or False</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float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Similar to integer but for non whole (decimal) numbers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1.234</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list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solidFill>
                            <a:srgbClr val="3A343A"/>
                          </a:solidFill>
                          <a:highlight>
                            <a:srgbClr val="FFFFFF"/>
                          </a:highlight>
                        </a:rPr>
                        <a:t>Used to store many items of data in an order e.g. a list of people’s names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["Martin", "Rik", "Hitesh"]</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Portfolios</a:t>
            </a:r>
            <a:endParaRPr dirty="0"/>
          </a:p>
        </p:txBody>
      </p:sp>
      <p:sp>
        <p:nvSpPr>
          <p:cNvPr id="210" name="Google Shape;21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Create </a:t>
            </a:r>
            <a:r>
              <a:rPr lang="en-US" dirty="0"/>
              <a:t>two</a:t>
            </a:r>
            <a:r>
              <a:rPr lang="en" dirty="0"/>
              <a:t> new program</a:t>
            </a:r>
            <a:r>
              <a:rPr lang="en-US" dirty="0"/>
              <a:t>s and save them in your </a:t>
            </a:r>
            <a:r>
              <a:rPr lang="en-US" b="1" dirty="0"/>
              <a:t>portfolio</a:t>
            </a:r>
            <a:r>
              <a:rPr lang="en-US" dirty="0"/>
              <a:t> folder</a:t>
            </a:r>
            <a:r>
              <a:rPr lang="en" dirty="0"/>
              <a:t> </a:t>
            </a:r>
            <a:r>
              <a:rPr lang="en-US" dirty="0"/>
              <a:t>that will</a:t>
            </a:r>
            <a:r>
              <a:rPr lang="en" dirty="0"/>
              <a:t>:</a:t>
            </a:r>
            <a:endParaRPr dirty="0"/>
          </a:p>
          <a:p>
            <a:pPr lvl="0" algn="l" rtl="0">
              <a:lnSpc>
                <a:spcPct val="115000"/>
              </a:lnSpc>
              <a:spcBef>
                <a:spcPts val="1600"/>
              </a:spcBef>
              <a:spcAft>
                <a:spcPts val="0"/>
              </a:spcAft>
              <a:buSzPts val="1800"/>
              <a:buAutoNum type="arabicPeriod"/>
            </a:pPr>
            <a:r>
              <a:rPr lang="en" dirty="0"/>
              <a:t>adding three numbers together</a:t>
            </a:r>
            <a:br>
              <a:rPr lang="en" dirty="0"/>
            </a:br>
            <a:r>
              <a:rPr lang="en" dirty="0"/>
              <a:t>- </a:t>
            </a:r>
            <a:r>
              <a:rPr lang="en-US" dirty="0"/>
              <a:t>save it as your_name_u3_port_2</a:t>
            </a:r>
            <a:endParaRPr dirty="0"/>
          </a:p>
          <a:p>
            <a:pPr marL="114300" lvl="0" indent="0" algn="l" rtl="0">
              <a:lnSpc>
                <a:spcPct val="115000"/>
              </a:lnSpc>
              <a:spcBef>
                <a:spcPts val="0"/>
              </a:spcBef>
              <a:spcAft>
                <a:spcPts val="0"/>
              </a:spcAft>
              <a:buSzPts val="1800"/>
              <a:buNone/>
            </a:pPr>
            <a:r>
              <a:rPr lang="en" dirty="0"/>
              <a:t>2.  calculating the area of a </a:t>
            </a:r>
            <a:r>
              <a:rPr lang="en-US" dirty="0"/>
              <a:t>rectangle</a:t>
            </a:r>
            <a:br>
              <a:rPr lang="en-US" dirty="0"/>
            </a:br>
            <a:r>
              <a:rPr lang="en-US" dirty="0"/>
              <a:t>     - save it as your_name_u3_port_3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Creating a New Program</a:t>
            </a:r>
            <a:endParaRPr dirty="0"/>
          </a:p>
        </p:txBody>
      </p:sp>
      <p:sp>
        <p:nvSpPr>
          <p:cNvPr id="72" name="Google Shape;7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Click </a:t>
            </a:r>
            <a:r>
              <a:rPr lang="en" b="1" dirty="0"/>
              <a:t>New</a:t>
            </a:r>
            <a:r>
              <a:rPr lang="en" dirty="0"/>
              <a:t> to create a new program.</a:t>
            </a:r>
            <a:endParaRPr dirty="0"/>
          </a:p>
          <a:p>
            <a:pPr marL="0" indent="0">
              <a:spcBef>
                <a:spcPts val="1600"/>
              </a:spcBef>
              <a:spcAft>
                <a:spcPts val="1600"/>
              </a:spcAft>
              <a:buNone/>
            </a:pPr>
            <a:r>
              <a:rPr lang="en-US" dirty="0"/>
              <a:t>Click </a:t>
            </a:r>
            <a:r>
              <a:rPr lang="en-US" b="1" dirty="0"/>
              <a:t>Save</a:t>
            </a:r>
            <a:r>
              <a:rPr lang="en-US" dirty="0"/>
              <a:t> to save your program in your </a:t>
            </a:r>
            <a:r>
              <a:rPr lang="en-US" b="1" dirty="0"/>
              <a:t>Activities</a:t>
            </a:r>
            <a:r>
              <a:rPr lang="en-US" dirty="0"/>
              <a:t> folder with the filename </a:t>
            </a:r>
            <a:r>
              <a:rPr lang="en-US" b="1" dirty="0"/>
              <a:t>adding_bot</a:t>
            </a:r>
            <a:endParaRPr lang="en-US" dirty="0"/>
          </a:p>
          <a:p>
            <a:pPr marL="0" lvl="0" indent="0" algn="l" rtl="0">
              <a:lnSpc>
                <a:spcPct val="115000"/>
              </a:lnSpc>
              <a:spcBef>
                <a:spcPts val="1600"/>
              </a:spcBef>
              <a:spcAft>
                <a:spcPts val="1600"/>
              </a:spcAft>
              <a:buSzPts val="1800"/>
              <a:buNone/>
            </a:pPr>
            <a:br>
              <a:rPr lang="e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Introductions</a:t>
            </a:r>
            <a:endParaRPr dirty="0"/>
          </a:p>
        </p:txBody>
      </p:sp>
      <p:sp>
        <p:nvSpPr>
          <p:cNvPr id="86" name="Google Shape;8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When your program starts, your bot should introduce itself by using print to put a message on the screen.</a:t>
            </a:r>
            <a:endParaRPr dirty="0"/>
          </a:p>
          <a:p>
            <a:pPr marL="457200" lvl="0" indent="-342900" algn="l" rtl="0">
              <a:lnSpc>
                <a:spcPct val="115000"/>
              </a:lnSpc>
              <a:spcBef>
                <a:spcPts val="1600"/>
              </a:spcBef>
              <a:spcAft>
                <a:spcPts val="0"/>
              </a:spcAft>
              <a:buSzPts val="1800"/>
              <a:buChar char="●"/>
            </a:pPr>
            <a:r>
              <a:rPr lang="en" dirty="0"/>
              <a:t>Add the code to your program to print a welcome message.</a:t>
            </a:r>
            <a:br>
              <a:rPr lang="en" dirty="0"/>
            </a:br>
            <a:br>
              <a:rPr lang="en" dirty="0">
                <a:latin typeface="Courier New"/>
                <a:ea typeface="Courier New"/>
                <a:cs typeface="Courier New"/>
                <a:sym typeface="Courier New"/>
              </a:rPr>
            </a:br>
            <a:endParaRPr dirty="0">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r>
              <a:rPr lang="en" dirty="0"/>
              <a:t>You can use whatever message you want. Perhaps you want to display a few messages, such as “Let’s get started”.</a:t>
            </a:r>
            <a:endParaRPr dirty="0"/>
          </a:p>
        </p:txBody>
      </p:sp>
      <p:pic>
        <p:nvPicPr>
          <p:cNvPr id="2" name="Picture 1">
            <a:extLst>
              <a:ext uri="{FF2B5EF4-FFF2-40B4-BE49-F238E27FC236}">
                <a16:creationId xmlns:a16="http://schemas.microsoft.com/office/drawing/2014/main" id="{59A7237D-0B67-414A-A5FC-F0406DAE9705}"/>
              </a:ext>
            </a:extLst>
          </p:cNvPr>
          <p:cNvPicPr>
            <a:picLocks noChangeAspect="1"/>
          </p:cNvPicPr>
          <p:nvPr/>
        </p:nvPicPr>
        <p:blipFill>
          <a:blip r:embed="rId3"/>
          <a:stretch>
            <a:fillRect/>
          </a:stretch>
        </p:blipFill>
        <p:spPr>
          <a:xfrm>
            <a:off x="583317" y="2462212"/>
            <a:ext cx="6088945" cy="3175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Things to do(try to do it without looking back at your </a:t>
            </a:r>
            <a:r>
              <a:rPr lang="en-US" dirty="0" err="1"/>
              <a:t>hello_world</a:t>
            </a:r>
            <a:r>
              <a:rPr lang="en-US" dirty="0"/>
              <a:t> program)</a:t>
            </a:r>
            <a:endParaRPr dirty="0"/>
          </a:p>
        </p:txBody>
      </p:sp>
      <p:sp>
        <p:nvSpPr>
          <p:cNvPr id="93" name="Google Shape;93;p18"/>
          <p:cNvSpPr txBox="1">
            <a:spLocks noGrp="1"/>
          </p:cNvSpPr>
          <p:nvPr>
            <p:ph type="body" idx="1"/>
          </p:nvPr>
        </p:nvSpPr>
        <p:spPr>
          <a:xfrm>
            <a:off x="311700" y="1506043"/>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 dirty="0"/>
              <a:t>Use input to ask the user’s name and store it in a variable called users_name.</a:t>
            </a:r>
            <a:endParaRPr dirty="0"/>
          </a:p>
          <a:p>
            <a:pPr marL="457200" lvl="0" indent="-342900" algn="l" rtl="0">
              <a:lnSpc>
                <a:spcPct val="115000"/>
              </a:lnSpc>
              <a:spcBef>
                <a:spcPts val="0"/>
              </a:spcBef>
              <a:spcAft>
                <a:spcPts val="0"/>
              </a:spcAft>
              <a:buSzPts val="1800"/>
              <a:buAutoNum type="arabicPeriod"/>
            </a:pPr>
            <a:r>
              <a:rPr lang="en" dirty="0"/>
              <a:t>Use print and the users_name variable to display a “Welcome [name]” message.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Calculation</a:t>
            </a:r>
            <a:endParaRPr/>
          </a:p>
        </p:txBody>
      </p:sp>
      <p:sp>
        <p:nvSpPr>
          <p:cNvPr id="99" name="Google Shape;99;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dirty="0"/>
              <a:t>You are now going to program your bot to help add numbers together. It will ask the user for two numbers, add the numbers together, and display the result.</a:t>
            </a:r>
            <a:endParaRPr b="1" dirty="0"/>
          </a:p>
          <a:p>
            <a:pPr marL="457200" lvl="0" indent="0" algn="l" rtl="0">
              <a:lnSpc>
                <a:spcPct val="115000"/>
              </a:lnSpc>
              <a:spcBef>
                <a:spcPts val="1600"/>
              </a:spcBef>
              <a:spcAft>
                <a:spcPts val="0"/>
              </a:spcAft>
              <a:buSzPts val="1800"/>
              <a:buNone/>
            </a:pPr>
            <a:r>
              <a:rPr lang="en" dirty="0"/>
              <a:t>In order to do this, your program will need to create variables for the following pieces of data:</a:t>
            </a:r>
            <a:br>
              <a:rPr lang="en" dirty="0"/>
            </a:br>
            <a:br>
              <a:rPr lang="en" dirty="0"/>
            </a:br>
            <a:r>
              <a:rPr lang="en" dirty="0"/>
              <a:t>1. The first number the user inputs</a:t>
            </a:r>
            <a:br>
              <a:rPr lang="en" dirty="0"/>
            </a:br>
            <a:r>
              <a:rPr lang="en" dirty="0"/>
              <a:t>2. The second number</a:t>
            </a:r>
            <a:br>
              <a:rPr lang="en" dirty="0"/>
            </a:br>
            <a:r>
              <a:rPr lang="en" dirty="0"/>
              <a:t>3. The result of adding the first and second inputs</a:t>
            </a:r>
            <a:endParaRPr dirty="0"/>
          </a:p>
          <a:p>
            <a:pPr marL="914400" lvl="0" indent="0" algn="l" rtl="0">
              <a:lnSpc>
                <a:spcPct val="115000"/>
              </a:lnSpc>
              <a:spcBef>
                <a:spcPts val="1600"/>
              </a:spcBef>
              <a:spcAft>
                <a:spcPts val="160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Picture 1">
            <a:extLst>
              <a:ext uri="{FF2B5EF4-FFF2-40B4-BE49-F238E27FC236}">
                <a16:creationId xmlns:a16="http://schemas.microsoft.com/office/drawing/2014/main" id="{45A6ABF4-8979-44F9-9A76-DDE2BBFEFDBF}"/>
              </a:ext>
            </a:extLst>
          </p:cNvPr>
          <p:cNvPicPr>
            <a:picLocks noChangeAspect="1"/>
          </p:cNvPicPr>
          <p:nvPr/>
        </p:nvPicPr>
        <p:blipFill>
          <a:blip r:embed="rId3"/>
          <a:stretch>
            <a:fillRect/>
          </a:stretch>
        </p:blipFill>
        <p:spPr>
          <a:xfrm>
            <a:off x="811886" y="2000250"/>
            <a:ext cx="5241252" cy="1011174"/>
          </a:xfrm>
          <a:prstGeom prst="rect">
            <a:avLst/>
          </a:prstGeom>
        </p:spPr>
      </p:pic>
      <p:sp>
        <p:nvSpPr>
          <p:cNvPr id="104" name="Google Shape;10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05" name="Google Shape;10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Add code to ask for the two numbers and store them in variables, by adding the following code to the end of your program.</a:t>
            </a:r>
            <a:endParaRPr dirty="0"/>
          </a:p>
          <a:p>
            <a:pPr marL="914400" lvl="0" indent="0" algn="l" rtl="0">
              <a:lnSpc>
                <a:spcPct val="115000"/>
              </a:lnSpc>
              <a:spcBef>
                <a:spcPts val="1600"/>
              </a:spcBef>
              <a:spcAft>
                <a:spcPts val="0"/>
              </a:spcAft>
              <a:buSzPts val="1800"/>
              <a:buNone/>
            </a:pPr>
            <a:endParaRPr lang="en-US" b="1" dirty="0">
              <a:latin typeface="Courier New"/>
              <a:ea typeface="Courier New"/>
              <a:cs typeface="Courier New"/>
              <a:sym typeface="Courier New"/>
            </a:endParaRPr>
          </a:p>
          <a:p>
            <a:pPr marL="457200" lvl="0" indent="-342900" algn="l" rtl="0">
              <a:lnSpc>
                <a:spcPct val="115000"/>
              </a:lnSpc>
              <a:spcBef>
                <a:spcPts val="1600"/>
              </a:spcBef>
              <a:spcAft>
                <a:spcPts val="0"/>
              </a:spcAft>
              <a:buSzPts val="1800"/>
              <a:buChar char="●"/>
            </a:pPr>
            <a:endParaRPr lang="en-US" b="1" dirty="0">
              <a:latin typeface="Courier New"/>
              <a:cs typeface="Courier New"/>
              <a:sym typeface="Courier New"/>
            </a:endParaRPr>
          </a:p>
          <a:p>
            <a:pPr marL="457200" lvl="0" indent="-342900" algn="l" rtl="0">
              <a:lnSpc>
                <a:spcPct val="115000"/>
              </a:lnSpc>
              <a:spcBef>
                <a:spcPts val="1600"/>
              </a:spcBef>
              <a:spcAft>
                <a:spcPts val="0"/>
              </a:spcAft>
              <a:buSzPts val="1800"/>
              <a:buChar char="●"/>
            </a:pPr>
            <a:r>
              <a:rPr lang="en" dirty="0"/>
              <a:t>Create a new variable to store the sum of the two numbers entered.</a:t>
            </a:r>
            <a:br>
              <a:rPr lang="en" dirty="0"/>
            </a:br>
            <a:endParaRPr lang="en" dirty="0"/>
          </a:p>
          <a:p>
            <a:pPr marL="457200" lvl="0" indent="-342900" algn="l" rtl="0">
              <a:lnSpc>
                <a:spcPct val="115000"/>
              </a:lnSpc>
              <a:spcBef>
                <a:spcPts val="1600"/>
              </a:spcBef>
              <a:spcAft>
                <a:spcPts val="0"/>
              </a:spcAft>
              <a:buSzPts val="1800"/>
              <a:buChar char="●"/>
            </a:pPr>
            <a:r>
              <a:rPr lang="en" dirty="0"/>
              <a:t>Print the variable result to the screen.</a:t>
            </a:r>
            <a:br>
              <a:rPr lang="en" dirty="0"/>
            </a:br>
            <a:br>
              <a:rPr lang="en" dirty="0">
                <a:latin typeface="Courier New"/>
                <a:ea typeface="Courier New"/>
                <a:cs typeface="Courier New"/>
                <a:sym typeface="Courier New"/>
              </a:rPr>
            </a:br>
            <a:endParaRPr dirty="0"/>
          </a:p>
        </p:txBody>
      </p:sp>
      <p:pic>
        <p:nvPicPr>
          <p:cNvPr id="3" name="Picture 2">
            <a:extLst>
              <a:ext uri="{FF2B5EF4-FFF2-40B4-BE49-F238E27FC236}">
                <a16:creationId xmlns:a16="http://schemas.microsoft.com/office/drawing/2014/main" id="{C53B25D9-1474-4B21-93E9-DD2121C260BE}"/>
              </a:ext>
            </a:extLst>
          </p:cNvPr>
          <p:cNvPicPr>
            <a:picLocks noChangeAspect="1"/>
          </p:cNvPicPr>
          <p:nvPr/>
        </p:nvPicPr>
        <p:blipFill>
          <a:blip r:embed="rId4"/>
          <a:stretch>
            <a:fillRect/>
          </a:stretch>
        </p:blipFill>
        <p:spPr>
          <a:xfrm>
            <a:off x="811886" y="3418674"/>
            <a:ext cx="3829179" cy="440525"/>
          </a:xfrm>
          <a:prstGeom prst="rect">
            <a:avLst/>
          </a:prstGeom>
        </p:spPr>
      </p:pic>
      <p:pic>
        <p:nvPicPr>
          <p:cNvPr id="4" name="Picture 3">
            <a:extLst>
              <a:ext uri="{FF2B5EF4-FFF2-40B4-BE49-F238E27FC236}">
                <a16:creationId xmlns:a16="http://schemas.microsoft.com/office/drawing/2014/main" id="{B0FF8300-BD0E-4DC0-AE46-C1F4F3E3A482}"/>
              </a:ext>
            </a:extLst>
          </p:cNvPr>
          <p:cNvPicPr>
            <a:picLocks noChangeAspect="1"/>
          </p:cNvPicPr>
          <p:nvPr/>
        </p:nvPicPr>
        <p:blipFill>
          <a:blip r:embed="rId5"/>
          <a:stretch>
            <a:fillRect/>
          </a:stretch>
        </p:blipFill>
        <p:spPr>
          <a:xfrm>
            <a:off x="811886" y="4257950"/>
            <a:ext cx="2191940" cy="3955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2" name="Google Shape;112;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Your complete code should look like this:</a:t>
            </a:r>
            <a:br>
              <a:rPr lang="en" dirty="0"/>
            </a:br>
            <a:endParaRPr lang="en" dirty="0"/>
          </a:p>
          <a:p>
            <a:pPr marL="0" lvl="0" indent="0" algn="l" rtl="0">
              <a:lnSpc>
                <a:spcPct val="115000"/>
              </a:lnSpc>
              <a:spcBef>
                <a:spcPts val="0"/>
              </a:spcBef>
              <a:spcAft>
                <a:spcPts val="0"/>
              </a:spcAft>
              <a:buSzPts val="1800"/>
              <a:buNone/>
            </a:pPr>
            <a:endParaRPr lang="en" dirty="0">
              <a:latin typeface="Courier New"/>
              <a:ea typeface="Courier New"/>
              <a:cs typeface="Courier New"/>
              <a:sym typeface="Courier New"/>
            </a:endParaRPr>
          </a:p>
          <a:p>
            <a:pPr marL="0" lvl="0" indent="0" algn="l" rtl="0">
              <a:lnSpc>
                <a:spcPct val="115000"/>
              </a:lnSpc>
              <a:spcBef>
                <a:spcPts val="0"/>
              </a:spcBef>
              <a:spcAft>
                <a:spcPts val="0"/>
              </a:spcAft>
              <a:buSzPts val="1800"/>
              <a:buNone/>
            </a:pPr>
            <a:endParaRPr lang="en" dirty="0">
              <a:latin typeface="Courier New"/>
              <a:ea typeface="Courier New"/>
              <a:cs typeface="Courier New"/>
              <a:sym typeface="Courier New"/>
            </a:endParaRPr>
          </a:p>
          <a:p>
            <a:pPr marL="0" lvl="0" indent="0" algn="l" rtl="0">
              <a:lnSpc>
                <a:spcPct val="115000"/>
              </a:lnSpc>
              <a:spcBef>
                <a:spcPts val="0"/>
              </a:spcBef>
              <a:spcAft>
                <a:spcPts val="0"/>
              </a:spcAft>
              <a:buSzPts val="1800"/>
              <a:buNone/>
            </a:pPr>
            <a:endParaRPr lang="en" dirty="0">
              <a:latin typeface="Courier New"/>
              <a:ea typeface="Courier New"/>
              <a:cs typeface="Courier New"/>
              <a:sym typeface="Courier New"/>
            </a:endParaRPr>
          </a:p>
          <a:p>
            <a:pPr marL="0" lvl="0" indent="0" algn="l" rtl="0">
              <a:lnSpc>
                <a:spcPct val="115000"/>
              </a:lnSpc>
              <a:spcBef>
                <a:spcPts val="0"/>
              </a:spcBef>
              <a:spcAft>
                <a:spcPts val="0"/>
              </a:spcAft>
              <a:buSzPts val="1800"/>
              <a:buNone/>
            </a:pPr>
            <a:endParaRPr lang="en" dirty="0">
              <a:latin typeface="Courier New"/>
              <a:ea typeface="Courier New"/>
              <a:cs typeface="Courier New"/>
              <a:sym typeface="Courier New"/>
            </a:endParaRPr>
          </a:p>
          <a:p>
            <a:pPr marL="0" lvl="0" indent="0" algn="l" rtl="0">
              <a:lnSpc>
                <a:spcPct val="115000"/>
              </a:lnSpc>
              <a:spcBef>
                <a:spcPts val="0"/>
              </a:spcBef>
              <a:spcAft>
                <a:spcPts val="0"/>
              </a:spcAft>
              <a:buSzPts val="1800"/>
              <a:buNone/>
            </a:pPr>
            <a:endParaRPr lang="en" dirty="0">
              <a:latin typeface="Courier New"/>
              <a:ea typeface="Courier New"/>
              <a:cs typeface="Courier New"/>
              <a:sym typeface="Courier New"/>
            </a:endParaRPr>
          </a:p>
          <a:p>
            <a:pPr marL="0" lvl="0" indent="0" algn="l" rtl="0">
              <a:lnSpc>
                <a:spcPct val="115000"/>
              </a:lnSpc>
              <a:spcBef>
                <a:spcPts val="0"/>
              </a:spcBef>
              <a:spcAft>
                <a:spcPts val="0"/>
              </a:spcAft>
              <a:buSzPts val="1800"/>
              <a:buNone/>
            </a:pPr>
            <a:endParaRPr dirty="0">
              <a:latin typeface="Courier New"/>
              <a:ea typeface="Courier New"/>
              <a:cs typeface="Courier New"/>
              <a:sym typeface="Courier New"/>
            </a:endParaRPr>
          </a:p>
          <a:p>
            <a:pPr marL="457200" lvl="0" indent="-342900" algn="l" rtl="0">
              <a:lnSpc>
                <a:spcPct val="115000"/>
              </a:lnSpc>
              <a:spcBef>
                <a:spcPts val="1600"/>
              </a:spcBef>
              <a:spcAft>
                <a:spcPts val="0"/>
              </a:spcAft>
              <a:buSzPts val="1800"/>
              <a:buChar char="●"/>
            </a:pPr>
            <a:r>
              <a:rPr lang="en" dirty="0"/>
              <a:t>Run your program, enter 2 numbers and see what the result is.</a:t>
            </a: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B562A6DB-1930-40CF-8E8C-041CCB926C09}"/>
              </a:ext>
            </a:extLst>
          </p:cNvPr>
          <p:cNvPicPr>
            <a:picLocks noChangeAspect="1"/>
          </p:cNvPicPr>
          <p:nvPr/>
        </p:nvPicPr>
        <p:blipFill>
          <a:blip r:embed="rId3"/>
          <a:stretch>
            <a:fillRect/>
          </a:stretch>
        </p:blipFill>
        <p:spPr>
          <a:xfrm>
            <a:off x="402336" y="1871662"/>
            <a:ext cx="6303264" cy="20682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9" name="Google Shape;119;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The result might not be what you were expecting. If you enter 1 and 2, you get the result 12 and not 3.</a:t>
            </a:r>
          </a:p>
          <a:p>
            <a:pPr marL="0" lvl="0" indent="0" algn="l" rtl="0">
              <a:lnSpc>
                <a:spcPct val="115000"/>
              </a:lnSpc>
              <a:spcBef>
                <a:spcPts val="0"/>
              </a:spcBef>
              <a:spcAft>
                <a:spcPts val="0"/>
              </a:spcAft>
              <a:buSzPts val="1800"/>
              <a:buNone/>
            </a:pPr>
            <a:endParaRPr lang="en" dirty="0"/>
          </a:p>
          <a:p>
            <a:pPr marL="0" lvl="0" indent="0" algn="l" rtl="0">
              <a:lnSpc>
                <a:spcPct val="115000"/>
              </a:lnSpc>
              <a:spcBef>
                <a:spcPts val="0"/>
              </a:spcBef>
              <a:spcAft>
                <a:spcPts val="0"/>
              </a:spcAft>
              <a:buSzPts val="1800"/>
              <a:buNone/>
            </a:pPr>
            <a:r>
              <a:rPr lang="en" dirty="0"/>
              <a:t>I bet you thought computers were good at math.</a:t>
            </a:r>
          </a:p>
          <a:p>
            <a:pPr marL="0" lvl="0" indent="0" algn="l" rtl="0">
              <a:lnSpc>
                <a:spcPct val="115000"/>
              </a:lnSpc>
              <a:spcBef>
                <a:spcPts val="0"/>
              </a:spcBef>
              <a:spcAft>
                <a:spcPts val="0"/>
              </a:spcAft>
              <a:buSzPts val="1800"/>
              <a:buNone/>
            </a:pPr>
            <a:endParaRPr lang="en" dirty="0"/>
          </a:p>
          <a:p>
            <a:pPr marL="0" lvl="0" indent="0" algn="l" rtl="0">
              <a:lnSpc>
                <a:spcPct val="115000"/>
              </a:lnSpc>
              <a:spcBef>
                <a:spcPts val="0"/>
              </a:spcBef>
              <a:spcAft>
                <a:spcPts val="0"/>
              </a:spcAft>
              <a:buSzPts val="1800"/>
              <a:buNone/>
            </a:pPr>
            <a:r>
              <a:rPr lang="en" dirty="0"/>
              <a:t>But remember they are </a:t>
            </a:r>
            <a:r>
              <a:rPr lang="en-US" dirty="0"/>
              <a:t>good at doing what you tell them to, even if what you tell them is incorrect.</a:t>
            </a:r>
            <a:endParaRPr dirty="0"/>
          </a:p>
          <a:p>
            <a:pPr marL="0" lvl="0" indent="0" algn="l" rtl="0">
              <a:lnSpc>
                <a:spcPct val="115000"/>
              </a:lnSpc>
              <a:spcBef>
                <a:spcPts val="1600"/>
              </a:spcBef>
              <a:spcAft>
                <a:spcPts val="1600"/>
              </a:spcAft>
              <a:buSzPts val="1800"/>
              <a:buNone/>
            </a:pP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1124</Words>
  <Application>Microsoft Office PowerPoint</Application>
  <PresentationFormat>On-screen Show (16:9)</PresentationFormat>
  <Paragraphs>90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Courier New</vt:lpstr>
      <vt:lpstr>Arial</vt:lpstr>
      <vt:lpstr>Proxima Nova</vt:lpstr>
      <vt:lpstr>Spearmint</vt:lpstr>
      <vt:lpstr>Unit 3: Text-Based Programming</vt:lpstr>
      <vt:lpstr>Creating Your Bot</vt:lpstr>
      <vt:lpstr>Creating a New Program</vt:lpstr>
      <vt:lpstr>Introductions</vt:lpstr>
      <vt:lpstr>Things to do(try to do it without looking back at your hello_world program)</vt:lpstr>
      <vt:lpstr>Calculation</vt:lpstr>
      <vt:lpstr>PowerPoint Presentation</vt:lpstr>
      <vt:lpstr>PowerPoint Presentation</vt:lpstr>
      <vt:lpstr>PowerPoint Presentation</vt:lpstr>
      <vt:lpstr>PowerPoint Presentation</vt:lpstr>
      <vt:lpstr>Reflection</vt:lpstr>
      <vt:lpstr>Text and Numbers</vt:lpstr>
      <vt:lpstr>PowerPoint Presentation</vt:lpstr>
      <vt:lpstr>PowerPoint Presentation</vt:lpstr>
      <vt:lpstr>PowerPoint Presentation</vt:lpstr>
      <vt:lpstr>PowerPoint Presentation</vt:lpstr>
      <vt:lpstr>PowerPoint Presentation</vt:lpstr>
      <vt:lpstr>Your program should look like this now</vt:lpstr>
      <vt:lpstr>Shortening your file</vt:lpstr>
      <vt:lpstr>Other Data Types</vt:lpstr>
      <vt:lpstr>Portfolios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dc:creator>Robert Brake</dc:creator>
  <cp:lastModifiedBy>Robert Brake</cp:lastModifiedBy>
  <cp:revision>8</cp:revision>
  <dcterms:modified xsi:type="dcterms:W3CDTF">2023-03-07T01:52:39Z</dcterms:modified>
</cp:coreProperties>
</file>