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74" r:id="rId3"/>
    <p:sldId id="275" r:id="rId4"/>
    <p:sldId id="276" r:id="rId5"/>
    <p:sldId id="277" r:id="rId6"/>
    <p:sldId id="278" r:id="rId7"/>
    <p:sldId id="279" r:id="rId8"/>
    <p:sldId id="280" r:id="rId9"/>
    <p:sldId id="281" r:id="rId10"/>
    <p:sldId id="282" r:id="rId11"/>
    <p:sldId id="300" r:id="rId12"/>
    <p:sldId id="301" r:id="rId13"/>
    <p:sldId id="304" r:id="rId14"/>
    <p:sldId id="303" r:id="rId15"/>
    <p:sldId id="283" r:id="rId16"/>
    <p:sldId id="284" r:id="rId17"/>
    <p:sldId id="285" r:id="rId18"/>
    <p:sldId id="286" r:id="rId19"/>
    <p:sldId id="287" r:id="rId20"/>
    <p:sldId id="288" r:id="rId21"/>
    <p:sldId id="289" r:id="rId22"/>
    <p:sldId id="291" r:id="rId23"/>
    <p:sldId id="294" r:id="rId24"/>
    <p:sldId id="295" r:id="rId25"/>
    <p:sldId id="292" r:id="rId26"/>
    <p:sldId id="293" r:id="rId27"/>
    <p:sldId id="296" r:id="rId28"/>
    <p:sldId id="297" r:id="rId29"/>
    <p:sldId id="305" r:id="rId30"/>
    <p:sldId id="298" r:id="rId31"/>
  </p:sldIdLst>
  <p:sldSz cx="9144000" cy="5143500" type="screen16x9"/>
  <p:notesSz cx="6858000" cy="9144000"/>
  <p:embeddedFontLst>
    <p:embeddedFont>
      <p:font typeface="Proxima Nova" panose="020B0604020202020204" charset="0"/>
      <p:regular r:id="rId33"/>
      <p:bold r:id="rId33"/>
      <p:italic r:id="rId33"/>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dvDHcG5iEPz+aRYVOQIenbUc5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2"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NUL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86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5172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4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4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4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5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4"/>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54"/>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7"/>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7"/>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4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4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5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51"/>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52"/>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52"/>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52"/>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52"/>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5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53"/>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Using functions in this way allows you to reuse your code: you don’t have to write out all the steps every time. It also makes the code easier to understand and change.</a:t>
            </a:r>
            <a:endParaRPr>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b="1">
                <a:solidFill>
                  <a:srgbClr val="3A343A"/>
                </a:solidFill>
              </a:rPr>
              <a:t>Try amending your intro function so it prints out a second message or asks the user for some input.</a:t>
            </a:r>
            <a:endParaRPr b="1">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75E3-F045-43C1-AEBE-77B47AEC61EC}"/>
              </a:ext>
            </a:extLst>
          </p:cNvPr>
          <p:cNvSpPr>
            <a:spLocks noGrp="1"/>
          </p:cNvSpPr>
          <p:nvPr>
            <p:ph type="title"/>
          </p:nvPr>
        </p:nvSpPr>
        <p:spPr/>
        <p:txBody>
          <a:bodyPr/>
          <a:lstStyle/>
          <a:p>
            <a:r>
              <a:rPr lang="en-US" dirty="0"/>
              <a:t>Using value from functions	</a:t>
            </a:r>
          </a:p>
        </p:txBody>
      </p:sp>
      <p:sp>
        <p:nvSpPr>
          <p:cNvPr id="3" name="Text Placeholder 2">
            <a:extLst>
              <a:ext uri="{FF2B5EF4-FFF2-40B4-BE49-F238E27FC236}">
                <a16:creationId xmlns:a16="http://schemas.microsoft.com/office/drawing/2014/main" id="{A2367E82-D97A-4F3C-B7D7-372F209FDEA1}"/>
              </a:ext>
            </a:extLst>
          </p:cNvPr>
          <p:cNvSpPr>
            <a:spLocks noGrp="1"/>
          </p:cNvSpPr>
          <p:nvPr>
            <p:ph type="body" idx="1"/>
          </p:nvPr>
        </p:nvSpPr>
        <p:spPr/>
        <p:txBody>
          <a:bodyPr/>
          <a:lstStyle/>
          <a:p>
            <a:r>
              <a:rPr lang="en-US" dirty="0"/>
              <a:t>There are two ways that we will use the values from functions and depending on what we are using them for one way is better than the other.</a:t>
            </a:r>
          </a:p>
          <a:p>
            <a:endParaRPr lang="en-US" dirty="0"/>
          </a:p>
          <a:p>
            <a:pPr>
              <a:buAutoNum type="arabicPeriod"/>
            </a:pPr>
            <a:r>
              <a:rPr lang="en-US" dirty="0"/>
              <a:t>Use global variable</a:t>
            </a:r>
          </a:p>
          <a:p>
            <a:pPr marL="596900" lvl="1" indent="0">
              <a:buNone/>
            </a:pPr>
            <a:r>
              <a:rPr lang="en-US" dirty="0"/>
              <a:t>A global variable is one that can be accessed by all parts of your code. If you create a variable inside a function then it will be a local variable by default. Local variables can only be used inside the function that they are created in.</a:t>
            </a:r>
          </a:p>
        </p:txBody>
      </p:sp>
    </p:spTree>
    <p:extLst>
      <p:ext uri="{BB962C8B-B14F-4D97-AF65-F5344CB8AC3E}">
        <p14:creationId xmlns:p14="http://schemas.microsoft.com/office/powerpoint/2010/main" val="266087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64B-1829-45E3-8816-0E659E4FBBDB}"/>
              </a:ext>
            </a:extLst>
          </p:cNvPr>
          <p:cNvSpPr>
            <a:spLocks noGrp="1"/>
          </p:cNvSpPr>
          <p:nvPr>
            <p:ph type="title"/>
          </p:nvPr>
        </p:nvSpPr>
        <p:spPr/>
        <p:txBody>
          <a:bodyPr/>
          <a:lstStyle/>
          <a:p>
            <a:r>
              <a:rPr lang="en-US" dirty="0"/>
              <a:t>Try this code to see what happens</a:t>
            </a:r>
          </a:p>
        </p:txBody>
      </p:sp>
      <p:sp>
        <p:nvSpPr>
          <p:cNvPr id="3" name="Text Placeholder 2">
            <a:extLst>
              <a:ext uri="{FF2B5EF4-FFF2-40B4-BE49-F238E27FC236}">
                <a16:creationId xmlns:a16="http://schemas.microsoft.com/office/drawing/2014/main" id="{733B9CCA-09E3-48E0-887F-ED5062C60D23}"/>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DC7545D-ACF4-4553-AC9A-3FB96A7A4ADD}"/>
              </a:ext>
            </a:extLst>
          </p:cNvPr>
          <p:cNvPicPr>
            <a:picLocks noChangeAspect="1"/>
          </p:cNvPicPr>
          <p:nvPr/>
        </p:nvPicPr>
        <p:blipFill>
          <a:blip r:embed="rId2"/>
          <a:stretch>
            <a:fillRect/>
          </a:stretch>
        </p:blipFill>
        <p:spPr>
          <a:xfrm>
            <a:off x="485775" y="1231900"/>
            <a:ext cx="5137333" cy="2047748"/>
          </a:xfrm>
          <a:prstGeom prst="rect">
            <a:avLst/>
          </a:prstGeom>
        </p:spPr>
      </p:pic>
    </p:spTree>
    <p:extLst>
      <p:ext uri="{BB962C8B-B14F-4D97-AF65-F5344CB8AC3E}">
        <p14:creationId xmlns:p14="http://schemas.microsoft.com/office/powerpoint/2010/main" val="255731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64B-1829-45E3-8816-0E659E4FBBDB}"/>
              </a:ext>
            </a:extLst>
          </p:cNvPr>
          <p:cNvSpPr>
            <a:spLocks noGrp="1"/>
          </p:cNvSpPr>
          <p:nvPr>
            <p:ph type="title"/>
          </p:nvPr>
        </p:nvSpPr>
        <p:spPr/>
        <p:txBody>
          <a:bodyPr/>
          <a:lstStyle/>
          <a:p>
            <a:r>
              <a:rPr lang="en-US" dirty="0"/>
              <a:t>Make phrase a global variable and run it again.</a:t>
            </a:r>
          </a:p>
        </p:txBody>
      </p:sp>
      <p:sp>
        <p:nvSpPr>
          <p:cNvPr id="3" name="Text Placeholder 2">
            <a:extLst>
              <a:ext uri="{FF2B5EF4-FFF2-40B4-BE49-F238E27FC236}">
                <a16:creationId xmlns:a16="http://schemas.microsoft.com/office/drawing/2014/main" id="{733B9CCA-09E3-48E0-887F-ED5062C60D23}"/>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C0AC998F-38E7-47E5-8DD2-8EBB7844CF7B}"/>
              </a:ext>
            </a:extLst>
          </p:cNvPr>
          <p:cNvPicPr>
            <a:picLocks noChangeAspect="1"/>
          </p:cNvPicPr>
          <p:nvPr/>
        </p:nvPicPr>
        <p:blipFill>
          <a:blip r:embed="rId2"/>
          <a:stretch>
            <a:fillRect/>
          </a:stretch>
        </p:blipFill>
        <p:spPr>
          <a:xfrm>
            <a:off x="311699" y="1086738"/>
            <a:ext cx="5413449" cy="2448941"/>
          </a:xfrm>
          <a:prstGeom prst="rect">
            <a:avLst/>
          </a:prstGeom>
        </p:spPr>
      </p:pic>
    </p:spTree>
    <p:extLst>
      <p:ext uri="{BB962C8B-B14F-4D97-AF65-F5344CB8AC3E}">
        <p14:creationId xmlns:p14="http://schemas.microsoft.com/office/powerpoint/2010/main" val="56582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75E3-F045-43C1-AEBE-77B47AEC61EC}"/>
              </a:ext>
            </a:extLst>
          </p:cNvPr>
          <p:cNvSpPr>
            <a:spLocks noGrp="1"/>
          </p:cNvSpPr>
          <p:nvPr>
            <p:ph type="title"/>
          </p:nvPr>
        </p:nvSpPr>
        <p:spPr/>
        <p:txBody>
          <a:bodyPr/>
          <a:lstStyle/>
          <a:p>
            <a:r>
              <a:rPr lang="en-US" dirty="0"/>
              <a:t>Using value from functions	</a:t>
            </a:r>
          </a:p>
        </p:txBody>
      </p:sp>
      <p:sp>
        <p:nvSpPr>
          <p:cNvPr id="3" name="Text Placeholder 2">
            <a:extLst>
              <a:ext uri="{FF2B5EF4-FFF2-40B4-BE49-F238E27FC236}">
                <a16:creationId xmlns:a16="http://schemas.microsoft.com/office/drawing/2014/main" id="{A2367E82-D97A-4F3C-B7D7-372F209FDEA1}"/>
              </a:ext>
            </a:extLst>
          </p:cNvPr>
          <p:cNvSpPr>
            <a:spLocks noGrp="1"/>
          </p:cNvSpPr>
          <p:nvPr>
            <p:ph type="body" idx="1"/>
          </p:nvPr>
        </p:nvSpPr>
        <p:spPr/>
        <p:txBody>
          <a:bodyPr/>
          <a:lstStyle/>
          <a:p>
            <a:pPr marL="114300" indent="0">
              <a:buNone/>
            </a:pPr>
            <a:r>
              <a:rPr lang="en-US" dirty="0"/>
              <a:t>2.  Return values from functions</a:t>
            </a:r>
          </a:p>
          <a:p>
            <a:pPr marL="596900" lvl="1" indent="0">
              <a:buNone/>
            </a:pPr>
            <a:r>
              <a:rPr lang="en-US" dirty="0"/>
              <a:t>You can return any variables that you use in a function back to where the function was called from. To do this you have to assign the function to a variable using the = sign.</a:t>
            </a:r>
          </a:p>
        </p:txBody>
      </p:sp>
      <p:pic>
        <p:nvPicPr>
          <p:cNvPr id="4" name="Picture 3">
            <a:extLst>
              <a:ext uri="{FF2B5EF4-FFF2-40B4-BE49-F238E27FC236}">
                <a16:creationId xmlns:a16="http://schemas.microsoft.com/office/drawing/2014/main" id="{C8FCE05A-41A2-444F-9247-182374B2EEA9}"/>
              </a:ext>
            </a:extLst>
          </p:cNvPr>
          <p:cNvPicPr>
            <a:picLocks noChangeAspect="1"/>
          </p:cNvPicPr>
          <p:nvPr/>
        </p:nvPicPr>
        <p:blipFill>
          <a:blip r:embed="rId2"/>
          <a:stretch>
            <a:fillRect/>
          </a:stretch>
        </p:blipFill>
        <p:spPr>
          <a:xfrm>
            <a:off x="623316" y="2628950"/>
            <a:ext cx="3866972" cy="1772362"/>
          </a:xfrm>
          <a:prstGeom prst="rect">
            <a:avLst/>
          </a:prstGeom>
        </p:spPr>
      </p:pic>
      <p:sp>
        <p:nvSpPr>
          <p:cNvPr id="5" name="TextBox 4">
            <a:extLst>
              <a:ext uri="{FF2B5EF4-FFF2-40B4-BE49-F238E27FC236}">
                <a16:creationId xmlns:a16="http://schemas.microsoft.com/office/drawing/2014/main" id="{1549CE93-6C32-4618-A00A-2F7ECA450D4C}"/>
              </a:ext>
            </a:extLst>
          </p:cNvPr>
          <p:cNvSpPr txBox="1"/>
          <p:nvPr/>
        </p:nvSpPr>
        <p:spPr>
          <a:xfrm>
            <a:off x="5266944" y="2628950"/>
            <a:ext cx="3108960" cy="523220"/>
          </a:xfrm>
          <a:prstGeom prst="rect">
            <a:avLst/>
          </a:prstGeom>
          <a:noFill/>
        </p:spPr>
        <p:txBody>
          <a:bodyPr wrap="square" rtlCol="0">
            <a:spAutoFit/>
          </a:bodyPr>
          <a:lstStyle/>
          <a:p>
            <a:r>
              <a:rPr lang="en-US" dirty="0"/>
              <a:t>You can return more than one variable too. </a:t>
            </a:r>
          </a:p>
        </p:txBody>
      </p:sp>
    </p:spTree>
    <p:extLst>
      <p:ext uri="{BB962C8B-B14F-4D97-AF65-F5344CB8AC3E}">
        <p14:creationId xmlns:p14="http://schemas.microsoft.com/office/powerpoint/2010/main" val="129359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Using functions in your bot program</a:t>
            </a:r>
            <a:endParaRPr/>
          </a:p>
        </p:txBody>
      </p:sp>
      <p:sp>
        <p:nvSpPr>
          <p:cNvPr id="220" name="Google Shape;220;p28"/>
          <p:cNvSpPr txBox="1">
            <a:spLocks noGrp="1"/>
          </p:cNvSpPr>
          <p:nvPr>
            <p:ph type="body" idx="1"/>
          </p:nvPr>
        </p:nvSpPr>
        <p:spPr>
          <a:xfrm>
            <a:off x="311700" y="966875"/>
            <a:ext cx="8520600" cy="36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b="1" dirty="0">
                <a:solidFill>
                  <a:srgbClr val="3A343A"/>
                </a:solidFill>
              </a:rPr>
              <a:t>“If you can see that your program contains duplicated or very similarly structured code, then a function might help”.</a:t>
            </a: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sz="2000" b="1" dirty="0">
                <a:solidFill>
                  <a:srgbClr val="3A343A"/>
                </a:solidFill>
                <a:highlight>
                  <a:schemeClr val="accent6"/>
                </a:highlight>
              </a:rPr>
              <a:t>**** You should make a copy of your Bot 2 program so you won’t lose it if you make a mistake. </a:t>
            </a:r>
            <a:r>
              <a:rPr lang="en-US" sz="2000" b="1" dirty="0">
                <a:solidFill>
                  <a:srgbClr val="3A343A"/>
                </a:solidFill>
                <a:highlight>
                  <a:schemeClr val="accent6"/>
                </a:highlight>
              </a:rPr>
              <a:t>Name it Bot_with_functions.</a:t>
            </a:r>
            <a:endParaRPr sz="2000" b="1" dirty="0">
              <a:solidFill>
                <a:srgbClr val="3A343A"/>
              </a:solidFill>
              <a:highlight>
                <a:schemeClr val="accent6"/>
              </a:highlight>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311700" y="1461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If you look at your bot program, you will notice that the code which calculates the addition and subtraction contains a lot of duplication and is very similar:</a:t>
            </a:r>
            <a:br>
              <a:rPr lang="en" dirty="0">
                <a:solidFill>
                  <a:srgbClr val="3A343A"/>
                </a:solidFill>
              </a:rPr>
            </a:b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30E4FE08-44D9-4647-A3AE-62B8359D02E1}"/>
              </a:ext>
            </a:extLst>
          </p:cNvPr>
          <p:cNvPicPr>
            <a:picLocks noChangeAspect="1"/>
          </p:cNvPicPr>
          <p:nvPr/>
        </p:nvPicPr>
        <p:blipFill>
          <a:blip r:embed="rId3"/>
          <a:stretch>
            <a:fillRect/>
          </a:stretch>
        </p:blipFill>
        <p:spPr>
          <a:xfrm>
            <a:off x="409575" y="1129093"/>
            <a:ext cx="4811858" cy="24334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body" idx="1"/>
          </p:nvPr>
        </p:nvSpPr>
        <p:spPr>
          <a:xfrm>
            <a:off x="311700" y="4450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In this section, you’ll turn these segments of code which add and subtract into one function called </a:t>
            </a:r>
            <a:r>
              <a:rPr lang="en">
                <a:solidFill>
                  <a:srgbClr val="3A343A"/>
                </a:solidFill>
                <a:latin typeface="Courier New"/>
                <a:ea typeface="Courier New"/>
                <a:cs typeface="Courier New"/>
                <a:sym typeface="Courier New"/>
              </a:rPr>
              <a:t>do_calculation</a:t>
            </a:r>
            <a:r>
              <a:rPr lang="en">
                <a:solidFill>
                  <a:srgbClr val="3A343A"/>
                </a:solidFill>
              </a:rPr>
              <a:t>, which will remove as much of the duplicate code as possible, and abstract the complexity of doing calculations on two numbers.</a:t>
            </a:r>
            <a:endParaRPr>
              <a:solidFill>
                <a:srgbClr val="3A343A"/>
              </a:solidFill>
            </a:endParaRPr>
          </a:p>
          <a:p>
            <a:pPr marL="457200" lvl="0" indent="-342900" algn="l" rtl="0">
              <a:lnSpc>
                <a:spcPct val="115000"/>
              </a:lnSpc>
              <a:spcBef>
                <a:spcPts val="3800"/>
              </a:spcBef>
              <a:spcAft>
                <a:spcPts val="0"/>
              </a:spcAft>
              <a:buClr>
                <a:srgbClr val="3A343A"/>
              </a:buClr>
              <a:buSzPts val="1800"/>
              <a:buFont typeface="Proxima Nova"/>
              <a:buChar char="●"/>
            </a:pPr>
            <a:r>
              <a:rPr lang="en">
                <a:solidFill>
                  <a:srgbClr val="3A343A"/>
                </a:solidFill>
              </a:rPr>
              <a:t>First, let’s identify the differences between the code which adds and the code which subtracts. This will allow us to see where our new function will need to differ from the existing code:</a:t>
            </a:r>
            <a:endParaRPr>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The print statement says “add” or “subtract”</a:t>
            </a:r>
            <a:endParaRPr sz="1800">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Either the + or - operator is used to calculate the result</a:t>
            </a:r>
            <a:endParaRPr sz="1800">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The operator printed by the final print statement is also different.</a:t>
            </a:r>
            <a:endParaRPr sz="1800">
              <a:solidFill>
                <a:srgbClr val="3A343A"/>
              </a:solidFill>
            </a:endParaRPr>
          </a:p>
          <a:p>
            <a:pPr marL="0" lvl="0" indent="0" algn="l" rtl="0">
              <a:lnSpc>
                <a:spcPct val="115000"/>
              </a:lnSpc>
              <a:spcBef>
                <a:spcPts val="3900"/>
              </a:spcBef>
              <a:spcAft>
                <a:spcPts val="16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Picture 1">
            <a:extLst>
              <a:ext uri="{FF2B5EF4-FFF2-40B4-BE49-F238E27FC236}">
                <a16:creationId xmlns:a16="http://schemas.microsoft.com/office/drawing/2014/main" id="{5E5186F3-B391-4E13-94EE-075795FAD9F6}"/>
              </a:ext>
            </a:extLst>
          </p:cNvPr>
          <p:cNvPicPr>
            <a:picLocks noChangeAspect="1"/>
          </p:cNvPicPr>
          <p:nvPr/>
        </p:nvPicPr>
        <p:blipFill>
          <a:blip r:embed="rId3"/>
          <a:stretch>
            <a:fillRect/>
          </a:stretch>
        </p:blipFill>
        <p:spPr>
          <a:xfrm>
            <a:off x="558918" y="316993"/>
            <a:ext cx="6948306" cy="36562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body" idx="1"/>
          </p:nvPr>
        </p:nvSpPr>
        <p:spPr>
          <a:xfrm>
            <a:off x="311700" y="4092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There are only three areas where the code differs. The </a:t>
            </a:r>
            <a:r>
              <a:rPr lang="en" dirty="0">
                <a:solidFill>
                  <a:srgbClr val="3A343A"/>
                </a:solidFill>
                <a:latin typeface="Courier New"/>
                <a:ea typeface="Courier New"/>
                <a:cs typeface="Courier New"/>
                <a:sym typeface="Courier New"/>
              </a:rPr>
              <a:t>do_calculation </a:t>
            </a:r>
            <a:r>
              <a:rPr lang="en" dirty="0">
                <a:solidFill>
                  <a:srgbClr val="3A343A"/>
                </a:solidFill>
              </a:rPr>
              <a:t>function will cater for the differences by using data held in variables or using selection to either add or subtract.</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At the top of your bot program, use def to create a new function called do_calculation.</a:t>
            </a:r>
            <a:br>
              <a:rPr lang="en" dirty="0">
                <a:solidFill>
                  <a:srgbClr val="3A343A"/>
                </a:solidFill>
              </a:rPr>
            </a:br>
            <a:br>
              <a:rPr lang="en-US" b="1" dirty="0">
                <a:solidFill>
                  <a:srgbClr val="000000"/>
                </a:solidFill>
                <a:highlight>
                  <a:srgbClr val="FAFAFA"/>
                </a:highlight>
              </a:rPr>
            </a:br>
            <a:endParaRPr dirty="0">
              <a:solidFill>
                <a:srgbClr val="4A4D55"/>
              </a:solidFill>
              <a:highlight>
                <a:srgbClr val="FAFAFA"/>
              </a:highlight>
            </a:endParaRPr>
          </a:p>
          <a:p>
            <a:pPr marL="0" lvl="0" indent="0" algn="l" rtl="0">
              <a:lnSpc>
                <a:spcPct val="115000"/>
              </a:lnSpc>
              <a:spcBef>
                <a:spcPts val="2700"/>
              </a:spcBef>
              <a:spcAft>
                <a:spcPts val="0"/>
              </a:spcAft>
              <a:buClr>
                <a:srgbClr val="000000"/>
              </a:buClr>
              <a:buSzPts val="1100"/>
              <a:buFont typeface="Arial"/>
              <a:buNone/>
            </a:pPr>
            <a:r>
              <a:rPr lang="en" dirty="0">
                <a:solidFill>
                  <a:srgbClr val="3A343A"/>
                </a:solidFill>
              </a:rPr>
              <a:t>The first step in our function is to print out “lets [add/subtract] some numbers”, adding in the operation as appropriate.</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69D478E0-C246-433C-BBA8-7A97CFF0CF1E}"/>
              </a:ext>
            </a:extLst>
          </p:cNvPr>
          <p:cNvPicPr>
            <a:picLocks noChangeAspect="1"/>
          </p:cNvPicPr>
          <p:nvPr/>
        </p:nvPicPr>
        <p:blipFill>
          <a:blip r:embed="rId3"/>
          <a:stretch>
            <a:fillRect/>
          </a:stretch>
        </p:blipFill>
        <p:spPr>
          <a:xfrm>
            <a:off x="729615" y="2583180"/>
            <a:ext cx="3283986" cy="3916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311700" y="213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Abstraction?</a:t>
            </a:r>
            <a:endParaRPr/>
          </a:p>
        </p:txBody>
      </p:sp>
      <p:sp>
        <p:nvSpPr>
          <p:cNvPr id="169" name="Google Shape;169;p19"/>
          <p:cNvSpPr txBox="1">
            <a:spLocks noGrp="1"/>
          </p:cNvSpPr>
          <p:nvPr>
            <p:ph type="body" idx="1"/>
          </p:nvPr>
        </p:nvSpPr>
        <p:spPr>
          <a:xfrm>
            <a:off x="311700" y="6822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300"/>
              </a:spcBef>
              <a:spcAft>
                <a:spcPts val="0"/>
              </a:spcAft>
              <a:buClr>
                <a:srgbClr val="000000"/>
              </a:buClr>
              <a:buSzPts val="1100"/>
              <a:buFont typeface="Arial"/>
              <a:buNone/>
            </a:pPr>
            <a:r>
              <a:rPr lang="en" b="1">
                <a:solidFill>
                  <a:srgbClr val="3A343A"/>
                </a:solidFill>
              </a:rPr>
              <a:t>Abstraction is the act of removing complexity from a problem by hiding background details and information.</a:t>
            </a:r>
            <a:endParaRPr b="1">
              <a:solidFill>
                <a:srgbClr val="3A343A"/>
              </a:solidFill>
            </a:endParaRPr>
          </a:p>
          <a:p>
            <a:pPr marL="0" lvl="0" indent="0" algn="l" rtl="0">
              <a:lnSpc>
                <a:spcPct val="115000"/>
              </a:lnSpc>
              <a:spcBef>
                <a:spcPts val="2300"/>
              </a:spcBef>
              <a:spcAft>
                <a:spcPts val="0"/>
              </a:spcAft>
              <a:buSzPts val="1800"/>
              <a:buNone/>
            </a:pPr>
            <a:r>
              <a:rPr lang="en">
                <a:solidFill>
                  <a:srgbClr val="3A343A"/>
                </a:solidFill>
              </a:rPr>
              <a:t>Let’s imagine using abstraction to make our Robot wave. To make the Robot wave you could give it the following instructions:</a:t>
            </a:r>
            <a:br>
              <a:rPr lang="en">
                <a:solidFill>
                  <a:srgbClr val="3A343A"/>
                </a:solidFill>
              </a:rPr>
            </a:br>
            <a:r>
              <a:rPr lang="en" sz="1500">
                <a:solidFill>
                  <a:srgbClr val="4A4D55"/>
                </a:solidFill>
                <a:highlight>
                  <a:srgbClr val="FAFAFA"/>
                </a:highlight>
                <a:latin typeface="Courier New"/>
                <a:ea typeface="Courier New"/>
                <a:cs typeface="Courier New"/>
                <a:sym typeface="Courier New"/>
              </a:rPr>
              <a:t>lift up your arm</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open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close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lower your arm</a:t>
            </a:r>
            <a:endParaRPr sz="150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300"/>
              </a:spcBef>
              <a:spcAft>
                <a:spcPts val="0"/>
              </a:spcAft>
              <a:buClr>
                <a:srgbClr val="000000"/>
              </a:buClr>
              <a:buSzPts val="1100"/>
              <a:buFont typeface="Arial"/>
              <a:buNone/>
            </a:pPr>
            <a:endParaRPr>
              <a:solidFill>
                <a:srgbClr val="3A343A"/>
              </a:solidFill>
            </a:endParaRPr>
          </a:p>
          <a:p>
            <a:pPr marL="0" lvl="0" indent="0" algn="l" rtl="0">
              <a:lnSpc>
                <a:spcPct val="115000"/>
              </a:lnSpc>
              <a:spcBef>
                <a:spcPts val="2300"/>
              </a:spcBef>
              <a:spcAft>
                <a:spcPts val="16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48" name="Google Shape;24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800"/>
              <a:buNone/>
            </a:pPr>
            <a:r>
              <a:rPr lang="en" dirty="0">
                <a:solidFill>
                  <a:srgbClr val="3A343A"/>
                </a:solidFill>
              </a:rPr>
              <a:t>The first step in our function is to print out “lets [add/subtract] some numbers”, adding in the operation as appropriate.</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Use a print statement to output the message using the command variable to include the operation.</a:t>
            </a:r>
            <a:br>
              <a:rPr lang="en" dirty="0">
                <a:solidFill>
                  <a:srgbClr val="3A343A"/>
                </a:solidFill>
              </a:rPr>
            </a:b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700"/>
              </a:spcBef>
              <a:spcAft>
                <a:spcPts val="0"/>
              </a:spcAft>
              <a:buClr>
                <a:srgbClr val="000000"/>
              </a:buClr>
              <a:buSzPts val="1100"/>
              <a:buFont typeface="Arial"/>
              <a:buNone/>
            </a:pPr>
            <a:r>
              <a:rPr lang="en" b="1" dirty="0">
                <a:solidFill>
                  <a:srgbClr val="3A343A"/>
                </a:solidFill>
              </a:rPr>
              <a:t>Note:</a:t>
            </a:r>
            <a:r>
              <a:rPr lang="en" dirty="0">
                <a:solidFill>
                  <a:srgbClr val="3A343A"/>
                </a:solidFill>
              </a:rPr>
              <a:t> this code, and the rest of the function below, is indented under the do_calculation definition, to show Python that it is part of the function.</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C48D882C-345C-4899-948B-671F74E796CC}"/>
              </a:ext>
            </a:extLst>
          </p:cNvPr>
          <p:cNvPicPr>
            <a:picLocks noChangeAspect="1"/>
          </p:cNvPicPr>
          <p:nvPr/>
        </p:nvPicPr>
        <p:blipFill>
          <a:blip r:embed="rId3"/>
          <a:stretch>
            <a:fillRect/>
          </a:stretch>
        </p:blipFill>
        <p:spPr>
          <a:xfrm>
            <a:off x="787145" y="3044761"/>
            <a:ext cx="5132805" cy="283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311700" y="1593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The function should then ask the user for two numbers and convert them to integers.</a:t>
            </a:r>
            <a:br>
              <a:rPr lang="en" dirty="0">
                <a:solidFill>
                  <a:srgbClr val="3A343A"/>
                </a:solidFill>
              </a:rPr>
            </a:b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You then need to calculate the result using either a </a:t>
            </a:r>
            <a:r>
              <a:rPr lang="en" b="1" dirty="0">
                <a:solidFill>
                  <a:srgbClr val="3A343A"/>
                </a:solidFill>
              </a:rPr>
              <a:t>+</a:t>
            </a:r>
            <a:r>
              <a:rPr lang="en" dirty="0">
                <a:solidFill>
                  <a:srgbClr val="3A343A"/>
                </a:solidFill>
              </a:rPr>
              <a:t> or </a:t>
            </a:r>
            <a:r>
              <a:rPr lang="en" b="1" dirty="0">
                <a:solidFill>
                  <a:srgbClr val="3A343A"/>
                </a:solidFill>
              </a:rPr>
              <a:t>-</a:t>
            </a:r>
            <a:r>
              <a:rPr lang="en" dirty="0">
                <a:solidFill>
                  <a:srgbClr val="3A343A"/>
                </a:solidFill>
              </a:rPr>
              <a:t> operator, which you can do using an if:</a:t>
            </a:r>
            <a:br>
              <a:rPr lang="en" dirty="0">
                <a:solidFill>
                  <a:srgbClr val="3A343A"/>
                </a:solidFill>
              </a:rPr>
            </a:br>
            <a:endParaRPr dirty="0"/>
          </a:p>
        </p:txBody>
      </p:sp>
      <p:pic>
        <p:nvPicPr>
          <p:cNvPr id="2" name="Picture 1">
            <a:extLst>
              <a:ext uri="{FF2B5EF4-FFF2-40B4-BE49-F238E27FC236}">
                <a16:creationId xmlns:a16="http://schemas.microsoft.com/office/drawing/2014/main" id="{912D142C-62EB-492C-B923-72FFAD86F766}"/>
              </a:ext>
            </a:extLst>
          </p:cNvPr>
          <p:cNvPicPr>
            <a:picLocks noChangeAspect="1"/>
          </p:cNvPicPr>
          <p:nvPr/>
        </p:nvPicPr>
        <p:blipFill>
          <a:blip r:embed="rId3"/>
          <a:stretch>
            <a:fillRect/>
          </a:stretch>
        </p:blipFill>
        <p:spPr>
          <a:xfrm>
            <a:off x="735330" y="1262252"/>
            <a:ext cx="4574794" cy="578739"/>
          </a:xfrm>
          <a:prstGeom prst="rect">
            <a:avLst/>
          </a:prstGeom>
        </p:spPr>
      </p:pic>
      <p:pic>
        <p:nvPicPr>
          <p:cNvPr id="4" name="Picture 3">
            <a:extLst>
              <a:ext uri="{FF2B5EF4-FFF2-40B4-BE49-F238E27FC236}">
                <a16:creationId xmlns:a16="http://schemas.microsoft.com/office/drawing/2014/main" id="{FE4BBA9B-F391-4704-BB38-F47AEBDFAF27}"/>
              </a:ext>
            </a:extLst>
          </p:cNvPr>
          <p:cNvPicPr>
            <a:picLocks noChangeAspect="1"/>
          </p:cNvPicPr>
          <p:nvPr/>
        </p:nvPicPr>
        <p:blipFill>
          <a:blip r:embed="rId4"/>
          <a:stretch>
            <a:fillRect/>
          </a:stretch>
        </p:blipFill>
        <p:spPr>
          <a:xfrm>
            <a:off x="735330" y="3528822"/>
            <a:ext cx="3455965" cy="95783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body" idx="1"/>
          </p:nvPr>
        </p:nvSpPr>
        <p:spPr>
          <a:xfrm>
            <a:off x="311700" y="4881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final step in the function is to print out the result including the calculation, e.g. “1 + 2 = 3” or “4 - 1 = 3”. Again there is a difference which your function will need to deal with, to decide whether to output a “+” or a “-“.</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 now have a choice about how you implement this change:</a:t>
            </a:r>
            <a:endParaRPr dirty="0">
              <a:solidFill>
                <a:srgbClr val="3A343A"/>
              </a:solidFill>
            </a:endParaRPr>
          </a:p>
          <a:p>
            <a:pPr lvl="0">
              <a:spcBef>
                <a:spcPts val="1500"/>
              </a:spcBef>
              <a:buClr>
                <a:srgbClr val="3A343A"/>
              </a:buClr>
              <a:buFont typeface="Arial"/>
              <a:buAutoNum type="arabicPeriod"/>
            </a:pPr>
            <a:r>
              <a:rPr lang="en" dirty="0">
                <a:solidFill>
                  <a:srgbClr val="3A343A"/>
                </a:solidFill>
              </a:rPr>
              <a:t>You could create a new variable called operator, set this to either “+” or “-“ in the existing if, and use that to output the variable.</a:t>
            </a:r>
          </a:p>
          <a:p>
            <a:pPr marL="457200" lvl="0" indent="-342900" algn="l" rtl="0">
              <a:lnSpc>
                <a:spcPct val="115000"/>
              </a:lnSpc>
              <a:spcBef>
                <a:spcPts val="1500"/>
              </a:spcBef>
              <a:spcAft>
                <a:spcPts val="0"/>
              </a:spcAft>
              <a:buClr>
                <a:srgbClr val="3A343A"/>
              </a:buClr>
              <a:buSzPts val="1800"/>
              <a:buFont typeface="Arial"/>
              <a:buAutoNum type="arabicPeriod"/>
            </a:pPr>
            <a:r>
              <a:rPr lang="en" dirty="0">
                <a:solidFill>
                  <a:srgbClr val="3A343A"/>
                </a:solidFill>
              </a:rPr>
              <a:t>You could include </a:t>
            </a:r>
            <a:r>
              <a:rPr lang="en-US" dirty="0">
                <a:solidFill>
                  <a:srgbClr val="3A343A"/>
                </a:solidFill>
              </a:rPr>
              <a:t>a print statement inside the if and </a:t>
            </a:r>
            <a:r>
              <a:rPr lang="en-US" dirty="0" err="1">
                <a:solidFill>
                  <a:srgbClr val="3A343A"/>
                </a:solidFill>
              </a:rPr>
              <a:t>elif</a:t>
            </a:r>
            <a:r>
              <a:rPr lang="en-US" dirty="0">
                <a:solidFill>
                  <a:srgbClr val="3A343A"/>
                </a:solidFill>
              </a:rPr>
              <a:t> sections.</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Both options will work and are described in the next slides. You should review these options, decide which you prefer, and then add it to your code.</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Option 1</a:t>
            </a:r>
            <a:endParaRPr dirty="0"/>
          </a:p>
        </p:txBody>
      </p:sp>
      <p:sp>
        <p:nvSpPr>
          <p:cNvPr id="281" name="Google Shape;281;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In the if statement which calculates the result, create a variable called operator and set it to be either “+” or “-“.</a:t>
            </a:r>
            <a:br>
              <a:rPr lang="en" dirty="0">
                <a:solidFill>
                  <a:srgbClr val="3A343A"/>
                </a:solidFill>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latin typeface="Courier New"/>
                <a:ea typeface="Courier New"/>
                <a:cs typeface="Courier New"/>
                <a:sym typeface="Courier New"/>
              </a:rPr>
            </a:br>
            <a:br>
              <a:rPr lang="en" sz="1200" dirty="0">
                <a:solidFill>
                  <a:srgbClr val="4A4D55"/>
                </a:solidFill>
                <a:highlight>
                  <a:srgbClr val="FAFAFA"/>
                </a:highlight>
                <a:latin typeface="Courier New"/>
                <a:ea typeface="Courier New"/>
                <a:cs typeface="Courier New"/>
                <a:sym typeface="Courier New"/>
              </a:rPr>
            </a:br>
            <a:endParaRPr sz="1200"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Output the result using the operator variable.</a:t>
            </a:r>
            <a:br>
              <a:rPr lang="en" dirty="0">
                <a:solidFill>
                  <a:srgbClr val="3A343A"/>
                </a:solidFill>
              </a:rPr>
            </a:br>
            <a:br>
              <a:rPr lang="en" sz="1200" dirty="0">
                <a:solidFill>
                  <a:srgbClr val="4A4D55"/>
                </a:solidFill>
                <a:highlight>
                  <a:srgbClr val="FAFAFA"/>
                </a:highlight>
                <a:latin typeface="Courier New"/>
                <a:ea typeface="Courier New"/>
                <a:cs typeface="Courier New"/>
                <a:sym typeface="Courier New"/>
              </a:rPr>
            </a:br>
            <a:endParaRPr sz="1200"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700"/>
              </a:spcBef>
              <a:spcAft>
                <a:spcPts val="1600"/>
              </a:spcAft>
              <a:buSzPts val="1800"/>
              <a:buNone/>
            </a:pPr>
            <a:endParaRPr sz="1200"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1BED011E-DCA1-47CB-A446-F1D9FB72C661}"/>
              </a:ext>
            </a:extLst>
          </p:cNvPr>
          <p:cNvPicPr>
            <a:picLocks noChangeAspect="1"/>
          </p:cNvPicPr>
          <p:nvPr/>
        </p:nvPicPr>
        <p:blipFill>
          <a:blip r:embed="rId3"/>
          <a:stretch>
            <a:fillRect/>
          </a:stretch>
        </p:blipFill>
        <p:spPr>
          <a:xfrm>
            <a:off x="840865" y="4160379"/>
            <a:ext cx="5767361" cy="277509"/>
          </a:xfrm>
          <a:prstGeom prst="rect">
            <a:avLst/>
          </a:prstGeom>
        </p:spPr>
      </p:pic>
      <p:pic>
        <p:nvPicPr>
          <p:cNvPr id="4" name="Picture 3">
            <a:extLst>
              <a:ext uri="{FF2B5EF4-FFF2-40B4-BE49-F238E27FC236}">
                <a16:creationId xmlns:a16="http://schemas.microsoft.com/office/drawing/2014/main" id="{C16773FB-E033-4F94-B3E4-A2EB68E23C43}"/>
              </a:ext>
            </a:extLst>
          </p:cNvPr>
          <p:cNvPicPr>
            <a:picLocks noChangeAspect="1"/>
          </p:cNvPicPr>
          <p:nvPr/>
        </p:nvPicPr>
        <p:blipFill>
          <a:blip r:embed="rId4"/>
          <a:stretch>
            <a:fillRect/>
          </a:stretch>
        </p:blipFill>
        <p:spPr>
          <a:xfrm>
            <a:off x="840864" y="2075401"/>
            <a:ext cx="3316607" cy="1476737"/>
          </a:xfrm>
          <a:prstGeom prst="rect">
            <a:avLst/>
          </a:prstGeom>
        </p:spPr>
      </p:pic>
    </p:spTree>
    <p:extLst>
      <p:ext uri="{BB962C8B-B14F-4D97-AF65-F5344CB8AC3E}">
        <p14:creationId xmlns:p14="http://schemas.microsoft.com/office/powerpoint/2010/main" val="160810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body" idx="1"/>
          </p:nvPr>
        </p:nvSpPr>
        <p:spPr>
          <a:xfrm>
            <a:off x="311700" y="2579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completed do_calculation function should look like this:</a:t>
            </a:r>
            <a:endParaRPr dirty="0">
              <a:solidFill>
                <a:srgbClr val="3A343A"/>
              </a:solidFill>
            </a:endParaRPr>
          </a:p>
          <a:p>
            <a:pPr marL="0" lvl="0" indent="0" algn="l" rtl="0">
              <a:lnSpc>
                <a:spcPct val="115000"/>
              </a:lnSpc>
              <a:spcBef>
                <a:spcPts val="1400"/>
              </a:spcBef>
              <a:spcAft>
                <a:spcPts val="0"/>
              </a:spcAft>
              <a:buClr>
                <a:srgbClr val="000000"/>
              </a:buClr>
              <a:buSzPts val="1100"/>
              <a:buFont typeface="Arial"/>
              <a:buNone/>
            </a:pPr>
            <a:endParaRPr sz="1200" dirty="0">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dirty="0"/>
          </a:p>
        </p:txBody>
      </p:sp>
      <p:pic>
        <p:nvPicPr>
          <p:cNvPr id="3" name="Picture 2">
            <a:extLst>
              <a:ext uri="{FF2B5EF4-FFF2-40B4-BE49-F238E27FC236}">
                <a16:creationId xmlns:a16="http://schemas.microsoft.com/office/drawing/2014/main" id="{1D5ECCAC-C04F-4839-A820-3891E519EA38}"/>
              </a:ext>
            </a:extLst>
          </p:cNvPr>
          <p:cNvPicPr>
            <a:picLocks noChangeAspect="1"/>
          </p:cNvPicPr>
          <p:nvPr/>
        </p:nvPicPr>
        <p:blipFill>
          <a:blip r:embed="rId3"/>
          <a:stretch>
            <a:fillRect/>
          </a:stretch>
        </p:blipFill>
        <p:spPr>
          <a:xfrm>
            <a:off x="311700" y="975550"/>
            <a:ext cx="6132806" cy="2462594"/>
          </a:xfrm>
          <a:prstGeom prst="rect">
            <a:avLst/>
          </a:prstGeom>
        </p:spPr>
      </p:pic>
    </p:spTree>
    <p:extLst>
      <p:ext uri="{BB962C8B-B14F-4D97-AF65-F5344CB8AC3E}">
        <p14:creationId xmlns:p14="http://schemas.microsoft.com/office/powerpoint/2010/main" val="3227657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Option 2</a:t>
            </a:r>
            <a:endParaRPr dirty="0"/>
          </a:p>
        </p:txBody>
      </p:sp>
      <p:sp>
        <p:nvSpPr>
          <p:cNvPr id="270" name="Google Shape;270;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Add </a:t>
            </a:r>
            <a:r>
              <a:rPr lang="en-US" dirty="0">
                <a:solidFill>
                  <a:srgbClr val="3A343A"/>
                </a:solidFill>
              </a:rPr>
              <a:t>separate print</a:t>
            </a:r>
            <a:r>
              <a:rPr lang="en" dirty="0">
                <a:solidFill>
                  <a:srgbClr val="3A343A"/>
                </a:solidFill>
              </a:rPr>
              <a:t> statemen</a:t>
            </a:r>
            <a:r>
              <a:rPr lang="en-US" dirty="0">
                <a:solidFill>
                  <a:srgbClr val="3A343A"/>
                </a:solidFill>
              </a:rPr>
              <a:t>s</a:t>
            </a:r>
            <a:r>
              <a:rPr lang="en" dirty="0">
                <a:solidFill>
                  <a:srgbClr val="3A343A"/>
                </a:solidFill>
              </a:rPr>
              <a:t>t </a:t>
            </a:r>
            <a:br>
              <a:rPr lang="en" dirty="0">
                <a:solidFill>
                  <a:srgbClr val="3A343A"/>
                </a:solidFill>
              </a:rPr>
            </a:br>
            <a:r>
              <a:rPr lang="en" dirty="0">
                <a:solidFill>
                  <a:srgbClr val="4A4D55"/>
                </a:solidFill>
                <a:highlight>
                  <a:srgbClr val="FAFAFA"/>
                </a:highlight>
                <a:latin typeface="Courier New"/>
                <a:ea typeface="Courier New"/>
                <a:cs typeface="Courier New"/>
                <a:sym typeface="Courier New"/>
              </a:rPr>
              <a:t> </a:t>
            </a:r>
            <a:endParaRPr dirty="0"/>
          </a:p>
        </p:txBody>
      </p:sp>
      <p:pic>
        <p:nvPicPr>
          <p:cNvPr id="3" name="Picture 2">
            <a:extLst>
              <a:ext uri="{FF2B5EF4-FFF2-40B4-BE49-F238E27FC236}">
                <a16:creationId xmlns:a16="http://schemas.microsoft.com/office/drawing/2014/main" id="{FCE9D073-93A2-46D5-A4D8-F36E40A9391C}"/>
              </a:ext>
            </a:extLst>
          </p:cNvPr>
          <p:cNvPicPr>
            <a:picLocks noChangeAspect="1"/>
          </p:cNvPicPr>
          <p:nvPr/>
        </p:nvPicPr>
        <p:blipFill>
          <a:blip r:embed="rId3"/>
          <a:stretch>
            <a:fillRect/>
          </a:stretch>
        </p:blipFill>
        <p:spPr>
          <a:xfrm>
            <a:off x="586847" y="2028824"/>
            <a:ext cx="6023503" cy="16043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body" idx="1"/>
          </p:nvPr>
        </p:nvSpPr>
        <p:spPr>
          <a:xfrm>
            <a:off x="278825" y="935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completed do_calculation function should look like this:</a:t>
            </a:r>
            <a:endParaRPr dirty="0">
              <a:solidFill>
                <a:srgbClr val="3A343A"/>
              </a:solidFill>
            </a:endParaRPr>
          </a:p>
          <a:p>
            <a:pPr marL="0" lvl="0" indent="0" algn="l" rtl="0">
              <a:lnSpc>
                <a:spcPct val="115000"/>
              </a:lnSpc>
              <a:spcBef>
                <a:spcPts val="1400"/>
              </a:spcBef>
              <a:spcAft>
                <a:spcPts val="0"/>
              </a:spcAft>
              <a:buClr>
                <a:srgbClr val="000000"/>
              </a:buClr>
              <a:buSzPts val="1100"/>
              <a:buFont typeface="Arial"/>
              <a:buNone/>
            </a:pPr>
            <a:endParaRPr sz="1200" dirty="0">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sz="1200"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BA534C57-5AB5-4768-BF54-586B8F5A41E4}"/>
              </a:ext>
            </a:extLst>
          </p:cNvPr>
          <p:cNvPicPr>
            <a:picLocks noChangeAspect="1"/>
          </p:cNvPicPr>
          <p:nvPr/>
        </p:nvPicPr>
        <p:blipFill>
          <a:blip r:embed="rId3"/>
          <a:stretch>
            <a:fillRect/>
          </a:stretch>
        </p:blipFill>
        <p:spPr>
          <a:xfrm>
            <a:off x="344575" y="731520"/>
            <a:ext cx="5523754" cy="221894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body" idx="1"/>
          </p:nvPr>
        </p:nvSpPr>
        <p:spPr>
          <a:xfrm>
            <a:off x="311700" y="4450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solidFill>
                  <a:srgbClr val="3A343A"/>
                </a:solidFill>
              </a:rPr>
              <a:t>Now that you have a function which will calculate either addition or subtraction, you need to call it from your bot program.</a:t>
            </a:r>
            <a:endParaRPr>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a:solidFill>
                  <a:srgbClr val="3A343A"/>
                </a:solidFill>
              </a:rPr>
              <a:t>Remove all the old code which did the calculation for “add” and “subtract” commands, and call your do_calculation function instead.</a:t>
            </a:r>
            <a:br>
              <a:rPr lang="en">
                <a:solidFill>
                  <a:srgbClr val="3A343A"/>
                </a:solidFill>
              </a:rPr>
            </a:b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if</a:t>
            </a: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command</a:t>
            </a: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a:t>
            </a:r>
            <a:r>
              <a:rPr lang="en" sz="1200">
                <a:solidFill>
                  <a:srgbClr val="4A4D55"/>
                </a:solidFill>
                <a:highlight>
                  <a:srgbClr val="FAFAFA"/>
                </a:highlight>
                <a:latin typeface="Courier New"/>
                <a:ea typeface="Courier New"/>
                <a:cs typeface="Courier New"/>
                <a:sym typeface="Courier New"/>
              </a:rPr>
              <a:t> </a:t>
            </a:r>
            <a:r>
              <a:rPr lang="en" sz="1200">
                <a:solidFill>
                  <a:srgbClr val="DD1144"/>
                </a:solidFill>
                <a:highlight>
                  <a:srgbClr val="FAFAFA"/>
                </a:highlight>
                <a:latin typeface="Courier New"/>
                <a:ea typeface="Courier New"/>
                <a:cs typeface="Courier New"/>
                <a:sym typeface="Courier New"/>
              </a:rPr>
              <a:t>"add"</a:t>
            </a:r>
            <a:r>
              <a:rPr lang="en" sz="1200">
                <a:solidFill>
                  <a:srgbClr val="4A4D55"/>
                </a:solidFill>
                <a:highlight>
                  <a:srgbClr val="F8F8F8"/>
                </a:highlight>
                <a:latin typeface="Courier New"/>
                <a:ea typeface="Courier New"/>
                <a:cs typeface="Courier New"/>
                <a:sym typeface="Courier New"/>
              </a:rPr>
              <a:t>:</a:t>
            </a: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do_calculation()</a:t>
            </a:r>
            <a:br>
              <a:rPr lang="en" sz="1200">
                <a:solidFill>
                  <a:srgbClr val="4A4D55"/>
                </a:solidFill>
                <a:highlight>
                  <a:srgbClr val="FAFAFA"/>
                </a:highlight>
                <a:latin typeface="Courier New"/>
                <a:ea typeface="Courier New"/>
                <a:cs typeface="Courier New"/>
                <a:sym typeface="Courier New"/>
              </a:rPr>
            </a:b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elif</a:t>
            </a: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command</a:t>
            </a: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a:t>
            </a:r>
            <a:r>
              <a:rPr lang="en" sz="1200">
                <a:solidFill>
                  <a:srgbClr val="4A4D55"/>
                </a:solidFill>
                <a:highlight>
                  <a:srgbClr val="FAFAFA"/>
                </a:highlight>
                <a:latin typeface="Courier New"/>
                <a:ea typeface="Courier New"/>
                <a:cs typeface="Courier New"/>
                <a:sym typeface="Courier New"/>
              </a:rPr>
              <a:t> </a:t>
            </a:r>
            <a:r>
              <a:rPr lang="en" sz="1200">
                <a:solidFill>
                  <a:srgbClr val="DD1144"/>
                </a:solidFill>
                <a:highlight>
                  <a:srgbClr val="FAFAFA"/>
                </a:highlight>
                <a:latin typeface="Courier New"/>
                <a:ea typeface="Courier New"/>
                <a:cs typeface="Courier New"/>
                <a:sym typeface="Courier New"/>
              </a:rPr>
              <a:t>"subtract"</a:t>
            </a:r>
            <a:r>
              <a:rPr lang="en" sz="1200">
                <a:solidFill>
                  <a:srgbClr val="4A4D55"/>
                </a:solidFill>
                <a:highlight>
                  <a:srgbClr val="F8F8F8"/>
                </a:highlight>
                <a:latin typeface="Courier New"/>
                <a:ea typeface="Courier New"/>
                <a:cs typeface="Courier New"/>
                <a:sym typeface="Courier New"/>
              </a:rPr>
              <a:t>:</a:t>
            </a: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do_calculation()</a:t>
            </a:r>
            <a:br>
              <a:rPr lang="en" sz="1200">
                <a:solidFill>
                  <a:srgbClr val="4A4D55"/>
                </a:solidFill>
                <a:highlight>
                  <a:srgbClr val="FAFAFA"/>
                </a:highlight>
                <a:latin typeface="Courier New"/>
                <a:ea typeface="Courier New"/>
                <a:cs typeface="Courier New"/>
                <a:sym typeface="Courier New"/>
              </a:rPr>
            </a:br>
            <a:endParaRPr sz="120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Proxima Nova"/>
              <a:buChar char="●"/>
            </a:pPr>
            <a:r>
              <a:rPr lang="en">
                <a:solidFill>
                  <a:srgbClr val="3A343A"/>
                </a:solidFill>
              </a:rPr>
              <a:t>Run your program and test your bot.</a:t>
            </a:r>
            <a:endParaRPr>
              <a:solidFill>
                <a:srgbClr val="3A343A"/>
              </a:solidFill>
            </a:endParaRPr>
          </a:p>
          <a:p>
            <a:pPr marL="0" lvl="0" indent="0" algn="l" rtl="0">
              <a:lnSpc>
                <a:spcPct val="115000"/>
              </a:lnSpc>
              <a:spcBef>
                <a:spcPts val="2700"/>
              </a:spcBef>
              <a:spcAft>
                <a:spcPts val="0"/>
              </a:spcAft>
              <a:buClr>
                <a:srgbClr val="000000"/>
              </a:buClr>
              <a:buSzPts val="1100"/>
              <a:buFont typeface="Arial"/>
              <a:buNone/>
            </a:pPr>
            <a:r>
              <a:rPr lang="en" b="1">
                <a:solidFill>
                  <a:srgbClr val="3A343A"/>
                </a:solidFill>
              </a:rPr>
              <a:t>Tip:</a:t>
            </a:r>
            <a:r>
              <a:rPr lang="en">
                <a:solidFill>
                  <a:srgbClr val="3A343A"/>
                </a:solidFill>
              </a:rPr>
              <a:t> - a mistake people often make when calling a function is leaving out the round brackets () - if you leave them out, your program will still start but your function won’t run, so if there are no errors but nothing is happening, check your ().</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Your Bot should now look similar to this:</a:t>
            </a:r>
            <a:endParaRPr dirty="0"/>
          </a:p>
        </p:txBody>
      </p:sp>
      <p:sp>
        <p:nvSpPr>
          <p:cNvPr id="297" name="Google Shape;29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dirty="0"/>
          </a:p>
        </p:txBody>
      </p:sp>
      <p:pic>
        <p:nvPicPr>
          <p:cNvPr id="3" name="Picture 2">
            <a:extLst>
              <a:ext uri="{FF2B5EF4-FFF2-40B4-BE49-F238E27FC236}">
                <a16:creationId xmlns:a16="http://schemas.microsoft.com/office/drawing/2014/main" id="{B9CDB706-7540-4EA4-BEA2-597D2224D695}"/>
              </a:ext>
            </a:extLst>
          </p:cNvPr>
          <p:cNvPicPr>
            <a:picLocks noChangeAspect="1"/>
          </p:cNvPicPr>
          <p:nvPr/>
        </p:nvPicPr>
        <p:blipFill>
          <a:blip r:embed="rId3"/>
          <a:stretch>
            <a:fillRect/>
          </a:stretch>
        </p:blipFill>
        <p:spPr>
          <a:xfrm>
            <a:off x="311700" y="1152474"/>
            <a:ext cx="6247471" cy="3416399"/>
          </a:xfrm>
          <a:prstGeom prst="rect">
            <a:avLst/>
          </a:prstGeom>
        </p:spPr>
      </p:pic>
      <p:sp>
        <p:nvSpPr>
          <p:cNvPr id="4" name="TextBox 3">
            <a:extLst>
              <a:ext uri="{FF2B5EF4-FFF2-40B4-BE49-F238E27FC236}">
                <a16:creationId xmlns:a16="http://schemas.microsoft.com/office/drawing/2014/main" id="{6FB3A6C2-FF38-4F05-BA45-3A99EAA82BDF}"/>
              </a:ext>
            </a:extLst>
          </p:cNvPr>
          <p:cNvSpPr txBox="1"/>
          <p:nvPr/>
        </p:nvSpPr>
        <p:spPr>
          <a:xfrm>
            <a:off x="7339584" y="3729415"/>
            <a:ext cx="1645920" cy="646331"/>
          </a:xfrm>
          <a:prstGeom prst="rect">
            <a:avLst/>
          </a:prstGeom>
          <a:noFill/>
        </p:spPr>
        <p:txBody>
          <a:bodyPr wrap="square" rtlCol="0">
            <a:spAutoFit/>
          </a:bodyPr>
          <a:lstStyle/>
          <a:p>
            <a:r>
              <a:rPr lang="en-US" sz="1800" dirty="0"/>
              <a:t>Continued on</a:t>
            </a:r>
          </a:p>
          <a:p>
            <a:r>
              <a:rPr lang="en-US" sz="1800" dirty="0"/>
              <a:t>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E01-3990-42D4-886D-6EB59F3F446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C15064-9F5E-4114-93B5-E2DFB78CD27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ECF964C-A897-4D7D-AB7F-DE721757758A}"/>
              </a:ext>
            </a:extLst>
          </p:cNvPr>
          <p:cNvPicPr>
            <a:picLocks noChangeAspect="1"/>
          </p:cNvPicPr>
          <p:nvPr/>
        </p:nvPicPr>
        <p:blipFill>
          <a:blip r:embed="rId2"/>
          <a:stretch>
            <a:fillRect/>
          </a:stretch>
        </p:blipFill>
        <p:spPr>
          <a:xfrm>
            <a:off x="768096" y="192380"/>
            <a:ext cx="7059549" cy="4506095"/>
          </a:xfrm>
          <a:prstGeom prst="rect">
            <a:avLst/>
          </a:prstGeom>
        </p:spPr>
      </p:pic>
    </p:spTree>
    <p:extLst>
      <p:ext uri="{BB962C8B-B14F-4D97-AF65-F5344CB8AC3E}">
        <p14:creationId xmlns:p14="http://schemas.microsoft.com/office/powerpoint/2010/main" val="402456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311700" y="1264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That would be a lot of instructions to give each time we wanted to make our robot “wave”. It would be much simpler if we could teach our robot how to wave once, and each time after that we could simply give it the instruction wave.</a:t>
            </a:r>
            <a:br>
              <a:rPr lang="en">
                <a:solidFill>
                  <a:srgbClr val="3A343A"/>
                </a:solidFill>
              </a:rPr>
            </a:br>
            <a:r>
              <a:rPr lang="en" sz="1500">
                <a:solidFill>
                  <a:srgbClr val="4A4D55"/>
                </a:solidFill>
                <a:highlight>
                  <a:srgbClr val="FAFAFA"/>
                </a:highlight>
                <a:latin typeface="Courier New"/>
                <a:ea typeface="Courier New"/>
                <a:cs typeface="Courier New"/>
                <a:sym typeface="Courier New"/>
              </a:rPr>
              <a:t>how to 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lift up your arm</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open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close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lower your arm</a:t>
            </a:r>
            <a:br>
              <a:rPr lang="en" sz="1500">
                <a:solidFill>
                  <a:srgbClr val="4A4D55"/>
                </a:solidFill>
                <a:highlight>
                  <a:srgbClr val="FAFAFA"/>
                </a:highlight>
                <a:latin typeface="Courier New"/>
                <a:ea typeface="Courier New"/>
                <a:cs typeface="Courier New"/>
                <a:sym typeface="Courier New"/>
              </a:rPr>
            </a:b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endParaRPr sz="150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Portfolio 9 – Completed Bot</a:t>
            </a:r>
            <a:br>
              <a:rPr lang="en-US" dirty="0"/>
            </a:br>
            <a:br>
              <a:rPr lang="en-US" dirty="0"/>
            </a:br>
            <a:r>
              <a:rPr lang="en" dirty="0"/>
              <a:t>Add multiplying and dividing to your function</a:t>
            </a:r>
            <a:endParaRPr dirty="0"/>
          </a:p>
        </p:txBody>
      </p:sp>
      <p:sp>
        <p:nvSpPr>
          <p:cNvPr id="304" name="Google Shape;304;p43"/>
          <p:cNvSpPr txBox="1">
            <a:spLocks noGrp="1"/>
          </p:cNvSpPr>
          <p:nvPr>
            <p:ph type="body" idx="1"/>
          </p:nvPr>
        </p:nvSpPr>
        <p:spPr>
          <a:xfrm>
            <a:off x="311700" y="194495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US" dirty="0">
                <a:solidFill>
                  <a:srgbClr val="3A343A"/>
                </a:solidFill>
              </a:rPr>
              <a:t>Modify the </a:t>
            </a:r>
            <a:r>
              <a:rPr lang="en-US" dirty="0" err="1">
                <a:solidFill>
                  <a:srgbClr val="3A343A"/>
                </a:solidFill>
              </a:rPr>
              <a:t>do_calculation</a:t>
            </a:r>
            <a:r>
              <a:rPr lang="en-US" dirty="0">
                <a:solidFill>
                  <a:srgbClr val="3A343A"/>
                </a:solidFill>
              </a:rPr>
              <a:t>() function in your bot to include multiplication and division.</a:t>
            </a:r>
          </a:p>
          <a:p>
            <a:pPr marL="0" lvl="0" indent="0" algn="l" rtl="0">
              <a:lnSpc>
                <a:spcPct val="115000"/>
              </a:lnSpc>
              <a:spcBef>
                <a:spcPts val="1500"/>
              </a:spcBef>
              <a:spcAft>
                <a:spcPts val="0"/>
              </a:spcAft>
              <a:buClr>
                <a:srgbClr val="000000"/>
              </a:buClr>
              <a:buSzPts val="1100"/>
              <a:buFont typeface="Arial"/>
              <a:buNone/>
            </a:pPr>
            <a:endParaRPr lang="en-US"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US" dirty="0">
                <a:solidFill>
                  <a:srgbClr val="3A343A"/>
                </a:solidFill>
              </a:rPr>
              <a:t>Save it as your_name_u3_port_9</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dirty="0">
              <a:solidFill>
                <a:srgbClr val="3A343A"/>
              </a:solidFill>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Abstraction is a fundamental concept of computing (not just programming): it’s how technology has been able to progress at ever increasing speeds by continually abstracting problems, so that the next person who faces the same problem doesn’t have to be concerned about the detail.</a:t>
            </a:r>
            <a:endParaRPr>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You are going to create </a:t>
            </a:r>
            <a:r>
              <a:rPr lang="en" b="1">
                <a:solidFill>
                  <a:srgbClr val="3A343A"/>
                </a:solidFill>
              </a:rPr>
              <a:t>functions</a:t>
            </a:r>
            <a:r>
              <a:rPr lang="en">
                <a:solidFill>
                  <a:srgbClr val="3A343A"/>
                </a:solidFill>
              </a:rPr>
              <a:t> in Python to simplify and reuse code in your programs.</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Functions</a:t>
            </a:r>
            <a:endParaRPr/>
          </a:p>
        </p:txBody>
      </p:sp>
      <p:sp>
        <p:nvSpPr>
          <p:cNvPr id="185" name="Google Shape;185;p22"/>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dirty="0">
                <a:solidFill>
                  <a:srgbClr val="3A343A"/>
                </a:solidFill>
                <a:highlight>
                  <a:srgbClr val="FFFFFF"/>
                </a:highlight>
              </a:rPr>
              <a:t>You have already used some functions in Python, such as print and input. While they are “in-built” and you can’t see their code, they were created in a very similar way to the programs you have written. In this next section you will create your own functions.</a:t>
            </a:r>
            <a:endParaRPr b="1" dirty="0">
              <a:solidFill>
                <a:srgbClr val="3A343A"/>
              </a:solidFill>
              <a:highlight>
                <a:srgbClr val="FFFFFF"/>
              </a:highlight>
            </a:endParaRPr>
          </a:p>
          <a:p>
            <a:pPr marL="0" lvl="0" indent="0" algn="l" rtl="0">
              <a:lnSpc>
                <a:spcPct val="115000"/>
              </a:lnSpc>
              <a:spcBef>
                <a:spcPts val="1600"/>
              </a:spcBef>
              <a:spcAft>
                <a:spcPts val="0"/>
              </a:spcAft>
              <a:buClr>
                <a:srgbClr val="000000"/>
              </a:buClr>
              <a:buSzPts val="1100"/>
              <a:buFont typeface="Arial"/>
              <a:buNone/>
            </a:pPr>
            <a:r>
              <a:rPr lang="en" sz="1700" dirty="0">
                <a:solidFill>
                  <a:srgbClr val="3A343A"/>
                </a:solidFill>
              </a:rPr>
              <a:t>The syntax to create a function in Python looks like this:</a:t>
            </a:r>
            <a:endParaRPr sz="1700"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br>
              <a:rPr lang="en-US" sz="1050" b="1" dirty="0">
                <a:solidFill>
                  <a:srgbClr val="000000"/>
                </a:solidFill>
                <a:highlight>
                  <a:srgbClr val="FAFAFA"/>
                </a:highlight>
                <a:latin typeface="Courier New"/>
                <a:ea typeface="Courier New"/>
                <a:cs typeface="Courier New"/>
                <a:sym typeface="Courier New"/>
              </a:rPr>
            </a:br>
            <a:endParaRPr sz="1050"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sz="1700" dirty="0">
                <a:solidFill>
                  <a:srgbClr val="3A343A"/>
                </a:solidFill>
              </a:rPr>
              <a:t>def stands for “definition”, since what you are doing when creating a function is defining it and giving it a name.</a:t>
            </a:r>
            <a:endParaRPr sz="1700"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sz="1700" dirty="0">
                <a:solidFill>
                  <a:srgbClr val="3A343A"/>
                </a:solidFill>
              </a:rPr>
              <a:t>Between the def and the () is the name of your function followed by :. Indented under the : is the code which should be run as part of the function.</a:t>
            </a:r>
            <a:endParaRPr sz="1700" dirty="0">
              <a:solidFill>
                <a:srgbClr val="3A343A"/>
              </a:solidFill>
            </a:endParaRPr>
          </a:p>
          <a:p>
            <a:pPr marL="0" lvl="0" indent="0" algn="l" rtl="0">
              <a:lnSpc>
                <a:spcPct val="115000"/>
              </a:lnSpc>
              <a:spcBef>
                <a:spcPts val="1500"/>
              </a:spcBef>
              <a:spcAft>
                <a:spcPts val="1600"/>
              </a:spcAft>
              <a:buSzPts val="1800"/>
              <a:buNone/>
            </a:pPr>
            <a:endParaRPr b="1" dirty="0">
              <a:solidFill>
                <a:srgbClr val="3A343A"/>
              </a:solidFill>
              <a:highlight>
                <a:srgbClr val="FFFFFF"/>
              </a:highlight>
            </a:endParaRPr>
          </a:p>
        </p:txBody>
      </p:sp>
      <p:pic>
        <p:nvPicPr>
          <p:cNvPr id="2" name="Picture 1">
            <a:extLst>
              <a:ext uri="{FF2B5EF4-FFF2-40B4-BE49-F238E27FC236}">
                <a16:creationId xmlns:a16="http://schemas.microsoft.com/office/drawing/2014/main" id="{097B5589-7392-47E1-AC26-76876D4F0720}"/>
              </a:ext>
            </a:extLst>
          </p:cNvPr>
          <p:cNvPicPr>
            <a:picLocks noChangeAspect="1"/>
          </p:cNvPicPr>
          <p:nvPr/>
        </p:nvPicPr>
        <p:blipFill>
          <a:blip r:embed="rId3"/>
          <a:stretch>
            <a:fillRect/>
          </a:stretch>
        </p:blipFill>
        <p:spPr>
          <a:xfrm>
            <a:off x="311700" y="2977428"/>
            <a:ext cx="2971629" cy="541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91" name="Google Shape;191;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When you want to use (or </a:t>
            </a:r>
            <a:r>
              <a:rPr lang="en" b="1">
                <a:solidFill>
                  <a:srgbClr val="3A343A"/>
                </a:solidFill>
              </a:rPr>
              <a:t>call</a:t>
            </a:r>
            <a:r>
              <a:rPr lang="en">
                <a:solidFill>
                  <a:srgbClr val="3A343A"/>
                </a:solidFill>
              </a:rPr>
              <a:t>) a function you use the name with parentheses:</a:t>
            </a:r>
            <a:endParaRPr>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r>
              <a:rPr lang="en">
                <a:solidFill>
                  <a:srgbClr val="4A4D55"/>
                </a:solidFill>
                <a:highlight>
                  <a:srgbClr val="F8F8F8"/>
                </a:highlight>
                <a:latin typeface="Courier New"/>
                <a:ea typeface="Courier New"/>
                <a:cs typeface="Courier New"/>
                <a:sym typeface="Courier New"/>
              </a:rPr>
              <a:t>my_function()</a:t>
            </a:r>
            <a:endParaRPr>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b="1">
                <a:solidFill>
                  <a:srgbClr val="3A343A"/>
                </a:solidFill>
              </a:rPr>
              <a:t>Tip:</a:t>
            </a:r>
            <a:r>
              <a:rPr lang="en">
                <a:solidFill>
                  <a:srgbClr val="3A343A"/>
                </a:solidFill>
              </a:rPr>
              <a:t> Like variables, functions can be given any name you wish, but it is a good idea to name your functions after the job they do.</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66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Creating a Function</a:t>
            </a:r>
            <a:endParaRPr/>
          </a:p>
        </p:txBody>
      </p:sp>
      <p:sp>
        <p:nvSpPr>
          <p:cNvPr id="197" name="Google Shape;197;p24"/>
          <p:cNvSpPr txBox="1">
            <a:spLocks noGrp="1"/>
          </p:cNvSpPr>
          <p:nvPr>
            <p:ph type="body" idx="1"/>
          </p:nvPr>
        </p:nvSpPr>
        <p:spPr>
          <a:xfrm>
            <a:off x="311700" y="5407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800"/>
              </a:spcBef>
              <a:spcAft>
                <a:spcPts val="0"/>
              </a:spcAft>
              <a:buClr>
                <a:srgbClr val="3A343A"/>
              </a:buClr>
              <a:buSzPts val="1800"/>
              <a:buFont typeface="Arial"/>
              <a:buChar char="●"/>
            </a:pPr>
            <a:r>
              <a:rPr lang="en" dirty="0">
                <a:solidFill>
                  <a:srgbClr val="3A343A"/>
                </a:solidFill>
              </a:rPr>
              <a:t>Create a new program called</a:t>
            </a:r>
            <a:r>
              <a:rPr lang="en" b="1" dirty="0">
                <a:solidFill>
                  <a:srgbClr val="3A343A"/>
                </a:solidFill>
              </a:rPr>
              <a:t> functions</a:t>
            </a:r>
            <a:r>
              <a:rPr lang="en" dirty="0">
                <a:solidFill>
                  <a:srgbClr val="3A343A"/>
                </a:solidFill>
              </a:rPr>
              <a:t>.</a:t>
            </a:r>
            <a:endParaRPr dirty="0">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Use def to add a function at the top of your program called intro.</a:t>
            </a:r>
            <a:br>
              <a:rPr lang="en" dirty="0">
                <a:solidFill>
                  <a:srgbClr val="3A343A"/>
                </a:solidFill>
              </a:rPr>
            </a:b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Indented under this line, add some code to print a message.</a:t>
            </a:r>
            <a:br>
              <a:rPr lang="en" dirty="0">
                <a:solidFill>
                  <a:srgbClr val="3A343A"/>
                </a:solidFill>
              </a:rPr>
            </a:br>
            <a:r>
              <a:rPr lang="en" dirty="0">
                <a:solidFill>
                  <a:srgbClr val="4A4D55"/>
                </a:solidFill>
                <a:highlight>
                  <a:srgbClr val="FAFAFA"/>
                </a:highlight>
              </a:rPr>
              <a:t> </a:t>
            </a:r>
            <a:r>
              <a:rPr lang="en" dirty="0">
                <a:solidFill>
                  <a:srgbClr val="4A4D55"/>
                </a:solidFill>
                <a:highlight>
                  <a:srgbClr val="FAFAFA"/>
                </a:highlight>
                <a:latin typeface="Courier New"/>
                <a:ea typeface="Courier New"/>
                <a:cs typeface="Courier New"/>
                <a:sym typeface="Courier New"/>
              </a:rPr>
              <a:t> </a:t>
            </a: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Call your intro function from your program.</a:t>
            </a:r>
            <a:br>
              <a:rPr lang="en" dirty="0">
                <a:solidFill>
                  <a:srgbClr val="3A343A"/>
                </a:solidFill>
              </a:rPr>
            </a:br>
            <a:endParaRPr dirty="0">
              <a:solidFill>
                <a:srgbClr val="3A343A"/>
              </a:solidFill>
              <a:latin typeface="Courier New"/>
              <a:ea typeface="Courier New"/>
              <a:cs typeface="Courier New"/>
              <a:sym typeface="Courier New"/>
            </a:endParaRPr>
          </a:p>
          <a:p>
            <a:pPr marL="0" lvl="0" indent="0" algn="l" rtl="0">
              <a:lnSpc>
                <a:spcPct val="115000"/>
              </a:lnSpc>
              <a:spcBef>
                <a:spcPts val="2700"/>
              </a:spcBef>
              <a:spcAft>
                <a:spcPts val="0"/>
              </a:spcAft>
              <a:buClr>
                <a:srgbClr val="000000"/>
              </a:buClr>
              <a:buSzPts val="1100"/>
              <a:buFont typeface="Arial"/>
              <a:buNone/>
            </a:pPr>
            <a:r>
              <a:rPr lang="en" b="1" dirty="0">
                <a:solidFill>
                  <a:srgbClr val="3A343A"/>
                </a:solidFill>
              </a:rPr>
              <a:t>Note:</a:t>
            </a:r>
            <a:r>
              <a:rPr lang="en" dirty="0">
                <a:solidFill>
                  <a:srgbClr val="3A343A"/>
                </a:solidFill>
              </a:rPr>
              <a:t> this line of code is not indented under the def as it doesn’t belong to the function definition.</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ED7C6F0C-7E34-41D5-B248-8A0DA39FD1D1}"/>
              </a:ext>
            </a:extLst>
          </p:cNvPr>
          <p:cNvPicPr>
            <a:picLocks noChangeAspect="1"/>
          </p:cNvPicPr>
          <p:nvPr/>
        </p:nvPicPr>
        <p:blipFill>
          <a:blip r:embed="rId3"/>
          <a:stretch>
            <a:fillRect/>
          </a:stretch>
        </p:blipFill>
        <p:spPr>
          <a:xfrm>
            <a:off x="849889" y="1792431"/>
            <a:ext cx="1658721" cy="313459"/>
          </a:xfrm>
          <a:prstGeom prst="rect">
            <a:avLst/>
          </a:prstGeom>
        </p:spPr>
      </p:pic>
      <p:pic>
        <p:nvPicPr>
          <p:cNvPr id="3" name="Picture 2">
            <a:extLst>
              <a:ext uri="{FF2B5EF4-FFF2-40B4-BE49-F238E27FC236}">
                <a16:creationId xmlns:a16="http://schemas.microsoft.com/office/drawing/2014/main" id="{E92BE118-681E-4151-BCB4-F2F412CD16E0}"/>
              </a:ext>
            </a:extLst>
          </p:cNvPr>
          <p:cNvPicPr>
            <a:picLocks noChangeAspect="1"/>
          </p:cNvPicPr>
          <p:nvPr/>
        </p:nvPicPr>
        <p:blipFill>
          <a:blip r:embed="rId4"/>
          <a:stretch>
            <a:fillRect/>
          </a:stretch>
        </p:blipFill>
        <p:spPr>
          <a:xfrm>
            <a:off x="849888" y="2869625"/>
            <a:ext cx="4607833" cy="313458"/>
          </a:xfrm>
          <a:prstGeom prst="rect">
            <a:avLst/>
          </a:prstGeom>
        </p:spPr>
      </p:pic>
      <p:pic>
        <p:nvPicPr>
          <p:cNvPr id="4" name="Picture 3">
            <a:extLst>
              <a:ext uri="{FF2B5EF4-FFF2-40B4-BE49-F238E27FC236}">
                <a16:creationId xmlns:a16="http://schemas.microsoft.com/office/drawing/2014/main" id="{5B74A1F0-6B28-4B67-8AED-DDAB8C84B268}"/>
              </a:ext>
            </a:extLst>
          </p:cNvPr>
          <p:cNvPicPr>
            <a:picLocks noChangeAspect="1"/>
          </p:cNvPicPr>
          <p:nvPr/>
        </p:nvPicPr>
        <p:blipFill>
          <a:blip r:embed="rId5"/>
          <a:stretch>
            <a:fillRect/>
          </a:stretch>
        </p:blipFill>
        <p:spPr>
          <a:xfrm>
            <a:off x="849888" y="3847637"/>
            <a:ext cx="1186730" cy="368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body" idx="1"/>
          </p:nvPr>
        </p:nvSpPr>
        <p:spPr>
          <a:xfrm>
            <a:off x="311700" y="1658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program should now look similar to this:</a:t>
            </a:r>
            <a:endParaRPr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endParaRPr lang="en-US" b="1" dirty="0">
              <a:solidFill>
                <a:srgbClr val="000000"/>
              </a:solidFill>
              <a:highlight>
                <a:srgbClr val="FAFAFA"/>
              </a:highlight>
              <a:latin typeface="Courier New"/>
              <a:ea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endParaRPr lang="en-US" b="1" dirty="0">
              <a:solidFill>
                <a:srgbClr val="000000"/>
              </a:solidFill>
              <a:highlight>
                <a:srgbClr val="FAFAFA"/>
              </a:highlight>
              <a:latin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endParaRPr lang="en-US" b="1" dirty="0">
              <a:solidFill>
                <a:srgbClr val="000000"/>
              </a:solidFill>
              <a:highlight>
                <a:srgbClr val="FAFAFA"/>
              </a:highlight>
              <a:latin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Run your program. You should see your message.</a:t>
            </a:r>
            <a:br>
              <a:rPr lang="en" dirty="0">
                <a:solidFill>
                  <a:srgbClr val="3A343A"/>
                </a:solidFill>
              </a:rPr>
            </a:br>
            <a:endParaRPr dirty="0"/>
          </a:p>
        </p:txBody>
      </p:sp>
      <p:pic>
        <p:nvPicPr>
          <p:cNvPr id="2" name="Picture 1">
            <a:extLst>
              <a:ext uri="{FF2B5EF4-FFF2-40B4-BE49-F238E27FC236}">
                <a16:creationId xmlns:a16="http://schemas.microsoft.com/office/drawing/2014/main" id="{8A6CC0A8-1BFA-4BC6-9E6D-25E5818236D6}"/>
              </a:ext>
            </a:extLst>
          </p:cNvPr>
          <p:cNvPicPr>
            <a:picLocks noChangeAspect="1"/>
          </p:cNvPicPr>
          <p:nvPr/>
        </p:nvPicPr>
        <p:blipFill>
          <a:blip r:embed="rId3"/>
          <a:stretch>
            <a:fillRect/>
          </a:stretch>
        </p:blipFill>
        <p:spPr>
          <a:xfrm>
            <a:off x="311699" y="823912"/>
            <a:ext cx="4578955" cy="1039475"/>
          </a:xfrm>
          <a:prstGeom prst="rect">
            <a:avLst/>
          </a:prstGeom>
        </p:spPr>
      </p:pic>
      <p:pic>
        <p:nvPicPr>
          <p:cNvPr id="3" name="Picture 2">
            <a:extLst>
              <a:ext uri="{FF2B5EF4-FFF2-40B4-BE49-F238E27FC236}">
                <a16:creationId xmlns:a16="http://schemas.microsoft.com/office/drawing/2014/main" id="{7B37017B-D2B4-41EC-A792-4C44E05AE369}"/>
              </a:ext>
            </a:extLst>
          </p:cNvPr>
          <p:cNvPicPr>
            <a:picLocks noChangeAspect="1"/>
          </p:cNvPicPr>
          <p:nvPr/>
        </p:nvPicPr>
        <p:blipFill>
          <a:blip r:embed="rId4"/>
          <a:stretch>
            <a:fillRect/>
          </a:stretch>
        </p:blipFill>
        <p:spPr>
          <a:xfrm>
            <a:off x="459783" y="3387012"/>
            <a:ext cx="3295427" cy="616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body" idx="1"/>
          </p:nvPr>
        </p:nvSpPr>
        <p:spPr>
          <a:xfrm>
            <a:off x="311700" y="1593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a:solidFill>
                  <a:srgbClr val="3A343A"/>
                </a:solidFill>
              </a:rPr>
              <a:t>Change your code so the function is run twice, by adding a second call to intro at the bottom of your program.</a:t>
            </a:r>
            <a:br>
              <a:rPr lang="en">
                <a:solidFill>
                  <a:srgbClr val="3A343A"/>
                </a:solidFill>
              </a:rPr>
            </a:br>
            <a:r>
              <a:rPr lang="en">
                <a:solidFill>
                  <a:srgbClr val="4A4D55"/>
                </a:solidFill>
                <a:highlight>
                  <a:srgbClr val="F8F8F8"/>
                </a:highlight>
                <a:latin typeface="Courier New"/>
                <a:ea typeface="Courier New"/>
                <a:cs typeface="Courier New"/>
                <a:sym typeface="Courier New"/>
              </a:rPr>
              <a:t>intro()</a:t>
            </a:r>
            <a:br>
              <a:rPr lang="en">
                <a:solidFill>
                  <a:srgbClr val="4A4D55"/>
                </a:solidFill>
                <a:highlight>
                  <a:srgbClr val="FAFAFA"/>
                </a:highlight>
                <a:latin typeface="Courier New"/>
                <a:ea typeface="Courier New"/>
                <a:cs typeface="Courier New"/>
                <a:sym typeface="Courier New"/>
              </a:rPr>
            </a:br>
            <a:r>
              <a:rPr lang="en">
                <a:solidFill>
                  <a:srgbClr val="4A4D55"/>
                </a:solidFill>
                <a:highlight>
                  <a:srgbClr val="F8F8F8"/>
                </a:highlight>
                <a:latin typeface="Courier New"/>
                <a:ea typeface="Courier New"/>
                <a:cs typeface="Courier New"/>
                <a:sym typeface="Courier New"/>
              </a:rPr>
              <a:t>intro()</a:t>
            </a:r>
            <a:endParaRPr>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Proxima Nova"/>
              <a:buChar char="●"/>
            </a:pPr>
            <a:r>
              <a:rPr lang="en">
                <a:solidFill>
                  <a:srgbClr val="3A343A"/>
                </a:solidFill>
              </a:rPr>
              <a:t>Run your program again. You will see that the message is printed twice.</a:t>
            </a:r>
            <a:endParaRPr>
              <a:solidFill>
                <a:srgbClr val="3A343A"/>
              </a:solidFill>
            </a:endParaRPr>
          </a:p>
          <a:p>
            <a:pPr marL="457200" lvl="0" indent="0" algn="l" rtl="0">
              <a:lnSpc>
                <a:spcPct val="115000"/>
              </a:lnSpc>
              <a:spcBef>
                <a:spcPts val="2700"/>
              </a:spcBef>
              <a:spcAft>
                <a:spcPts val="0"/>
              </a:spcAft>
              <a:buSzPts val="1800"/>
              <a:buNone/>
            </a:pPr>
            <a:endParaRPr>
              <a:solidFill>
                <a:srgbClr val="3A343A"/>
              </a:solidFill>
            </a:endParaRPr>
          </a:p>
          <a:p>
            <a:pPr marL="0" lvl="0" indent="0" algn="l" rtl="0">
              <a:lnSpc>
                <a:spcPct val="115000"/>
              </a:lnSpc>
              <a:spcBef>
                <a:spcPts val="2700"/>
              </a:spcBef>
              <a:spcAft>
                <a:spcPts val="1600"/>
              </a:spcAft>
              <a:buSzPts val="1800"/>
              <a:buNone/>
            </a:pPr>
            <a:endParaRPr/>
          </a:p>
        </p:txBody>
      </p:sp>
      <p:pic>
        <p:nvPicPr>
          <p:cNvPr id="2" name="Picture 1">
            <a:extLst>
              <a:ext uri="{FF2B5EF4-FFF2-40B4-BE49-F238E27FC236}">
                <a16:creationId xmlns:a16="http://schemas.microsoft.com/office/drawing/2014/main" id="{D7A7ACF5-BC91-4381-8AC3-5389F86BF572}"/>
              </a:ext>
            </a:extLst>
          </p:cNvPr>
          <p:cNvPicPr>
            <a:picLocks noChangeAspect="1"/>
          </p:cNvPicPr>
          <p:nvPr/>
        </p:nvPicPr>
        <p:blipFill>
          <a:blip r:embed="rId3"/>
          <a:stretch>
            <a:fillRect/>
          </a:stretch>
        </p:blipFill>
        <p:spPr>
          <a:xfrm>
            <a:off x="311700" y="2571750"/>
            <a:ext cx="3238500" cy="981075"/>
          </a:xfrm>
          <a:prstGeom prst="rect">
            <a:avLst/>
          </a:prstGeom>
        </p:spPr>
      </p:pic>
      <p:pic>
        <p:nvPicPr>
          <p:cNvPr id="3" name="Picture 2">
            <a:extLst>
              <a:ext uri="{FF2B5EF4-FFF2-40B4-BE49-F238E27FC236}">
                <a16:creationId xmlns:a16="http://schemas.microsoft.com/office/drawing/2014/main" id="{2F5079FF-5AE8-4A72-82CA-357E86D96FDD}"/>
              </a:ext>
            </a:extLst>
          </p:cNvPr>
          <p:cNvPicPr>
            <a:picLocks noChangeAspect="1"/>
          </p:cNvPicPr>
          <p:nvPr/>
        </p:nvPicPr>
        <p:blipFill>
          <a:blip r:embed="rId4"/>
          <a:stretch>
            <a:fillRect/>
          </a:stretch>
        </p:blipFill>
        <p:spPr>
          <a:xfrm>
            <a:off x="4796271" y="2571750"/>
            <a:ext cx="1962150" cy="552450"/>
          </a:xfrm>
          <a:prstGeom prst="rect">
            <a:avLst/>
          </a:prstGeom>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4229</TotalTime>
  <Words>1612</Words>
  <Application>Microsoft Office PowerPoint</Application>
  <PresentationFormat>On-screen Show (16:9)</PresentationFormat>
  <Paragraphs>87</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Proxima Nova</vt:lpstr>
      <vt:lpstr>Courier New</vt:lpstr>
      <vt:lpstr>Arial</vt:lpstr>
      <vt:lpstr>Spearmint</vt:lpstr>
      <vt:lpstr>Unit 3: Text-Based Programming</vt:lpstr>
      <vt:lpstr>What is Abstraction?</vt:lpstr>
      <vt:lpstr>PowerPoint Presentation</vt:lpstr>
      <vt:lpstr>PowerPoint Presentation</vt:lpstr>
      <vt:lpstr>Functions</vt:lpstr>
      <vt:lpstr>PowerPoint Presentation</vt:lpstr>
      <vt:lpstr>Creating a Function</vt:lpstr>
      <vt:lpstr>PowerPoint Presentation</vt:lpstr>
      <vt:lpstr>PowerPoint Presentation</vt:lpstr>
      <vt:lpstr>PowerPoint Presentation</vt:lpstr>
      <vt:lpstr>Using value from functions </vt:lpstr>
      <vt:lpstr>Try this code to see what happens</vt:lpstr>
      <vt:lpstr>Make phrase a global variable and run it again.</vt:lpstr>
      <vt:lpstr>Using value from functions </vt:lpstr>
      <vt:lpstr>Using functions in your bot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PowerPoint Presentation</vt:lpstr>
      <vt:lpstr>Option 2</vt:lpstr>
      <vt:lpstr>PowerPoint Presentation</vt:lpstr>
      <vt:lpstr>PowerPoint Presentation</vt:lpstr>
      <vt:lpstr>Your Bot should now look similar to this:</vt:lpstr>
      <vt:lpstr>PowerPoint Presentation</vt:lpstr>
      <vt:lpstr>Portfolio 9 – Completed Bot  Add multiplying and dividing to your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dc:creator>Robert Brake</dc:creator>
  <cp:lastModifiedBy>Robert Brake</cp:lastModifiedBy>
  <cp:revision>14</cp:revision>
  <dcterms:modified xsi:type="dcterms:W3CDTF">2023-03-23T11:51:21Z</dcterms:modified>
</cp:coreProperties>
</file>