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1"/>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p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Google Shape;21;p4"/>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Unit 3: Text-Based Programming</a:t>
            </a:r>
            <a:endParaRPr/>
          </a:p>
        </p:txBody>
      </p:sp>
      <p:sp>
        <p:nvSpPr>
          <p:cNvPr id="60" name="Google Shape;60;p13"/>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Lesson 1</a:t>
            </a:r>
            <a:endParaRPr/>
          </a:p>
          <a:p>
            <a:pPr indent="0" lvl="0" marL="0" rtl="0" algn="l">
              <a:lnSpc>
                <a:spcPct val="100000"/>
              </a:lnSpc>
              <a:spcBef>
                <a:spcPts val="0"/>
              </a:spcBef>
              <a:spcAft>
                <a:spcPts val="0"/>
              </a:spcAft>
              <a:buSzPts val="2400"/>
              <a:buNone/>
            </a:pPr>
            <a:r>
              <a:rPr lang="en"/>
              <a:t>From https://www.futurelearn.com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16" name="Google Shape;116;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message </a:t>
            </a:r>
            <a:r>
              <a:rPr b="1" lang="en"/>
              <a:t>“hello world”</a:t>
            </a:r>
            <a:r>
              <a:rPr lang="en"/>
              <a:t> should appear in the REPL.</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17" name="Google Shape;117;p22"/>
          <p:cNvPicPr preferRelativeResize="0"/>
          <p:nvPr/>
        </p:nvPicPr>
        <p:blipFill rotWithShape="1">
          <a:blip r:embed="rId3">
            <a:alphaModFix/>
          </a:blip>
          <a:srcRect b="0" l="0" r="0" t="0"/>
          <a:stretch/>
        </p:blipFill>
        <p:spPr>
          <a:xfrm>
            <a:off x="1762875" y="1522675"/>
            <a:ext cx="5618250" cy="3515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Program Errors</a:t>
            </a:r>
            <a:endParaRPr/>
          </a:p>
        </p:txBody>
      </p:sp>
      <p:sp>
        <p:nvSpPr>
          <p:cNvPr id="123" name="Google Shape;123;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Any errors in your program will appear in the REPL with a description.</a:t>
            </a:r>
            <a:endParaRPr/>
          </a:p>
          <a:p>
            <a:pPr indent="0" lvl="0" marL="0" rtl="0" algn="l">
              <a:lnSpc>
                <a:spcPct val="115000"/>
              </a:lnSpc>
              <a:spcBef>
                <a:spcPts val="1600"/>
              </a:spcBef>
              <a:spcAft>
                <a:spcPts val="1600"/>
              </a:spcAft>
              <a:buSzPts val="1800"/>
              <a:buNone/>
            </a:pPr>
            <a:r>
              <a:t/>
            </a:r>
            <a:endParaRPr/>
          </a:p>
        </p:txBody>
      </p:sp>
      <p:pic>
        <p:nvPicPr>
          <p:cNvPr id="124" name="Google Shape;124;p23"/>
          <p:cNvPicPr preferRelativeResize="0"/>
          <p:nvPr/>
        </p:nvPicPr>
        <p:blipFill rotWithShape="1">
          <a:blip r:embed="rId3">
            <a:alphaModFix/>
          </a:blip>
          <a:srcRect b="0" l="0" r="0" t="0"/>
          <a:stretch/>
        </p:blipFill>
        <p:spPr>
          <a:xfrm>
            <a:off x="1749688" y="1536725"/>
            <a:ext cx="5644624" cy="349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Debugging</a:t>
            </a:r>
            <a:endParaRPr/>
          </a:p>
        </p:txBody>
      </p:sp>
      <p:sp>
        <p:nvSpPr>
          <p:cNvPr id="130" name="Google Shape;130;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If you get an error, look over the code carefully to make sure everything is correct.</a:t>
            </a:r>
            <a:br>
              <a:rPr lang="en"/>
            </a:br>
            <a:br>
              <a:rPr lang="en"/>
            </a:br>
            <a:r>
              <a:rPr lang="en"/>
              <a:t>There are a few important points to make which might help if you experience an error:</a:t>
            </a:r>
            <a:endParaRPr/>
          </a:p>
          <a:p>
            <a:pPr indent="-342900" lvl="0" marL="457200" rtl="0" algn="l">
              <a:lnSpc>
                <a:spcPct val="115000"/>
              </a:lnSpc>
              <a:spcBef>
                <a:spcPts val="1600"/>
              </a:spcBef>
              <a:spcAft>
                <a:spcPts val="0"/>
              </a:spcAft>
              <a:buSzPts val="1800"/>
              <a:buChar char="●"/>
            </a:pPr>
            <a:r>
              <a:rPr lang="en"/>
              <a:t>The code is </a:t>
            </a:r>
            <a:r>
              <a:rPr b="1" lang="en"/>
              <a:t>case-sensitive</a:t>
            </a:r>
            <a:r>
              <a:rPr lang="en"/>
              <a:t>, so capital letters are important - </a:t>
            </a:r>
            <a:r>
              <a:rPr lang="en">
                <a:latin typeface="Courier New"/>
                <a:ea typeface="Courier New"/>
                <a:cs typeface="Courier New"/>
                <a:sym typeface="Courier New"/>
              </a:rPr>
              <a:t>print</a:t>
            </a:r>
            <a:r>
              <a:rPr lang="en"/>
              <a:t> is not the same as </a:t>
            </a:r>
            <a:r>
              <a:rPr lang="en">
                <a:latin typeface="Courier New"/>
                <a:ea typeface="Courier New"/>
                <a:cs typeface="Courier New"/>
                <a:sym typeface="Courier New"/>
              </a:rPr>
              <a:t>Print</a:t>
            </a:r>
            <a:endParaRPr>
              <a:latin typeface="Courier New"/>
              <a:ea typeface="Courier New"/>
              <a:cs typeface="Courier New"/>
              <a:sym typeface="Courier New"/>
            </a:endParaRPr>
          </a:p>
          <a:p>
            <a:pPr indent="-342900" lvl="0" marL="457200" rtl="0" algn="l">
              <a:lnSpc>
                <a:spcPct val="115000"/>
              </a:lnSpc>
              <a:spcBef>
                <a:spcPts val="0"/>
              </a:spcBef>
              <a:spcAft>
                <a:spcPts val="0"/>
              </a:spcAft>
              <a:buSzPts val="1800"/>
              <a:buChar char="●"/>
            </a:pPr>
            <a:r>
              <a:rPr lang="en"/>
              <a:t>Text, such as a message to be printed, needs to be between speech marks so be sure to put the "</a:t>
            </a:r>
            <a:r>
              <a:rPr lang="en">
                <a:latin typeface="Courier New"/>
                <a:ea typeface="Courier New"/>
                <a:cs typeface="Courier New"/>
                <a:sym typeface="Courier New"/>
              </a:rPr>
              <a:t>hello world</a:t>
            </a:r>
            <a:r>
              <a:rPr lang="en"/>
              <a:t>" message in between " "</a:t>
            </a:r>
            <a:endParaRPr/>
          </a:p>
          <a:p>
            <a:pPr indent="-342900" lvl="0" marL="457200" rtl="0" algn="l">
              <a:lnSpc>
                <a:spcPct val="115000"/>
              </a:lnSpc>
              <a:spcBef>
                <a:spcPts val="0"/>
              </a:spcBef>
              <a:spcAft>
                <a:spcPts val="0"/>
              </a:spcAft>
              <a:buSzPts val="1800"/>
              <a:buChar char="●"/>
            </a:pPr>
            <a:r>
              <a:rPr lang="en">
                <a:latin typeface="Courier New"/>
                <a:ea typeface="Courier New"/>
                <a:cs typeface="Courier New"/>
                <a:sym typeface="Courier New"/>
              </a:rPr>
              <a:t>print </a:t>
            </a:r>
            <a:r>
              <a:rPr lang="en"/>
              <a:t>expects the message to be in between parentheses (brackets)</a:t>
            </a:r>
            <a:endParaRPr/>
          </a:p>
          <a:p>
            <a:pPr indent="-342900" lvl="0" marL="457200" rtl="0" algn="l">
              <a:lnSpc>
                <a:spcPct val="115000"/>
              </a:lnSpc>
              <a:spcBef>
                <a:spcPts val="0"/>
              </a:spcBef>
              <a:spcAft>
                <a:spcPts val="0"/>
              </a:spcAft>
              <a:buSzPts val="1800"/>
              <a:buChar char="●"/>
            </a:pPr>
            <a:r>
              <a:rPr lang="en"/>
              <a:t>If you need to change your program, stop it and run it again by clicking </a:t>
            </a:r>
            <a:r>
              <a:rPr b="1" lang="en"/>
              <a:t>Stop</a:t>
            </a:r>
            <a:r>
              <a:rPr lang="en"/>
              <a:t> and then </a:t>
            </a:r>
            <a:r>
              <a:rPr b="1" lang="en"/>
              <a:t>Run</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Congratulations!</a:t>
            </a:r>
            <a:endParaRPr/>
          </a:p>
        </p:txBody>
      </p:sp>
      <p:sp>
        <p:nvSpPr>
          <p:cNvPr id="136" name="Google Shape;136;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Congratulations! You have completed your first text-based program!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Programming?</a:t>
            </a:r>
            <a:endParaRPr/>
          </a:p>
        </p:txBody>
      </p:sp>
      <p:sp>
        <p:nvSpPr>
          <p:cNvPr id="66" name="Google Shape;6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Think back to our discussion about programming in Unit 2…</a:t>
            </a:r>
            <a:endParaRPr/>
          </a:p>
          <a:p>
            <a:pPr indent="0" lvl="0" marL="0" rtl="0" algn="l">
              <a:lnSpc>
                <a:spcPct val="115000"/>
              </a:lnSpc>
              <a:spcBef>
                <a:spcPts val="1600"/>
              </a:spcBef>
              <a:spcAft>
                <a:spcPts val="1600"/>
              </a:spcAft>
              <a:buSzPts val="1800"/>
              <a:buNone/>
            </a:pPr>
            <a:r>
              <a:rPr lang="en"/>
              <a:t>When you create a program for a computer, you give it a set of instructions, which it will run one at a time in order, precisely as given. If you told a computer to jump off a cliff, it would!</a:t>
            </a:r>
            <a:br>
              <a:rPr lang="en"/>
            </a:br>
            <a:br>
              <a:rPr lang="en"/>
            </a:br>
            <a:r>
              <a:rPr lang="en"/>
              <a:t>1. turn and face the cliff</a:t>
            </a:r>
            <a:br>
              <a:rPr lang="en"/>
            </a:br>
            <a:r>
              <a:rPr lang="en"/>
              <a:t>2. walk towards the cliff</a:t>
            </a:r>
            <a:br>
              <a:rPr lang="en"/>
            </a:br>
            <a:r>
              <a:rPr lang="en"/>
              <a:t>3. stop at the edge of the cliff</a:t>
            </a:r>
            <a:br>
              <a:rPr lang="en"/>
            </a:br>
            <a:r>
              <a:rPr lang="en"/>
              <a:t>4. jump off the cliff</a:t>
            </a: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72" name="Google Shape;7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To stop computers constantly falling off cliffs, they can also make choices about what to do next:</a:t>
            </a:r>
            <a:br>
              <a:rPr lang="en"/>
            </a:br>
            <a:br>
              <a:rPr lang="en"/>
            </a:br>
            <a:r>
              <a:rPr lang="en"/>
              <a:t>If I won’t survive the fall, don't jump off the cliff</a:t>
            </a:r>
            <a:br>
              <a:rPr lang="en"/>
            </a:br>
            <a:r>
              <a:rPr lang="en"/>
              <a:t>Computers never get bored and are really good at doing the same thing over and over again. Instruction 2 above might look in more detail like this:</a:t>
            </a:r>
            <a:br>
              <a:rPr lang="en"/>
            </a:br>
            <a:br>
              <a:rPr lang="en"/>
            </a:br>
            <a:r>
              <a:rPr lang="en"/>
              <a:t>    2a. left foot forward</a:t>
            </a:r>
            <a:br>
              <a:rPr lang="en"/>
            </a:br>
            <a:r>
              <a:rPr lang="en"/>
              <a:t>    2b. right foot forward</a:t>
            </a:r>
            <a:br>
              <a:rPr lang="en"/>
            </a:br>
            <a:r>
              <a:rPr lang="en"/>
              <a:t>    2c. go back to 2a</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78" name="Google Shape;7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These three concepts are the basic logical structures in computer programming:</a:t>
            </a:r>
            <a:br>
              <a:rPr lang="en"/>
            </a:br>
            <a:br>
              <a:rPr lang="en"/>
            </a:br>
            <a:r>
              <a:rPr b="1" lang="en"/>
              <a:t>Sequence:</a:t>
            </a:r>
            <a:r>
              <a:rPr lang="en"/>
              <a:t> running instructions in order</a:t>
            </a:r>
            <a:br>
              <a:rPr lang="en"/>
            </a:br>
            <a:r>
              <a:rPr b="1" lang="en"/>
              <a:t>Selection: </a:t>
            </a:r>
            <a:r>
              <a:rPr lang="en"/>
              <a:t>making choices</a:t>
            </a:r>
            <a:br>
              <a:rPr lang="en"/>
            </a:br>
            <a:r>
              <a:rPr b="1" lang="en"/>
              <a:t>Repetition: </a:t>
            </a:r>
            <a:r>
              <a:rPr lang="en"/>
              <a:t>doing the same thing more than once</a:t>
            </a:r>
            <a:endParaRPr/>
          </a:p>
          <a:p>
            <a:pPr indent="0" lvl="0" marL="0" rtl="0" algn="l">
              <a:lnSpc>
                <a:spcPct val="115000"/>
              </a:lnSpc>
              <a:spcBef>
                <a:spcPts val="1600"/>
              </a:spcBef>
              <a:spcAft>
                <a:spcPts val="1600"/>
              </a:spcAft>
              <a:buSzPts val="1800"/>
              <a:buNone/>
            </a:pPr>
            <a:br>
              <a:rPr lang="en"/>
            </a:br>
            <a:r>
              <a:rPr lang="en"/>
              <a:t>Add to these concepts the </a:t>
            </a:r>
            <a:r>
              <a:rPr b="1" lang="en"/>
              <a:t>ability to deal with inputs and outputs and to store data</a:t>
            </a:r>
            <a:r>
              <a:rPr lang="en"/>
              <a:t>, and you have the tools to solve the majority of all computing problems.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Using an IDE</a:t>
            </a:r>
            <a:endParaRPr/>
          </a:p>
        </p:txBody>
      </p:sp>
      <p:sp>
        <p:nvSpPr>
          <p:cNvPr id="84" name="Google Shape;8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To create Python programs you need a text editor to write your code and a Python interpreter which takes your code and runs it.</a:t>
            </a:r>
            <a:br>
              <a:rPr lang="en"/>
            </a:br>
            <a:br>
              <a:rPr lang="en"/>
            </a:br>
            <a:r>
              <a:rPr lang="en"/>
              <a:t>An editor, interpreter and other useful tools (such as a file browser) are often bundled together into an Integrated Development Environment (IDE), which makes the process of creating programs much easier.</a:t>
            </a:r>
            <a:br>
              <a:rPr lang="en"/>
            </a:br>
            <a:br>
              <a:rPr lang="en"/>
            </a:br>
            <a:r>
              <a:rPr lang="en"/>
              <a:t>You will be using an IDE to create, run and test your Python programs. You can install an IDE on your computer, or you can use an internet browser to access an online IDE. An installed IDE has the benefit of being able to work when you are not connected to the internet. On the other hand, an online editor doesn’t require anything to be installed.</a:t>
            </a:r>
            <a:br>
              <a:rPr lang="en"/>
            </a:br>
            <a:br>
              <a:rPr lang="en"/>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Writing Your First Program</a:t>
            </a:r>
            <a:endParaRPr/>
          </a:p>
        </p:txBody>
      </p:sp>
      <p:sp>
        <p:nvSpPr>
          <p:cNvPr id="90" name="Google Shape;9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start of every new programming experience is creating a “Hello World” program. It’s one of the simplest programs you can create, and it will put the message “hello world” on the screen.</a:t>
            </a:r>
            <a:br>
              <a:rPr lang="en"/>
            </a:br>
            <a:br>
              <a:rPr lang="en"/>
            </a:br>
            <a:r>
              <a:rPr lang="en"/>
              <a:t>Programmers will often create a “Hello World” program to test that everything is working before they start anything new, and this is what you are going to 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96" name="Google Shape;96;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Create a new program in M</a:t>
            </a:r>
            <a:r>
              <a:rPr lang="en"/>
              <a:t>u</a:t>
            </a:r>
            <a:r>
              <a:rPr lang="en"/>
              <a:t> by clicking the New icon or open a new file in Idle.</a:t>
            </a:r>
            <a:br>
              <a:rPr lang="en"/>
            </a:br>
            <a:endParaRPr/>
          </a:p>
          <a:p>
            <a:pPr indent="0" lvl="0" marL="457200" rtl="0" algn="l">
              <a:lnSpc>
                <a:spcPct val="115000"/>
              </a:lnSpc>
              <a:spcBef>
                <a:spcPts val="1600"/>
              </a:spcBef>
              <a:spcAft>
                <a:spcPts val="1600"/>
              </a:spcAft>
              <a:buSzPts val="1800"/>
              <a:buNone/>
            </a:pPr>
            <a:r>
              <a:t/>
            </a:r>
            <a:endParaRPr/>
          </a:p>
        </p:txBody>
      </p:sp>
      <p:pic>
        <p:nvPicPr>
          <p:cNvPr id="97" name="Google Shape;97;p19"/>
          <p:cNvPicPr preferRelativeResize="0"/>
          <p:nvPr/>
        </p:nvPicPr>
        <p:blipFill rotWithShape="1">
          <a:blip r:embed="rId3">
            <a:alphaModFix/>
          </a:blip>
          <a:srcRect b="0" l="0" r="0" t="0"/>
          <a:stretch/>
        </p:blipFill>
        <p:spPr>
          <a:xfrm>
            <a:off x="2066813" y="1802150"/>
            <a:ext cx="5010366" cy="321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03" name="Google Shape;103;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2. Type the following code into the editor:</a:t>
            </a:r>
            <a:br>
              <a:rPr lang="en"/>
            </a:br>
            <a:r>
              <a:rPr lang="en"/>
              <a:t>		</a:t>
            </a:r>
            <a:r>
              <a:rPr lang="en">
                <a:latin typeface="Courier New"/>
                <a:ea typeface="Courier New"/>
                <a:cs typeface="Courier New"/>
                <a:sym typeface="Courier New"/>
              </a:rPr>
              <a:t>print(</a:t>
            </a:r>
            <a:r>
              <a:rPr lang="en">
                <a:solidFill>
                  <a:srgbClr val="FF0000"/>
                </a:solidFill>
                <a:latin typeface="Courier New"/>
                <a:ea typeface="Courier New"/>
                <a:cs typeface="Courier New"/>
                <a:sym typeface="Courier New"/>
              </a:rPr>
              <a:t>"hello world"</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t>3. Click </a:t>
            </a:r>
            <a:r>
              <a:rPr b="1" lang="en"/>
              <a:t>Save</a:t>
            </a:r>
            <a:r>
              <a:rPr lang="en"/>
              <a:t> to save the program.</a:t>
            </a:r>
            <a:endParaRPr/>
          </a:p>
          <a:p>
            <a:pPr indent="0" lvl="0" marL="0" rtl="0" algn="l">
              <a:lnSpc>
                <a:spcPct val="115000"/>
              </a:lnSpc>
              <a:spcBef>
                <a:spcPts val="1600"/>
              </a:spcBef>
              <a:spcAft>
                <a:spcPts val="0"/>
              </a:spcAft>
              <a:buSzPts val="1800"/>
              <a:buNone/>
            </a:pPr>
            <a:r>
              <a:rPr lang="en"/>
              <a:t>4. Navigate to the Unit 3 Activities folder.</a:t>
            </a:r>
            <a:br>
              <a:rPr lang="en"/>
            </a:br>
            <a:r>
              <a:rPr lang="en"/>
              <a:t>5. Enter the file name </a:t>
            </a:r>
            <a:r>
              <a:rPr b="1" lang="en"/>
              <a:t>helloworld</a:t>
            </a:r>
            <a:r>
              <a:rPr lang="en"/>
              <a:t> and click the Save button.</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09" name="Google Shape;109;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5. Click </a:t>
            </a:r>
            <a:r>
              <a:rPr b="1" lang="en"/>
              <a:t>Run </a:t>
            </a:r>
            <a:r>
              <a:rPr lang="en"/>
              <a:t>in Mu, or select Run then Run File in Idle </a:t>
            </a:r>
            <a:r>
              <a:rPr lang="en"/>
              <a:t>to test the program. </a:t>
            </a:r>
            <a:r>
              <a:rPr lang="en"/>
              <a:t>f</a:t>
            </a:r>
            <a:r>
              <a:rPr lang="en"/>
              <a:t>5 on your keyboard is the shortcut to run a file.</a:t>
            </a:r>
            <a:endParaRPr/>
          </a:p>
          <a:p>
            <a:pPr indent="0" lvl="0" marL="0" rtl="0" algn="l">
              <a:lnSpc>
                <a:spcPct val="115000"/>
              </a:lnSpc>
              <a:spcBef>
                <a:spcPts val="1600"/>
              </a:spcBef>
              <a:spcAft>
                <a:spcPts val="1600"/>
              </a:spcAft>
              <a:buSzPts val="1800"/>
              <a:buNone/>
            </a:pPr>
            <a:r>
              <a:t/>
            </a:r>
            <a:endParaRPr/>
          </a:p>
        </p:txBody>
      </p:sp>
      <p:pic>
        <p:nvPicPr>
          <p:cNvPr id="110" name="Google Shape;110;p21"/>
          <p:cNvPicPr preferRelativeResize="0"/>
          <p:nvPr/>
        </p:nvPicPr>
        <p:blipFill rotWithShape="1">
          <a:blip r:embed="rId3">
            <a:alphaModFix/>
          </a:blip>
          <a:srcRect b="0" l="0" r="0" t="0"/>
          <a:stretch/>
        </p:blipFill>
        <p:spPr>
          <a:xfrm>
            <a:off x="1992850" y="1829600"/>
            <a:ext cx="4829976" cy="3222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