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6" r:id="rId9"/>
    <p:sldId id="269" r:id="rId10"/>
    <p:sldId id="271" r:id="rId11"/>
    <p:sldId id="272" r:id="rId12"/>
    <p:sldId id="270" r:id="rId13"/>
    <p:sldId id="273" r:id="rId14"/>
    <p:sldId id="274" r:id="rId15"/>
    <p:sldId id="275" r:id="rId16"/>
    <p:sldId id="267" r:id="rId17"/>
    <p:sldId id="264" r:id="rId18"/>
    <p:sldId id="265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00" autoAdjust="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B3AD-E526-4400-A807-658D2116BD15}" type="datetimeFigureOut">
              <a:rPr lang="pl-PL" smtClean="0"/>
              <a:t>2012-12-10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27FBA-AFF0-4ABD-96A5-D3B0B9175C6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27FBA-AFF0-4ABD-96A5-D3B0B9175C65}" type="slidenum">
              <a:rPr lang="pl-PL" smtClean="0"/>
              <a:t>3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DC72-64B4-41DC-9287-86E72414D5DB}" type="datetimeFigureOut">
              <a:rPr lang="pl-PL" smtClean="0"/>
              <a:pPr/>
              <a:t>2012-12-10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1BE3-F6F3-4BEB-A9BF-F82CFE952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70025"/>
          </a:xfrm>
        </p:spPr>
        <p:txBody>
          <a:bodyPr>
            <a:normAutofit/>
          </a:bodyPr>
          <a:lstStyle/>
          <a:p>
            <a:r>
              <a:rPr lang="pl-PL" sz="3400" b="1" dirty="0" smtClean="0"/>
              <a:t>Biologicznie Motywowane Systemy Sztucznej Inteligencji</a:t>
            </a:r>
            <a:endParaRPr lang="pl-PL" sz="3400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78695" y="3500438"/>
            <a:ext cx="6786610" cy="857256"/>
          </a:xfrm>
        </p:spPr>
        <p:txBody>
          <a:bodyPr>
            <a:normAutofit/>
          </a:bodyPr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Wykorzystanie algorytmów genetycznych do rozwiązywania problemów NP, na przykładzie problemu komiwojażera.</a:t>
            </a:r>
            <a:endParaRPr lang="pl-PL" sz="2000" b="1" dirty="0">
              <a:solidFill>
                <a:schemeClr val="tx1"/>
              </a:solidFill>
            </a:endParaRPr>
          </a:p>
        </p:txBody>
      </p:sp>
      <p:pic>
        <p:nvPicPr>
          <p:cNvPr id="4" name="Obraz 3" descr="pols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28604"/>
            <a:ext cx="1070922" cy="107157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000232" y="548891"/>
            <a:ext cx="590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Wydział Automatyki Elektroniki i Informatyki</a:t>
            </a:r>
          </a:p>
          <a:p>
            <a:r>
              <a:rPr lang="pl-PL" sz="2400" b="1" dirty="0" smtClean="0"/>
              <a:t>Instytut Informatyki</a:t>
            </a:r>
            <a:endParaRPr lang="pl-PL" sz="24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857884" y="4714884"/>
            <a:ext cx="24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Przygotowali:</a:t>
            </a:r>
          </a:p>
          <a:p>
            <a:r>
              <a:rPr lang="pl-PL" b="1" dirty="0" smtClean="0"/>
              <a:t>      Przemysław Maziarz</a:t>
            </a:r>
          </a:p>
          <a:p>
            <a:r>
              <a:rPr lang="pl-PL" b="1" dirty="0" smtClean="0"/>
              <a:t>      Robert Pawłowski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919418" y="6429396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Gliwice, 2012</a:t>
            </a:r>
            <a:endParaRPr lang="pl-PL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Partially Mapped Crossover (PMX)</a:t>
            </a:r>
            <a:endParaRPr lang="pl-PL" sz="2400" b="1" dirty="0" smtClean="0"/>
          </a:p>
          <a:p>
            <a:pPr>
              <a:buNone/>
            </a:pPr>
            <a:endParaRPr lang="pl-PL" sz="2400" dirty="0" smtClean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404961" y="2138386"/>
            <a:ext cx="6524625" cy="4648200"/>
            <a:chOff x="1392" y="1296"/>
            <a:chExt cx="4110" cy="2928"/>
          </a:xfrm>
        </p:grpSpPr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pl-PL"/>
            </a:p>
          </p:txBody>
        </p:sp>
      </p:grpSp>
      <p:sp>
        <p:nvSpPr>
          <p:cNvPr id="16" name="pole tekstowe 15"/>
          <p:cNvSpPr txBox="1"/>
          <p:nvPr/>
        </p:nvSpPr>
        <p:spPr>
          <a:xfrm>
            <a:off x="357158" y="205953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Krok 1.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357158" y="363117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Krok 2.</a:t>
            </a:r>
            <a:endParaRPr lang="pl-PL" b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357158" y="535782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Krok 3.</a:t>
            </a:r>
            <a:endParaRPr lang="pl-PL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4198415" y="6611803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http://www.cs.vu.nl/~gusz/ecbook/slides/Genetic_Algorithms.ppt, dostęp: 9.12.12.</a:t>
            </a:r>
            <a:endParaRPr lang="pl-PL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pl-PL" b="1" dirty="0" smtClean="0"/>
              <a:t>Krzyżowanie cykliczne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endParaRPr lang="pl-PL" sz="2400" dirty="0" smtClean="0"/>
          </a:p>
        </p:txBody>
      </p:sp>
      <p:sp>
        <p:nvSpPr>
          <p:cNvPr id="16" name="pole tekstowe 15"/>
          <p:cNvSpPr txBox="1"/>
          <p:nvPr/>
        </p:nvSpPr>
        <p:spPr>
          <a:xfrm>
            <a:off x="428596" y="250030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Krok 1.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28596" y="4572008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Krok 2.</a:t>
            </a:r>
            <a:endParaRPr lang="pl-PL" b="1" dirty="0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500166" y="2428868"/>
            <a:ext cx="6962775" cy="3509962"/>
            <a:chOff x="687" y="1737"/>
            <a:chExt cx="4386" cy="2211"/>
          </a:xfrm>
        </p:grpSpPr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28" name="pole tekstowe 27"/>
          <p:cNvSpPr txBox="1"/>
          <p:nvPr/>
        </p:nvSpPr>
        <p:spPr>
          <a:xfrm>
            <a:off x="71406" y="6572272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http://www.cs.vu.nl/~gusz/ecbook/slides/Genetic_Algorithms.ppt, dostęp: 9.12.12.</a:t>
            </a:r>
            <a:endParaRPr lang="pl-PL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/>
              <a:t>Operator selekcji:</a:t>
            </a:r>
          </a:p>
          <a:p>
            <a:pPr lvl="1">
              <a:buFontTx/>
              <a:buChar char="-"/>
            </a:pPr>
            <a:r>
              <a:rPr lang="pl-PL" dirty="0" smtClean="0"/>
              <a:t>Selekcja metodą koła ruletki,</a:t>
            </a:r>
          </a:p>
          <a:p>
            <a:pPr lvl="1">
              <a:buFontTx/>
              <a:buChar char="-"/>
            </a:pPr>
            <a:r>
              <a:rPr lang="pl-PL" dirty="0" err="1" smtClean="0"/>
              <a:t>Stochastic</a:t>
            </a:r>
            <a:r>
              <a:rPr lang="pl-PL" dirty="0" smtClean="0"/>
              <a:t> Universal </a:t>
            </a:r>
            <a:r>
              <a:rPr lang="pl-PL" dirty="0" err="1" smtClean="0"/>
              <a:t>Sampling</a:t>
            </a:r>
            <a:r>
              <a:rPr lang="pl-PL" dirty="0" smtClean="0"/>
              <a:t>,</a:t>
            </a:r>
          </a:p>
          <a:p>
            <a:pPr lvl="1">
              <a:buFontTx/>
              <a:buChar char="-"/>
            </a:pPr>
            <a:r>
              <a:rPr lang="pl-PL" dirty="0" smtClean="0"/>
              <a:t>Selekcja turniejowa.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b="1" dirty="0" smtClean="0"/>
              <a:t>Selekcja metodą koła ruletki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1026" name="AutoShape 2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28" name="AutoShape 4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 descr="algindex-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286388"/>
            <a:ext cx="6081740" cy="1216348"/>
          </a:xfrm>
          <a:prstGeom prst="rect">
            <a:avLst/>
          </a:prstGeom>
        </p:spPr>
      </p:pic>
      <p:pic>
        <p:nvPicPr>
          <p:cNvPr id="7" name="Obraz 6" descr="3484794260_d1944290f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1571612"/>
            <a:ext cx="3882500" cy="35719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-32" y="6611803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http://www.geatbx.com/docu/algindex-02.html, dostęp: 10.12.12</a:t>
            </a:r>
            <a:endParaRPr lang="pl-PL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b="1" dirty="0" err="1" smtClean="0"/>
              <a:t>Stochastic</a:t>
            </a:r>
            <a:r>
              <a:rPr lang="pl-PL" sz="2800" b="1" dirty="0" smtClean="0"/>
              <a:t> Universal </a:t>
            </a:r>
            <a:r>
              <a:rPr lang="pl-PL" sz="2800" b="1" dirty="0" err="1" smtClean="0"/>
              <a:t>Sampling</a:t>
            </a:r>
            <a:endParaRPr lang="pl-PL" b="1" dirty="0" smtClean="0"/>
          </a:p>
        </p:txBody>
      </p:sp>
      <p:sp>
        <p:nvSpPr>
          <p:cNvPr id="1026" name="AutoShape 2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28" name="AutoShape 4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" name="Obraz 6" descr="algindex-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92" y="4786322"/>
            <a:ext cx="6070310" cy="142576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-32" y="6611803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http://www.geatbx.com/docu/algindex-02.html, dostęp: 10.12.12</a:t>
            </a:r>
            <a:endParaRPr lang="pl-PL" sz="1000" dirty="0"/>
          </a:p>
        </p:txBody>
      </p:sp>
      <p:sp>
        <p:nvSpPr>
          <p:cNvPr id="6146" name="AutoShape 2" descr="http://ars.els-cdn.com/content/image/1-s2.0-S0952197698000037-gr2.gif"/>
          <p:cNvSpPr>
            <a:spLocks noChangeAspect="1" noChangeArrowheads="1"/>
          </p:cNvSpPr>
          <p:nvPr/>
        </p:nvSpPr>
        <p:spPr bwMode="auto">
          <a:xfrm>
            <a:off x="155575" y="-998538"/>
            <a:ext cx="3419475" cy="2085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9" name="Obraz 8" descr="1-s2.0-S0952197698000037-gr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378" y="2071678"/>
            <a:ext cx="3950026" cy="24096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b="1" dirty="0" smtClean="0"/>
              <a:t>Selekcja turniejowa</a:t>
            </a:r>
          </a:p>
        </p:txBody>
      </p:sp>
      <p:sp>
        <p:nvSpPr>
          <p:cNvPr id="1026" name="AutoShape 2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28" name="AutoShape 4" descr="Fig. 3-3: Roulette-wheel selection"/>
          <p:cNvSpPr>
            <a:spLocks noChangeAspect="1" noChangeArrowheads="1"/>
          </p:cNvSpPr>
          <p:nvPr/>
        </p:nvSpPr>
        <p:spPr bwMode="auto">
          <a:xfrm>
            <a:off x="155575" y="-533400"/>
            <a:ext cx="5391150" cy="112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88" y="2571744"/>
            <a:ext cx="733425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ole tekstowe 9"/>
          <p:cNvSpPr txBox="1"/>
          <p:nvPr/>
        </p:nvSpPr>
        <p:spPr>
          <a:xfrm>
            <a:off x="-32" y="6611803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</a:t>
            </a:r>
            <a:r>
              <a:rPr lang="pl-PL" sz="1000" dirty="0" err="1" smtClean="0"/>
              <a:t>wikipedia.pl</a:t>
            </a:r>
            <a:r>
              <a:rPr lang="pl-PL" sz="1000" dirty="0" smtClean="0"/>
              <a:t>, dostęp: 10.12.12</a:t>
            </a:r>
            <a:endParaRPr lang="pl-PL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/>
              <a:t>Modyfikatory selekcji:</a:t>
            </a:r>
          </a:p>
          <a:p>
            <a:pPr lvl="1"/>
            <a:r>
              <a:rPr lang="pl-PL" dirty="0" smtClean="0"/>
              <a:t>Selekcja najlepszych osobników,</a:t>
            </a:r>
          </a:p>
          <a:p>
            <a:pPr lvl="1"/>
            <a:r>
              <a:rPr lang="pl-PL" dirty="0" smtClean="0"/>
              <a:t>Usuwanie najstarszych osobników.</a:t>
            </a:r>
          </a:p>
          <a:p>
            <a:pPr lvl="1"/>
            <a:endParaRPr lang="pl-PL" dirty="0" smtClean="0"/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 smtClean="0"/>
              <a:t>Przykład…</a:t>
            </a:r>
            <a:endParaRPr lang="pl-PL" dirty="0"/>
          </a:p>
        </p:txBody>
      </p:sp>
      <p:pic>
        <p:nvPicPr>
          <p:cNvPr id="5" name="Symbol zastępczy zawartości 4" descr="komiwojaz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14942" y="642918"/>
            <a:ext cx="3398536" cy="2595457"/>
          </a:xfrm>
        </p:spPr>
      </p:pic>
      <p:sp>
        <p:nvSpPr>
          <p:cNvPr id="2050" name="AutoShape 2" descr="http://zasoby1.open.agh.edu.pl/dydaktyka/informatyka/c_algorytmy_i_str_danych/teksty/komiwojaze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851920" y="0"/>
            <a:ext cx="529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Źródło: http://www.mini.pw.edu.pl/MiNIwyklady/grafy/prob-komiw.html , dostęp: 10.12.12</a:t>
            </a:r>
            <a:endParaRPr lang="pl-PL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566125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 smtClean="0"/>
              <a:t>Internet: http://www.cs.vu.nl/~gusz/ecbook/slides/Genetic_Algorithms.ppt, dostęp: 9.12.12.</a:t>
            </a:r>
          </a:p>
          <a:p>
            <a:pPr>
              <a:lnSpc>
                <a:spcPct val="150000"/>
              </a:lnSpc>
            </a:pPr>
            <a:r>
              <a:rPr lang="pl-PL" sz="2200" dirty="0" smtClean="0">
                <a:latin typeface="Calibri" pitchFamily="34" charset="0"/>
              </a:rPr>
              <a:t>Internet: http://kaims.pl/~deren/gms/wyklady/04_kom_opt.pdf, </a:t>
            </a:r>
            <a:r>
              <a:rPr lang="pl-PL" sz="2200" dirty="0" smtClean="0"/>
              <a:t>dostęp: 9.12.12.</a:t>
            </a:r>
            <a:endParaRPr lang="pl-PL" sz="2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200" dirty="0" smtClean="0">
                <a:latin typeface="Calibri" pitchFamily="34" charset="0"/>
              </a:rPr>
              <a:t>Randy L. Haupt, Sue </a:t>
            </a:r>
            <a:r>
              <a:rPr lang="pl-PL" sz="2200" dirty="0" err="1" smtClean="0">
                <a:latin typeface="Calibri" pitchFamily="34" charset="0"/>
              </a:rPr>
              <a:t>Ellen</a:t>
            </a:r>
            <a:r>
              <a:rPr lang="pl-PL" sz="2200" dirty="0" smtClean="0">
                <a:latin typeface="Calibri" pitchFamily="34" charset="0"/>
              </a:rPr>
              <a:t> Haupt: </a:t>
            </a:r>
            <a:r>
              <a:rPr lang="en-GB" sz="2200" dirty="0" smtClean="0">
                <a:latin typeface="Calibri" pitchFamily="34" charset="0"/>
              </a:rPr>
              <a:t>Practical</a:t>
            </a:r>
            <a:r>
              <a:rPr lang="pl-PL" sz="2200" dirty="0" smtClean="0">
                <a:latin typeface="Calibri" pitchFamily="34" charset="0"/>
              </a:rPr>
              <a:t> </a:t>
            </a:r>
            <a:r>
              <a:rPr lang="en-GB" sz="2200" dirty="0" smtClean="0">
                <a:latin typeface="Calibri" pitchFamily="34" charset="0"/>
              </a:rPr>
              <a:t>Genetic</a:t>
            </a:r>
            <a:r>
              <a:rPr lang="pl-PL" sz="2200" dirty="0" smtClean="0">
                <a:latin typeface="Calibri" pitchFamily="34" charset="0"/>
              </a:rPr>
              <a:t> </a:t>
            </a:r>
            <a:r>
              <a:rPr lang="en-GB" sz="2200" dirty="0" smtClean="0">
                <a:latin typeface="Calibri" pitchFamily="34" charset="0"/>
              </a:rPr>
              <a:t>Algorithms</a:t>
            </a:r>
            <a:r>
              <a:rPr lang="pl-PL" sz="2200" dirty="0" smtClean="0">
                <a:latin typeface="Calibri" pitchFamily="34" charset="0"/>
              </a:rPr>
              <a:t>. </a:t>
            </a:r>
            <a:r>
              <a:rPr lang="pl-PL" sz="2200" dirty="0" err="1" smtClean="0">
                <a:latin typeface="Calibri" pitchFamily="34" charset="0"/>
              </a:rPr>
              <a:t>Wiley</a:t>
            </a:r>
            <a:r>
              <a:rPr lang="pl-PL" sz="2200" dirty="0" smtClean="0">
                <a:latin typeface="Calibri" pitchFamily="34" charset="0"/>
              </a:rPr>
              <a:t> 2004.</a:t>
            </a:r>
          </a:p>
          <a:p>
            <a:pPr>
              <a:lnSpc>
                <a:spcPct val="150000"/>
              </a:lnSpc>
            </a:pPr>
            <a:r>
              <a:rPr lang="pl-PL" sz="2200" dirty="0" smtClean="0">
                <a:latin typeface="Calibri" pitchFamily="34" charset="0"/>
              </a:rPr>
              <a:t>Zbigniew Michalewicz: Algorytmy genetyczne + struktury danych = programy ewolucyjne. WNT, Warszawa 1996.</a:t>
            </a:r>
            <a:endParaRPr lang="en-GB" sz="2200" dirty="0" smtClean="0">
              <a:latin typeface="Calibri" pitchFamily="34" charset="0"/>
            </a:endParaRPr>
          </a:p>
          <a:p>
            <a:endParaRPr lang="pl-PL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Problem komiwojażera,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Założenia projektu,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Realizacja założeń,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Zaimplementowane algorytmy,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Aplikacja,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Przykład.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Problem komiwojażera</a:t>
            </a:r>
            <a:endParaRPr lang="pl-PL" dirty="0"/>
          </a:p>
        </p:txBody>
      </p:sp>
      <p:sp>
        <p:nvSpPr>
          <p:cNvPr id="8194" name="AutoShape 2" descr="http://www.logopt.com/wp_blog/wp-content/uploads/2011/07/travelling-sailesman.jpg"/>
          <p:cNvSpPr>
            <a:spLocks noChangeAspect="1" noChangeArrowheads="1"/>
          </p:cNvSpPr>
          <p:nvPr/>
        </p:nvSpPr>
        <p:spPr bwMode="auto">
          <a:xfrm>
            <a:off x="155575" y="-2155825"/>
            <a:ext cx="6181725" cy="4505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642" y="1357298"/>
            <a:ext cx="39576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Problem:</a:t>
            </a:r>
          </a:p>
          <a:p>
            <a:pPr lvl="1"/>
            <a:r>
              <a:rPr lang="pl-PL" sz="2400" dirty="0" smtClean="0"/>
              <a:t>Danych jest n miast,</a:t>
            </a:r>
          </a:p>
          <a:p>
            <a:pPr lvl="1"/>
            <a:r>
              <a:rPr lang="pl-PL" sz="2400" dirty="0" smtClean="0"/>
              <a:t>Znaleźć trasę przechodzącą przez wszystkie miasta i wracającą do miasta początkowego o najmniejszej długości (najniższym koszcie</a:t>
            </a:r>
            <a:r>
              <a:rPr lang="pl-PL" sz="2400" dirty="0" smtClean="0"/>
              <a:t>).</a:t>
            </a:r>
          </a:p>
          <a:p>
            <a:pPr lvl="1"/>
            <a:endParaRPr lang="pl-PL" sz="2400" dirty="0" smtClean="0"/>
          </a:p>
          <a:p>
            <a:r>
              <a:rPr lang="pl-PL" sz="2400" dirty="0" smtClean="0"/>
              <a:t>Dla </a:t>
            </a:r>
            <a:r>
              <a:rPr lang="pl-PL" sz="2400" dirty="0" smtClean="0"/>
              <a:t>30 miast </a:t>
            </a:r>
            <a:r>
              <a:rPr lang="pl-PL" sz="2400" dirty="0" smtClean="0"/>
              <a:t>mamy 30! </a:t>
            </a:r>
            <a:r>
              <a:rPr lang="en-US" sz="2400" dirty="0" smtClean="0">
                <a:sym typeface="Symbol" pitchFamily="18" charset="2"/>
              </a:rPr>
              <a:t> </a:t>
            </a:r>
            <a:r>
              <a:rPr lang="pl-PL" sz="2400" dirty="0" smtClean="0">
                <a:sym typeface="Symbol" pitchFamily="18" charset="2"/>
              </a:rPr>
              <a:t>2.65</a:t>
            </a:r>
            <a:r>
              <a:rPr lang="pl-PL" sz="2400" dirty="0" smtClean="0">
                <a:sym typeface="Symbol" pitchFamily="18" charset="2"/>
              </a:rPr>
              <a:t>*</a:t>
            </a:r>
            <a:r>
              <a:rPr lang="en-US" sz="2400" dirty="0" smtClean="0">
                <a:sym typeface="Symbol" pitchFamily="18" charset="2"/>
              </a:rPr>
              <a:t>10</a:t>
            </a:r>
            <a:r>
              <a:rPr lang="en-US" sz="2400" b="1" baseline="30000" dirty="0" smtClean="0">
                <a:sym typeface="Symbol" pitchFamily="18" charset="2"/>
              </a:rPr>
              <a:t>32</a:t>
            </a:r>
            <a:r>
              <a:rPr lang="pl-PL" sz="2400" dirty="0" smtClean="0"/>
              <a:t> możliwych </a:t>
            </a:r>
            <a:r>
              <a:rPr lang="pl-PL" sz="2400" dirty="0" smtClean="0"/>
              <a:t>tras.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1406" y="6572272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http://www.cs.vu.nl/~gusz/ecbook/slides/Genetic_Algorithms.ppt, dostęp: 9.12.12.</a:t>
            </a:r>
            <a:endParaRPr lang="pl-PL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l-PL" sz="2800" dirty="0" smtClean="0"/>
              <a:t>Reprezentacja danych wejściowych:</a:t>
            </a:r>
          </a:p>
          <a:p>
            <a:endParaRPr lang="pl-PL" sz="2800" dirty="0"/>
          </a:p>
          <a:p>
            <a:endParaRPr lang="pl-PL" sz="2800" dirty="0" smtClean="0"/>
          </a:p>
          <a:p>
            <a:endParaRPr lang="pl-PL" sz="2800" dirty="0"/>
          </a:p>
          <a:p>
            <a:endParaRPr lang="pl-PL" sz="2800" dirty="0" smtClean="0"/>
          </a:p>
          <a:p>
            <a:endParaRPr lang="pl-PL" sz="2800" dirty="0"/>
          </a:p>
          <a:p>
            <a:endParaRPr lang="pl-PL" sz="2800" dirty="0" smtClean="0"/>
          </a:p>
          <a:p>
            <a:r>
              <a:rPr lang="pl-PL" sz="2800" dirty="0" smtClean="0"/>
              <a:t>Reprezentacja chromosomów:</a:t>
            </a:r>
          </a:p>
          <a:p>
            <a:pPr lvl="1"/>
            <a:r>
              <a:rPr lang="pl-PL" sz="2400" dirty="0" smtClean="0"/>
              <a:t>[A, B, C, D], [A, C, D, B],[</a:t>
            </a:r>
            <a:r>
              <a:rPr lang="pl-PL" sz="2400" dirty="0" err="1" smtClean="0"/>
              <a:t>B</a:t>
            </a:r>
            <a:r>
              <a:rPr lang="pl-PL" sz="2400" dirty="0" smtClean="0"/>
              <a:t>, C, D, A], …</a:t>
            </a:r>
            <a:endParaRPr lang="pl-PL" sz="24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Problem komiwojażera</a:t>
            </a:r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500694" y="2643182"/>
          <a:ext cx="1800000" cy="1828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19</a:t>
                      </a:r>
                      <a:endParaRPr lang="pl-P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34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31</a:t>
                      </a:r>
                      <a:endParaRPr lang="pl-PL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19</a:t>
                      </a:r>
                      <a:endParaRPr lang="pl-PL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39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36</a:t>
                      </a:r>
                      <a:endParaRPr lang="pl-PL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34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39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13</a:t>
                      </a:r>
                      <a:endParaRPr lang="pl-PL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31</a:t>
                      </a:r>
                      <a:endParaRPr lang="pl-PL" sz="12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36</a:t>
                      </a:r>
                      <a:endParaRPr lang="pl-PL" sz="12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13</a:t>
                      </a:r>
                      <a:endParaRPr lang="pl-PL" sz="12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∞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2" name="Grupa 41"/>
          <p:cNvGrpSpPr/>
          <p:nvPr/>
        </p:nvGrpSpPr>
        <p:grpSpPr>
          <a:xfrm>
            <a:off x="1071538" y="2357430"/>
            <a:ext cx="3038772" cy="2369596"/>
            <a:chOff x="5000628" y="2500306"/>
            <a:chExt cx="3038772" cy="2369596"/>
          </a:xfrm>
        </p:grpSpPr>
        <p:sp>
          <p:nvSpPr>
            <p:cNvPr id="26" name="pole tekstowe 25"/>
            <p:cNvSpPr txBox="1"/>
            <p:nvPr/>
          </p:nvSpPr>
          <p:spPr>
            <a:xfrm>
              <a:off x="5000628" y="43576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/>
                <a:t>C</a:t>
              </a:r>
              <a:endParaRPr lang="pl-PL" b="1" dirty="0"/>
            </a:p>
          </p:txBody>
        </p:sp>
        <p:grpSp>
          <p:nvGrpSpPr>
            <p:cNvPr id="41" name="Grupa 40"/>
            <p:cNvGrpSpPr/>
            <p:nvPr/>
          </p:nvGrpSpPr>
          <p:grpSpPr>
            <a:xfrm>
              <a:off x="5072066" y="2500306"/>
              <a:ext cx="2967334" cy="2369596"/>
              <a:chOff x="5072066" y="2500306"/>
              <a:chExt cx="2967334" cy="2369596"/>
            </a:xfrm>
          </p:grpSpPr>
          <p:sp>
            <p:nvSpPr>
              <p:cNvPr id="7" name="Elipsa 6"/>
              <p:cNvSpPr/>
              <p:nvPr/>
            </p:nvSpPr>
            <p:spPr>
              <a:xfrm>
                <a:off x="5643570" y="2786058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" name="Elipsa 7"/>
              <p:cNvSpPr/>
              <p:nvPr/>
            </p:nvSpPr>
            <p:spPr>
              <a:xfrm>
                <a:off x="5286380" y="4357694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Elipsa 8"/>
              <p:cNvSpPr/>
              <p:nvPr/>
            </p:nvSpPr>
            <p:spPr>
              <a:xfrm>
                <a:off x="7500958" y="2714620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Elipsa 9"/>
              <p:cNvSpPr/>
              <p:nvPr/>
            </p:nvSpPr>
            <p:spPr>
              <a:xfrm>
                <a:off x="7143768" y="4357694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2" name="Łącznik prosty ze strzałką 11"/>
              <p:cNvCxnSpPr>
                <a:stCxn id="7" idx="6"/>
                <a:endCxn id="9" idx="2"/>
              </p:cNvCxnSpPr>
              <p:nvPr/>
            </p:nvCxnSpPr>
            <p:spPr>
              <a:xfrm flipV="1">
                <a:off x="5786446" y="2786058"/>
                <a:ext cx="1714512" cy="714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Łącznik prosty ze strzałką 13"/>
              <p:cNvCxnSpPr>
                <a:stCxn id="8" idx="0"/>
                <a:endCxn id="7" idx="4"/>
              </p:cNvCxnSpPr>
              <p:nvPr/>
            </p:nvCxnSpPr>
            <p:spPr>
              <a:xfrm rot="5400000" flipH="1" flipV="1">
                <a:off x="4822033" y="3464719"/>
                <a:ext cx="1428760" cy="3571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Łącznik prosty ze strzałką 16"/>
              <p:cNvCxnSpPr>
                <a:stCxn id="10" idx="3"/>
                <a:endCxn id="8" idx="6"/>
              </p:cNvCxnSpPr>
              <p:nvPr/>
            </p:nvCxnSpPr>
            <p:spPr>
              <a:xfrm rot="5400000" flipH="1">
                <a:off x="6271717" y="3586671"/>
                <a:ext cx="50514" cy="17354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ze strzałką 18"/>
              <p:cNvCxnSpPr>
                <a:stCxn id="10" idx="7"/>
                <a:endCxn id="9" idx="4"/>
              </p:cNvCxnSpPr>
              <p:nvPr/>
            </p:nvCxnSpPr>
            <p:spPr>
              <a:xfrm rot="5400000" flipH="1" flipV="1">
                <a:off x="6658497" y="3464719"/>
                <a:ext cx="1521122" cy="3066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Łącznik prosty ze strzałką 20"/>
              <p:cNvCxnSpPr>
                <a:stCxn id="7" idx="5"/>
                <a:endCxn id="10" idx="1"/>
              </p:cNvCxnSpPr>
              <p:nvPr/>
            </p:nvCxnSpPr>
            <p:spPr>
              <a:xfrm rot="16200000" flipH="1">
                <a:off x="5729803" y="2943729"/>
                <a:ext cx="1470608" cy="13991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ze strzałką 22"/>
              <p:cNvCxnSpPr>
                <a:stCxn id="8" idx="6"/>
                <a:endCxn id="9" idx="3"/>
              </p:cNvCxnSpPr>
              <p:nvPr/>
            </p:nvCxnSpPr>
            <p:spPr>
              <a:xfrm flipV="1">
                <a:off x="5429256" y="2836572"/>
                <a:ext cx="2092626" cy="15925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pole tekstowe 23"/>
              <p:cNvSpPr txBox="1"/>
              <p:nvPr/>
            </p:nvSpPr>
            <p:spPr>
              <a:xfrm>
                <a:off x="5357818" y="2500306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A</a:t>
                </a:r>
                <a:endParaRPr lang="pl-PL" b="1" dirty="0"/>
              </a:p>
            </p:txBody>
          </p:sp>
          <p:sp>
            <p:nvSpPr>
              <p:cNvPr id="25" name="pole tekstowe 24"/>
              <p:cNvSpPr txBox="1"/>
              <p:nvPr/>
            </p:nvSpPr>
            <p:spPr>
              <a:xfrm>
                <a:off x="7715272" y="2500306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B</a:t>
                </a:r>
                <a:endParaRPr lang="pl-PL" b="1" dirty="0"/>
              </a:p>
            </p:txBody>
          </p:sp>
          <p:sp>
            <p:nvSpPr>
              <p:cNvPr id="27" name="pole tekstowe 26"/>
              <p:cNvSpPr txBox="1"/>
              <p:nvPr/>
            </p:nvSpPr>
            <p:spPr>
              <a:xfrm>
                <a:off x="7286644" y="450057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D</a:t>
                </a:r>
                <a:endParaRPr lang="pl-PL" b="1" dirty="0"/>
              </a:p>
            </p:txBody>
          </p:sp>
          <p:sp>
            <p:nvSpPr>
              <p:cNvPr id="28" name="pole tekstowe 27"/>
              <p:cNvSpPr txBox="1"/>
              <p:nvPr/>
            </p:nvSpPr>
            <p:spPr>
              <a:xfrm>
                <a:off x="6357950" y="250030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19</a:t>
                </a:r>
                <a:endParaRPr lang="pl-PL" dirty="0"/>
              </a:p>
            </p:txBody>
          </p:sp>
          <p:sp>
            <p:nvSpPr>
              <p:cNvPr id="29" name="pole tekstowe 28"/>
              <p:cNvSpPr txBox="1"/>
              <p:nvPr/>
            </p:nvSpPr>
            <p:spPr>
              <a:xfrm>
                <a:off x="6072198" y="442913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13</a:t>
                </a:r>
                <a:endParaRPr lang="pl-PL" dirty="0"/>
              </a:p>
            </p:txBody>
          </p:sp>
          <p:sp>
            <p:nvSpPr>
              <p:cNvPr id="30" name="pole tekstowe 29"/>
              <p:cNvSpPr txBox="1"/>
              <p:nvPr/>
            </p:nvSpPr>
            <p:spPr>
              <a:xfrm>
                <a:off x="5072066" y="3429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34</a:t>
                </a:r>
                <a:endParaRPr lang="pl-PL" dirty="0"/>
              </a:p>
            </p:txBody>
          </p:sp>
          <p:sp>
            <p:nvSpPr>
              <p:cNvPr id="31" name="pole tekstowe 30"/>
              <p:cNvSpPr txBox="1"/>
              <p:nvPr/>
            </p:nvSpPr>
            <p:spPr>
              <a:xfrm>
                <a:off x="7500958" y="350043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36</a:t>
                </a:r>
                <a:endParaRPr lang="pl-PL" dirty="0"/>
              </a:p>
            </p:txBody>
          </p:sp>
          <p:sp>
            <p:nvSpPr>
              <p:cNvPr id="32" name="pole tekstowe 31"/>
              <p:cNvSpPr txBox="1"/>
              <p:nvPr/>
            </p:nvSpPr>
            <p:spPr>
              <a:xfrm>
                <a:off x="6786578" y="321468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39</a:t>
                </a:r>
                <a:endParaRPr lang="pl-PL" dirty="0"/>
              </a:p>
            </p:txBody>
          </p:sp>
          <p:sp>
            <p:nvSpPr>
              <p:cNvPr id="34" name="pole tekstowe 33"/>
              <p:cNvSpPr txBox="1"/>
              <p:nvPr/>
            </p:nvSpPr>
            <p:spPr>
              <a:xfrm>
                <a:off x="6072198" y="29289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31</a:t>
                </a:r>
                <a:endParaRPr lang="pl-PL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dirty="0" smtClean="0"/>
              <a:t>1. Ogólna implementacja algorytmu genetycznego, pozwalająca rozwiązać dowolny problem, dla którego można wyznaczyć ilościowo jakość uzyskanego rozwiązania.</a:t>
            </a:r>
          </a:p>
          <a:p>
            <a:pPr>
              <a:buNone/>
            </a:pPr>
            <a:r>
              <a:rPr lang="pl-PL" sz="2800" dirty="0" smtClean="0"/>
              <a:t>2. Możliwość zmiany parametrów algorytmu w szerokim zakresie.</a:t>
            </a:r>
          </a:p>
          <a:p>
            <a:pPr>
              <a:buNone/>
            </a:pPr>
            <a:r>
              <a:rPr lang="pl-PL" sz="2800" dirty="0" smtClean="0"/>
              <a:t>3. Implementacja intuicyjnego GUI na potrzeby przeprowadzenia badań zaimplementowanego algorytmu.</a:t>
            </a:r>
            <a:endParaRPr lang="pl-PL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Realizacja założeń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Programowanie z użyciem interfejsów.</a:t>
            </a:r>
          </a:p>
          <a:p>
            <a:r>
              <a:rPr lang="pl-PL" sz="2800" dirty="0" smtClean="0"/>
              <a:t>Wzorce projektowe z zakresu inżynierii oprogramowania – </a:t>
            </a:r>
            <a:r>
              <a:rPr lang="pl-PL" sz="2800" dirty="0" err="1" smtClean="0"/>
              <a:t>enkapsulacja</a:t>
            </a:r>
            <a:r>
              <a:rPr lang="pl-PL" sz="2800" dirty="0" smtClean="0"/>
              <a:t> algorytmów z wzorcem strategia.</a:t>
            </a:r>
          </a:p>
          <a:p>
            <a:r>
              <a:rPr lang="pl-PL" sz="2800" dirty="0" smtClean="0"/>
              <a:t>Wykorzystanie mechanizmów języka C# - mechanizm refleksji.</a:t>
            </a:r>
          </a:p>
          <a:p>
            <a:r>
              <a:rPr lang="pl-PL" sz="2800" dirty="0" smtClean="0"/>
              <a:t>Implementacja GUI z wykorzystaniem narzędzi IDE Microsoft Visual Studio.</a:t>
            </a:r>
            <a:endParaRPr lang="pl-PL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Operator mutacji:</a:t>
            </a:r>
          </a:p>
          <a:p>
            <a:pPr lvl="1"/>
            <a:r>
              <a:rPr lang="en-GB" dirty="0" smtClean="0"/>
              <a:t>Insert Mutation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en-GB" dirty="0" smtClean="0"/>
              <a:t>Swap mutation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en-GB" dirty="0" smtClean="0"/>
              <a:t>Inversion mutation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en-GB" dirty="0" smtClean="0"/>
              <a:t>Scramble mutation</a:t>
            </a:r>
            <a:endParaRPr lang="pl-P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52723"/>
            <a:ext cx="8001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86190"/>
            <a:ext cx="804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714884"/>
            <a:ext cx="7962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5786454"/>
            <a:ext cx="8010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4198415" y="6611779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http://www.cs.vu.nl/~gusz/ecbook/slides/Genetic_Algorithms.ppt, dostęp: 9.12.12.</a:t>
            </a:r>
            <a:endParaRPr lang="pl-PL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/>
              <a:t>Operator krzyżowania:</a:t>
            </a:r>
          </a:p>
          <a:p>
            <a:pPr lvl="1">
              <a:buFontTx/>
              <a:buChar char="-"/>
            </a:pPr>
            <a:r>
              <a:rPr lang="en-US" dirty="0" smtClean="0"/>
              <a:t>Order crossover</a:t>
            </a:r>
            <a:r>
              <a:rPr lang="pl-PL" dirty="0" smtClean="0"/>
              <a:t>,</a:t>
            </a:r>
          </a:p>
          <a:p>
            <a:pPr lvl="1">
              <a:buFontTx/>
              <a:buChar char="-"/>
            </a:pPr>
            <a:r>
              <a:rPr lang="en-US" dirty="0" smtClean="0"/>
              <a:t>Partially Mapped Crossover (PMX)</a:t>
            </a:r>
            <a:r>
              <a:rPr lang="pl-PL" dirty="0" smtClean="0"/>
              <a:t>,</a:t>
            </a:r>
          </a:p>
          <a:p>
            <a:pPr lvl="1">
              <a:buFontTx/>
              <a:buChar char="-"/>
            </a:pPr>
            <a:r>
              <a:rPr lang="pl-PL" dirty="0" smtClean="0"/>
              <a:t>Krzyżowanie cykliczne.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Zaimplementowane 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Order crossover</a:t>
            </a:r>
            <a:endParaRPr lang="pl-PL" sz="2400" b="1" dirty="0" smtClean="0"/>
          </a:p>
          <a:p>
            <a:pPr marL="457200" indent="-457200">
              <a:buAutoNum type="arabicPeriod"/>
            </a:pPr>
            <a:r>
              <a:rPr lang="pl-PL" sz="2400" dirty="0" smtClean="0"/>
              <a:t>Wybierz losowy podzbiór od jednego z rodziców.</a:t>
            </a:r>
          </a:p>
          <a:p>
            <a:pPr marL="457200" indent="-457200">
              <a:buAutoNum type="arabicPeriod"/>
            </a:pPr>
            <a:endParaRPr lang="pl-PL" sz="2400" dirty="0" smtClean="0"/>
          </a:p>
          <a:p>
            <a:pPr marL="457200" indent="-457200">
              <a:buAutoNum type="arabicPeriod"/>
            </a:pPr>
            <a:endParaRPr lang="pl-PL" sz="2400" dirty="0" smtClean="0"/>
          </a:p>
          <a:p>
            <a:pPr marL="457200" indent="-457200">
              <a:buAutoNum type="arabicPeriod"/>
            </a:pPr>
            <a:endParaRPr lang="pl-PL" sz="2400" dirty="0" smtClean="0"/>
          </a:p>
          <a:p>
            <a:pPr marL="457200" indent="-457200">
              <a:buAutoNum type="arabicPeriod"/>
            </a:pPr>
            <a:endParaRPr lang="pl-PL" sz="2400" dirty="0" smtClean="0"/>
          </a:p>
          <a:p>
            <a:pPr marL="457200" indent="-457200">
              <a:buAutoNum type="arabicPeriod"/>
            </a:pPr>
            <a:r>
              <a:rPr lang="pl-PL" sz="2400" dirty="0" smtClean="0"/>
              <a:t>Skopiuj pozostałe allele od drugiego z rodziców z zachowaniem porządku.</a:t>
            </a:r>
          </a:p>
          <a:p>
            <a:pPr>
              <a:buNone/>
            </a:pPr>
            <a:endParaRPr lang="pl-PL" sz="24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381" y="2703400"/>
            <a:ext cx="6120000" cy="140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381" y="5188512"/>
            <a:ext cx="6120000" cy="131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4198447" y="6611803"/>
            <a:ext cx="4945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Źródło: http://www.cs.vu.nl/~gusz/ecbook/slides/Genetic_Algorithms.ppt, dostęp: 9.12.12.</a:t>
            </a:r>
            <a:endParaRPr lang="pl-PL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528</Words>
  <Application>Microsoft Office PowerPoint</Application>
  <PresentationFormat>Pokaz na ekranie (4:3)</PresentationFormat>
  <Paragraphs>136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Biologicznie Motywowane Systemy Sztucznej Inteligencji</vt:lpstr>
      <vt:lpstr>Plan prezentacji</vt:lpstr>
      <vt:lpstr>Problem komiwojażera</vt:lpstr>
      <vt:lpstr>Problem komiwojażera</vt:lpstr>
      <vt:lpstr>Założenia projektu</vt:lpstr>
      <vt:lpstr>Realizacja założeń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Zaimplementowane algorytmy</vt:lpstr>
      <vt:lpstr>Przykład…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Biologicznie Motywowane Systemy Sztucznej Inteligencji</dc:title>
  <dc:creator>Robert</dc:creator>
  <cp:lastModifiedBy>Przemyslaw</cp:lastModifiedBy>
  <cp:revision>40</cp:revision>
  <dcterms:created xsi:type="dcterms:W3CDTF">2012-12-09T18:41:02Z</dcterms:created>
  <dcterms:modified xsi:type="dcterms:W3CDTF">2012-12-10T20:02:28Z</dcterms:modified>
</cp:coreProperties>
</file>