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4"/>
  </p:notesMasterIdLst>
  <p:handoutMasterIdLst>
    <p:handoutMasterId r:id="rId25"/>
  </p:handoutMasterIdLst>
  <p:sldIdLst>
    <p:sldId id="370" r:id="rId7"/>
    <p:sldId id="409" r:id="rId8"/>
    <p:sldId id="396" r:id="rId9"/>
    <p:sldId id="397" r:id="rId10"/>
    <p:sldId id="399" r:id="rId11"/>
    <p:sldId id="398" r:id="rId12"/>
    <p:sldId id="403" r:id="rId13"/>
    <p:sldId id="400" r:id="rId14"/>
    <p:sldId id="402" r:id="rId15"/>
    <p:sldId id="404" r:id="rId16"/>
    <p:sldId id="405" r:id="rId17"/>
    <p:sldId id="401" r:id="rId18"/>
    <p:sldId id="406" r:id="rId19"/>
    <p:sldId id="407" r:id="rId20"/>
    <p:sldId id="408" r:id="rId21"/>
    <p:sldId id="411" r:id="rId22"/>
    <p:sldId id="410" r:id="rId2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62" autoAdjust="0"/>
    <p:restoredTop sz="88317" autoAdjust="0"/>
  </p:normalViewPr>
  <p:slideViewPr>
    <p:cSldViewPr snapToGrid="0">
      <p:cViewPr varScale="1">
        <p:scale>
          <a:sx n="92" d="100"/>
          <a:sy n="92" d="100"/>
        </p:scale>
        <p:origin x="12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04/03/2019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04/03/2019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The Problem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1-NN </a:t>
            </a:r>
            <a:r>
              <a:rPr lang="de-DE" dirty="0" err="1"/>
              <a:t>Results</a:t>
            </a:r>
            <a:r>
              <a:rPr lang="de-DE" dirty="0"/>
              <a:t> FADE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k</a:t>
            </a:r>
            <a:r>
              <a:rPr lang="de-DE" dirty="0"/>
              <a:t>-NN </a:t>
            </a:r>
            <a:r>
              <a:rPr lang="de-DE" dirty="0" err="1"/>
              <a:t>Results</a:t>
            </a:r>
            <a:r>
              <a:rPr lang="de-DE" dirty="0"/>
              <a:t> UFADE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FADE vs. UFADE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Bayes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Content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FADE                 vs.           UFADE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54539" y="1701800"/>
            <a:ext cx="38100" cy="4771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8800" y="1701800"/>
            <a:ext cx="3708400" cy="842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charset="0"/>
              <a:buChar char="•"/>
            </a:pPr>
            <a:r>
              <a:rPr lang="en-US" sz="1600" dirty="0">
                <a:latin typeface="+mn-lt"/>
              </a:rPr>
              <a:t>Recognition rate = </a:t>
            </a:r>
            <a:r>
              <a:rPr lang="en-US" sz="1600" b="1" dirty="0">
                <a:latin typeface="+mn-lt"/>
              </a:rPr>
              <a:t>77%</a:t>
            </a:r>
            <a:r>
              <a:rPr lang="en-US" sz="1600" dirty="0">
                <a:latin typeface="+mn-lt"/>
              </a:rPr>
              <a:t> on 1-NN </a:t>
            </a:r>
            <a:r>
              <a:rPr lang="en-US" sz="1600" dirty="0"/>
              <a:t>Manhatten Distance</a:t>
            </a:r>
          </a:p>
          <a:p>
            <a:pPr marL="285750" indent="-285750">
              <a:lnSpc>
                <a:spcPct val="114000"/>
              </a:lnSpc>
              <a:buFont typeface="Arial" charset="0"/>
              <a:buChar char="•"/>
            </a:pP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8926" y="1701800"/>
            <a:ext cx="3708400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charset="0"/>
              <a:buChar char="•"/>
            </a:pPr>
            <a:r>
              <a:rPr lang="en-US" sz="1600" dirty="0">
                <a:latin typeface="+mn-lt"/>
              </a:rPr>
              <a:t>Recognition rate = </a:t>
            </a:r>
            <a:r>
              <a:rPr lang="en-US" sz="1600" b="1" dirty="0">
                <a:latin typeface="+mn-lt"/>
              </a:rPr>
              <a:t>73%</a:t>
            </a:r>
            <a:r>
              <a:rPr lang="en-US" sz="1600" dirty="0">
                <a:latin typeface="+mn-lt"/>
              </a:rPr>
              <a:t> on 1-NN </a:t>
            </a:r>
            <a:r>
              <a:rPr lang="en-US" sz="1600" dirty="0"/>
              <a:t>Manhatten Distance</a:t>
            </a:r>
          </a:p>
          <a:p>
            <a:pPr marL="285750" indent="-285750">
              <a:lnSpc>
                <a:spcPct val="114000"/>
              </a:lnSpc>
              <a:buFont typeface="Arial" charset="0"/>
              <a:buChar char="•"/>
            </a:pPr>
            <a:endParaRPr lang="en-US" sz="16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25" y="2256147"/>
            <a:ext cx="4079175" cy="30593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2263236"/>
            <a:ext cx="4069723" cy="305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3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FADE                 vs.           UFADE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54539" y="1701800"/>
            <a:ext cx="38100" cy="4771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8800" y="1701800"/>
            <a:ext cx="3708400" cy="842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charset="0"/>
              <a:buChar char="•"/>
            </a:pPr>
            <a:r>
              <a:rPr lang="en-US" sz="1600" dirty="0">
                <a:latin typeface="+mn-lt"/>
              </a:rPr>
              <a:t>Recognition rate = </a:t>
            </a:r>
            <a:r>
              <a:rPr lang="en-US" sz="1600" b="1" dirty="0">
                <a:latin typeface="+mn-lt"/>
              </a:rPr>
              <a:t>77%</a:t>
            </a:r>
            <a:r>
              <a:rPr lang="en-US" sz="1600" dirty="0">
                <a:latin typeface="+mn-lt"/>
              </a:rPr>
              <a:t> on 1-NN </a:t>
            </a:r>
            <a:r>
              <a:rPr lang="en-US" sz="1600" dirty="0"/>
              <a:t>Manhatten Distance</a:t>
            </a:r>
          </a:p>
          <a:p>
            <a:pPr marL="285750" indent="-285750">
              <a:lnSpc>
                <a:spcPct val="114000"/>
              </a:lnSpc>
              <a:buFont typeface="Arial" charset="0"/>
              <a:buChar char="•"/>
            </a:pP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8926" y="1701800"/>
            <a:ext cx="3708400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charset="0"/>
              <a:buChar char="•"/>
            </a:pPr>
            <a:r>
              <a:rPr lang="en-US" sz="1600" dirty="0">
                <a:latin typeface="+mn-lt"/>
              </a:rPr>
              <a:t>Recognition rate = </a:t>
            </a:r>
            <a:r>
              <a:rPr lang="en-US" sz="1600" b="1" dirty="0">
                <a:latin typeface="+mn-lt"/>
              </a:rPr>
              <a:t>73%</a:t>
            </a:r>
            <a:r>
              <a:rPr lang="en-US" sz="1600" dirty="0">
                <a:latin typeface="+mn-lt"/>
              </a:rPr>
              <a:t> on 1-NN </a:t>
            </a:r>
            <a:r>
              <a:rPr lang="en-US" sz="1600" dirty="0"/>
              <a:t>Manhatten Distance</a:t>
            </a:r>
          </a:p>
          <a:p>
            <a:pPr marL="285750" indent="-285750">
              <a:lnSpc>
                <a:spcPct val="114000"/>
              </a:lnSpc>
              <a:buFont typeface="Arial" charset="0"/>
              <a:buChar char="•"/>
            </a:pPr>
            <a:endParaRPr lang="en-US" sz="16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25" y="2256147"/>
            <a:ext cx="4079175" cy="30593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2263236"/>
            <a:ext cx="4069723" cy="3052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036" y="5664200"/>
            <a:ext cx="370840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>
                <a:latin typeface="+mn-lt"/>
              </a:rPr>
              <a:t>Time: 35.9 seconds</a:t>
            </a:r>
            <a:endParaRPr lang="en-US" sz="1600" dirty="0" err="1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8608" y="5664200"/>
            <a:ext cx="3708400" cy="842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>
                <a:latin typeface="+mn-lt"/>
              </a:rPr>
              <a:t>Time: 175 seconds</a:t>
            </a:r>
          </a:p>
          <a:p>
            <a:pPr algn="ctr">
              <a:lnSpc>
                <a:spcPct val="114000"/>
              </a:lnSpc>
            </a:pPr>
            <a:r>
              <a:rPr lang="en-US" sz="1600" dirty="0">
                <a:latin typeface="+mn-lt"/>
              </a:rPr>
              <a:t>(due to very high dimensionality of descriptor)</a:t>
            </a:r>
          </a:p>
        </p:txBody>
      </p:sp>
    </p:spTree>
    <p:extLst>
      <p:ext uri="{BB962C8B-B14F-4D97-AF65-F5344CB8AC3E}">
        <p14:creationId xmlns:p14="http://schemas.microsoft.com/office/powerpoint/2010/main" val="49539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by probability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/>
              <a:t>Bayesian Classifier (on FADE)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5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by probability: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 on training set and build a model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/>
              <a:t>Bayesian Classifier (on FADE)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Works by probability: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Train on training set and build a model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Evaluate by Bayesian Inference:</a:t>
                </a:r>
              </a:p>
              <a:p>
                <a:pPr marL="2286000" lvl="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charset="0"/>
                        </a:rPr>
                        <m:t>𝑝𝑟𝑒𝑑𝑖𝑐𝑒𝑡𝑒𝑑𝐶𝑙𝑎𝑠𝑠</m:t>
                      </m:r>
                      <m:r>
                        <a:rPr lang="de-DE" b="0" i="1" smtClean="0">
                          <a:latin typeface="Cambria Math" charset="0"/>
                        </a:rPr>
                        <m:t>= </m:t>
                      </m:r>
                      <m:func>
                        <m:func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b="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𝑐𝑙𝑎𝑠𝑠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𝑖𝑛𝑝𝑢𝑡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33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/>
              <a:t>Bayesian Classifier (on FADE)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Classifier (on FADE)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Works by probability: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Train on training set and build a model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Evaluate by Bayesian Inference:</a:t>
                </a:r>
              </a:p>
              <a:p>
                <a:pPr marL="2286000" lvl="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charset="0"/>
                        </a:rPr>
                        <m:t>𝑝𝑟𝑒𝑑𝑖𝑐𝑒𝑡𝑒𝑑𝐶𝑙𝑎𝑠𝑠</m:t>
                      </m:r>
                      <m:r>
                        <a:rPr lang="de-DE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charset="0"/>
                        </a:rPr>
                        <m:t>= </m:t>
                      </m:r>
                      <m:func>
                        <m:funcPr>
                          <m:ctrlPr>
                            <a:rPr lang="mr-I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b="0" i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e-DE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𝑃</m:t>
                          </m:r>
                          <m:r>
                            <a:rPr lang="de-DE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𝑐𝑙𝑎𝑠𝑠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𝑖𝑛𝑝𝑢𝑡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33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2" y="3105848"/>
            <a:ext cx="4514838" cy="33861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26000" y="3365500"/>
            <a:ext cx="4001008" cy="842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Recognition Rate: 68% (1-NN: 78%)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Time: 37 seconds (1-NN: 35 seconds)</a:t>
            </a:r>
          </a:p>
        </p:txBody>
      </p:sp>
    </p:spTree>
    <p:extLst>
      <p:ext uri="{BB962C8B-B14F-4D97-AF65-F5344CB8AC3E}">
        <p14:creationId xmlns:p14="http://schemas.microsoft.com/office/powerpoint/2010/main" val="148548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[1] Shah, D.; Falco, P.; Saveriano, M.; Lee, D.: Encoding Human Actions with a Frequency Domain Approach. International Conference on Intelligent Robots and Systems (IROS), 2016</a:t>
            </a:r>
          </a:p>
          <a:p>
            <a:endParaRPr lang="de-DE" dirty="0"/>
          </a:p>
          <a:p>
            <a:r>
              <a:rPr lang="de-DE" dirty="0"/>
              <a:t>[2] M. Müller, T. Röder, M. Clausen, B. Eberhardt, B. Krüger, A. Weber: Documentation Mocap Database HDM05. Technical report, No. CG-2007-2, ISSN 1610-8892, Universität Bonn, June 2007.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7027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7935" y="2683434"/>
            <a:ext cx="8508999" cy="410369"/>
          </a:xfrm>
        </p:spPr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80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Set of joint angles over time (HDMI05 dataset)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39" y="3026079"/>
            <a:ext cx="5397500" cy="22943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95500" y="5320384"/>
            <a:ext cx="4889500" cy="350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000" dirty="0">
                <a:latin typeface="+mn-lt"/>
              </a:rPr>
              <a:t>An example of the data with visualization </a:t>
            </a:r>
          </a:p>
          <a:p>
            <a:pPr algn="ctr">
              <a:lnSpc>
                <a:spcPct val="114000"/>
              </a:lnSpc>
            </a:pPr>
            <a:r>
              <a:rPr lang="en-US" sz="1000" dirty="0">
                <a:latin typeface="+mn-lt"/>
              </a:rPr>
              <a:t>Figure taken from [1]</a:t>
            </a:r>
          </a:p>
        </p:txBody>
      </p:sp>
    </p:spTree>
    <p:extLst>
      <p:ext uri="{BB962C8B-B14F-4D97-AF65-F5344CB8AC3E}">
        <p14:creationId xmlns:p14="http://schemas.microsoft.com/office/powerpoint/2010/main" val="200109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Set of joint angles over time (HDMI05 dataset)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We want to classify the motions, i.e.</a:t>
            </a:r>
          </a:p>
          <a:p>
            <a:pPr marL="646113" lvl="2" indent="-285750"/>
            <a:r>
              <a:rPr lang="en-US" dirty="0"/>
              <a:t>Wave right hand</a:t>
            </a:r>
          </a:p>
          <a:p>
            <a:pPr marL="646113" lvl="2" indent="-285750"/>
            <a:r>
              <a:rPr lang="en-US" dirty="0"/>
              <a:t>Jump</a:t>
            </a:r>
          </a:p>
          <a:p>
            <a:pPr marL="646113" lvl="2" indent="-285750"/>
            <a:r>
              <a:rPr lang="en-US" dirty="0"/>
              <a:t>etc.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39" y="3026079"/>
            <a:ext cx="5397500" cy="2294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95500" y="5320384"/>
            <a:ext cx="4889500" cy="350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000" dirty="0">
                <a:latin typeface="+mn-lt"/>
              </a:rPr>
              <a:t>An example of the data with visualization </a:t>
            </a:r>
          </a:p>
          <a:p>
            <a:pPr algn="ctr">
              <a:lnSpc>
                <a:spcPct val="114000"/>
              </a:lnSpc>
            </a:pPr>
            <a:r>
              <a:rPr lang="en-US" sz="1000" dirty="0">
                <a:latin typeface="+mn-lt"/>
              </a:rPr>
              <a:t>Figure taken from [1]</a:t>
            </a:r>
          </a:p>
        </p:txBody>
      </p:sp>
    </p:spTree>
    <p:extLst>
      <p:ext uri="{BB962C8B-B14F-4D97-AF65-F5344CB8AC3E}">
        <p14:creationId xmlns:p14="http://schemas.microsoft.com/office/powerpoint/2010/main" val="43575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Results for FADE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9090" y="1727201"/>
            <a:ext cx="8507918" cy="19650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i="1" dirty="0">
                <a:latin typeface="+mn-lt"/>
              </a:rPr>
              <a:t>  @NN = 1</a:t>
            </a:r>
          </a:p>
        </p:txBody>
      </p:sp>
    </p:spTree>
    <p:extLst>
      <p:ext uri="{BB962C8B-B14F-4D97-AF65-F5344CB8AC3E}">
        <p14:creationId xmlns:p14="http://schemas.microsoft.com/office/powerpoint/2010/main" val="66223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9090" y="1727201"/>
            <a:ext cx="8507918" cy="19650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i="1" dirty="0">
                <a:latin typeface="+mn-lt"/>
              </a:rPr>
              <a:t>  @NN =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Results for FADE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44638"/>
              </p:ext>
            </p:extLst>
          </p:nvPr>
        </p:nvGraphicFramePr>
        <p:xfrm>
          <a:off x="319090" y="1727201"/>
          <a:ext cx="8507920" cy="15544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19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  <a:r>
                        <a:rPr lang="en-US" baseline="0" dirty="0"/>
                        <a:t> 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Manhatten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Euclidean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Mahalanobis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Chebychev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Recognition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9090" y="1727201"/>
            <a:ext cx="8507918" cy="19650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i="1" dirty="0">
                <a:latin typeface="+mn-lt"/>
              </a:rPr>
              <a:t>  @NN =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Results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67883"/>
              </p:ext>
            </p:extLst>
          </p:nvPr>
        </p:nvGraphicFramePr>
        <p:xfrm>
          <a:off x="319090" y="4100257"/>
          <a:ext cx="8507920" cy="15544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19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  <a:r>
                        <a:rPr lang="en-US" baseline="0" dirty="0"/>
                        <a:t> 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Manhatten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Euclidean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Mahalanobis</a:t>
                      </a:r>
                      <a:r>
                        <a:rPr lang="en-US" baseline="0" dirty="0"/>
                        <a:t> 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Chebychev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5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5300" y="5943600"/>
            <a:ext cx="4228068" cy="561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TODO: Compare to UFADE  and change </a:t>
            </a:r>
            <a:r>
              <a:rPr lang="en-US" sz="1600" dirty="0" err="1">
                <a:latin typeface="+mn-lt"/>
              </a:rPr>
              <a:t>cut_off_frequency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83653"/>
              </p:ext>
            </p:extLst>
          </p:nvPr>
        </p:nvGraphicFramePr>
        <p:xfrm>
          <a:off x="319090" y="1727201"/>
          <a:ext cx="8507920" cy="15544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19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  <a:r>
                        <a:rPr lang="en-US" baseline="0" dirty="0"/>
                        <a:t> 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Manhatten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Euclidean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Mahalanobis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Chebychev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Recognition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60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9090" y="1727201"/>
            <a:ext cx="8507918" cy="19650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i="1" dirty="0">
                <a:latin typeface="+mn-lt"/>
              </a:rPr>
              <a:t>  @NN =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Results for UFADE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10465"/>
              </p:ext>
            </p:extLst>
          </p:nvPr>
        </p:nvGraphicFramePr>
        <p:xfrm>
          <a:off x="319090" y="1727201"/>
          <a:ext cx="8507920" cy="15544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19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  <a:r>
                        <a:rPr lang="en-US" baseline="0" dirty="0"/>
                        <a:t> 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Manhatten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Euclidean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Mahalanobis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Chebychev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Recognition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35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The confusion matrix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Recognition rate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Computing and comparing time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Note: Filtering on provided data improvement of 1-2</a:t>
            </a:r>
            <a:r>
              <a:rPr lang="en-US"/>
              <a:t>% with FADE, but about 20% on UFADE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FADE vs. UFADE</a:t>
            </a:r>
          </a:p>
        </p:txBody>
      </p:sp>
    </p:spTree>
    <p:extLst>
      <p:ext uri="{BB962C8B-B14F-4D97-AF65-F5344CB8AC3E}">
        <p14:creationId xmlns:p14="http://schemas.microsoft.com/office/powerpoint/2010/main" val="115173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FADE                 vs.           UFADE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54539" y="1701800"/>
            <a:ext cx="38100" cy="4771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8800" y="1701800"/>
            <a:ext cx="3708400" cy="561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charset="0"/>
              <a:buChar char="•"/>
            </a:pPr>
            <a:r>
              <a:rPr lang="en-US" sz="1600" dirty="0">
                <a:latin typeface="+mn-lt"/>
              </a:rPr>
              <a:t>Recognition rate = </a:t>
            </a:r>
            <a:r>
              <a:rPr lang="en-US" sz="1600" b="1" dirty="0">
                <a:latin typeface="+mn-lt"/>
              </a:rPr>
              <a:t>77%</a:t>
            </a:r>
            <a:r>
              <a:rPr lang="en-US" sz="1600" dirty="0">
                <a:latin typeface="+mn-lt"/>
              </a:rPr>
              <a:t> on 1-NN Manhatten Distance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8926" y="1701800"/>
            <a:ext cx="3708400" cy="561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charset="0"/>
              <a:buChar char="•"/>
            </a:pPr>
            <a:r>
              <a:rPr lang="en-US" sz="1600" dirty="0">
                <a:latin typeface="+mn-lt"/>
              </a:rPr>
              <a:t>Recognition rate = </a:t>
            </a:r>
            <a:r>
              <a:rPr lang="en-US" sz="1600" b="1" dirty="0">
                <a:latin typeface="+mn-lt"/>
              </a:rPr>
              <a:t>73%</a:t>
            </a:r>
            <a:r>
              <a:rPr lang="en-US" sz="1600" dirty="0">
                <a:latin typeface="+mn-lt"/>
              </a:rPr>
              <a:t> on 1-NN </a:t>
            </a:r>
            <a:r>
              <a:rPr lang="en-US" sz="1600" dirty="0"/>
              <a:t>Manhatten Distance</a:t>
            </a:r>
            <a:endParaRPr lang="en-US" sz="1600" dirty="0"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23" y="2256147"/>
            <a:ext cx="4079177" cy="30593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2" y="2256147"/>
            <a:ext cx="4079176" cy="30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1836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</Template>
  <TotalTime>443</TotalTime>
  <Words>569</Words>
  <Application>Microsoft Macintosh PowerPoint</Application>
  <PresentationFormat>On-screen Show (4:3)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Content</vt:lpstr>
      <vt:lpstr>The Problem</vt:lpstr>
      <vt:lpstr>The Problem</vt:lpstr>
      <vt:lpstr>k-NN Results for FADE</vt:lpstr>
      <vt:lpstr>k-NN Results for FADE</vt:lpstr>
      <vt:lpstr>k-NN Results</vt:lpstr>
      <vt:lpstr>k-NN Results for UFADE</vt:lpstr>
      <vt:lpstr>FADE vs. UFADE</vt:lpstr>
      <vt:lpstr>            FADE                 vs.           UFADE</vt:lpstr>
      <vt:lpstr>            FADE                 vs.           UFADE</vt:lpstr>
      <vt:lpstr>            FADE                 vs.           UFADE</vt:lpstr>
      <vt:lpstr>Bayesian Classifier (on FADE)</vt:lpstr>
      <vt:lpstr>Bayesian Classifier (on FADE)</vt:lpstr>
      <vt:lpstr>Bayesian Classifier (on FADE)</vt:lpstr>
      <vt:lpstr>Bayesian Classifier (on FADE)</vt:lpstr>
      <vt:lpstr>References</vt:lpstr>
      <vt:lpstr>Thank you for your attention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DHRI Project Number 4 Human Action Recognition Using FADE Descriptor</dc:title>
  <dc:creator>Robert Baumgartner</dc:creator>
  <cp:lastModifiedBy>ga94kux</cp:lastModifiedBy>
  <cp:revision>32</cp:revision>
  <cp:lastPrinted>2015-07-30T14:04:45Z</cp:lastPrinted>
  <dcterms:created xsi:type="dcterms:W3CDTF">2018-01-06T16:13:22Z</dcterms:created>
  <dcterms:modified xsi:type="dcterms:W3CDTF">2019-03-04T18:36:41Z</dcterms:modified>
</cp:coreProperties>
</file>