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63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E45C6-958C-4DB0-8933-2C856A36F0D3}" type="datetimeFigureOut">
              <a:rPr lang="pt-BR" smtClean="0"/>
              <a:t>11/05/2016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7FA33-7015-4875-9053-6E72921405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01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7FA33-7015-4875-9053-6E72921405F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05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7FA33-7015-4875-9053-6E72921405F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32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9B5DF4-8762-4661-8DC7-D8DF8D9AED57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855-0D72-4B80-AE48-1390D0DF0E80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4137-208E-4328-94F5-B1148A563F0F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8C32-37D9-4223-9FAB-B048991C3FDA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762A-A02F-4065-A06E-F88CAB505101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6BA-314E-44E9-89BD-1FC74C24DA17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8B0B-0EE8-4826-92BC-236EC8A90A63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3E7-9CF9-4986-A4A0-094FDF6989BE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7C56-B642-4A53-A49E-5C21581DCCC8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BF2A-401B-4524-A17F-4006A14D3B1A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BB88-4FD5-4682-9564-4FFF13FBEDD6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76408B6-EE1B-4ACE-AB5E-D45071924E15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robainaricardo/Algoritimo-de-Criptografia-AES-em-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a.ufrj.br/grad/05_2/aes/" TargetMode="External"/><Relationship Id="rId2" Type="http://schemas.openxmlformats.org/officeDocument/2006/relationships/hyperlink" Target="http://csrc.nist.gov/archive/aes/rijndael/Rijndael-ammende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ultrassecreto.com/?p=1" TargetMode="External"/><Relationship Id="rId4" Type="http://schemas.openxmlformats.org/officeDocument/2006/relationships/hyperlink" Target="https://www.youtube.com/watch?v=mlzxpkdXP5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1513211"/>
            <a:ext cx="9418320" cy="215450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Algoritmo de Criptografia AES</a:t>
            </a:r>
            <a:br>
              <a:rPr lang="pt-BR" dirty="0" smtClean="0"/>
            </a:br>
            <a:r>
              <a:rPr lang="pt-BR" dirty="0" smtClean="0"/>
              <a:t>(Java)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4787537"/>
            <a:ext cx="9418320" cy="1691640"/>
          </a:xfrm>
        </p:spPr>
        <p:txBody>
          <a:bodyPr/>
          <a:lstStyle/>
          <a:p>
            <a:pPr algn="ctr"/>
            <a:r>
              <a:rPr lang="pt-BR" dirty="0" smtClean="0"/>
              <a:t>Implementação e avalição de desempenho</a:t>
            </a:r>
          </a:p>
          <a:p>
            <a:pPr algn="ctr"/>
            <a:r>
              <a:rPr lang="pt-BR" dirty="0" smtClean="0"/>
              <a:t>Paralelo X Sequencial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17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357353"/>
            <a:ext cx="11277600" cy="1325562"/>
          </a:xfrm>
        </p:spPr>
        <p:txBody>
          <a:bodyPr/>
          <a:lstStyle/>
          <a:p>
            <a:pPr algn="ctr"/>
            <a:r>
              <a:rPr lang="pt-BR" dirty="0" err="1" smtClean="0"/>
              <a:t>SubBytes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35724" y="1723697"/>
            <a:ext cx="10025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SubBytes</a:t>
            </a:r>
            <a:r>
              <a:rPr lang="pt-BR" dirty="0" smtClean="0"/>
              <a:t> é uma substituição não-linear que opera de forma</a:t>
            </a:r>
          </a:p>
          <a:p>
            <a:r>
              <a:rPr lang="pt-BR" dirty="0"/>
              <a:t>i</a:t>
            </a:r>
            <a:r>
              <a:rPr lang="pt-BR" dirty="0" smtClean="0"/>
              <a:t>ndependente em cada byte do </a:t>
            </a:r>
            <a:r>
              <a:rPr lang="pt-BR" dirty="0" err="1" smtClean="0"/>
              <a:t>array</a:t>
            </a:r>
            <a:r>
              <a:rPr lang="pt-BR" dirty="0" smtClean="0"/>
              <a:t> de estado utilizando  a tabela de substituição </a:t>
            </a:r>
            <a:r>
              <a:rPr lang="pt-BR" dirty="0" err="1" smtClean="0"/>
              <a:t>S-box</a:t>
            </a:r>
            <a:r>
              <a:rPr lang="pt-BR" dirty="0" smtClean="0"/>
              <a:t> </a:t>
            </a:r>
          </a:p>
          <a:p>
            <a:r>
              <a:rPr lang="pt-BR" dirty="0" smtClean="0"/>
              <a:t>tendo </a:t>
            </a:r>
            <a:r>
              <a:rPr lang="pt-BR" dirty="0"/>
              <a:t>em mente evitar os ataques baseados </a:t>
            </a:r>
            <a:r>
              <a:rPr lang="pt-BR" dirty="0" smtClean="0"/>
              <a:t>em </a:t>
            </a:r>
            <a:r>
              <a:rPr lang="pt-BR" dirty="0"/>
              <a:t>propriedades algébricas simples. </a:t>
            </a:r>
            <a:r>
              <a:rPr lang="pt-BR" dirty="0" smtClean="0"/>
              <a:t>Os bytes do</a:t>
            </a:r>
          </a:p>
          <a:p>
            <a:r>
              <a:rPr lang="pt-BR" dirty="0" err="1" smtClean="0"/>
              <a:t>Array</a:t>
            </a:r>
            <a:r>
              <a:rPr lang="pt-BR" dirty="0" smtClean="0"/>
              <a:t> Estado são substituídos usando a </a:t>
            </a:r>
            <a:r>
              <a:rPr lang="pt-BR" dirty="0" err="1" smtClean="0"/>
              <a:t>S-box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04800" y="3707673"/>
            <a:ext cx="3752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S-box</a:t>
            </a:r>
            <a:r>
              <a:rPr lang="pt-BR" dirty="0" smtClean="0"/>
              <a:t> é uma tabela de 8 bits, construída com a combinação de uma função inversora com uma </a:t>
            </a:r>
            <a:r>
              <a:rPr lang="pt-BR" dirty="0" err="1" smtClean="0"/>
              <a:t>tranformação</a:t>
            </a:r>
            <a:r>
              <a:rPr lang="pt-BR" dirty="0" smtClean="0"/>
              <a:t> invertível.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85" y="3307801"/>
            <a:ext cx="5331235" cy="29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5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357353"/>
            <a:ext cx="11277600" cy="1325562"/>
          </a:xfrm>
        </p:spPr>
        <p:txBody>
          <a:bodyPr/>
          <a:lstStyle/>
          <a:p>
            <a:pPr algn="ctr"/>
            <a:r>
              <a:rPr lang="pt-BR" dirty="0" err="1" smtClean="0"/>
              <a:t>ShiftRows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7862" y="1933903"/>
            <a:ext cx="1018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 é uma etapa que opera somente nas linhas do estado, deslocando os bytes de cada linha de um determinado número de posições. A primeira linha não altera, a segunda é deslocada uma posição para esquerda, a terceira duas posições para esquerda e a quarta é deslocada três posições para esquerda.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59" y="3215828"/>
            <a:ext cx="4991592" cy="33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4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MixColumns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2966" y="1545020"/>
            <a:ext cx="9574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etapa </a:t>
            </a:r>
            <a:r>
              <a:rPr lang="pt-BR" dirty="0" err="1" smtClean="0"/>
              <a:t>MixColumns</a:t>
            </a:r>
            <a:r>
              <a:rPr lang="pt-BR" dirty="0" smtClean="0"/>
              <a:t> faz-se uma operação sobre as colunas do estado. O resultado desta etapa se dá com a multiplicação dos elementos do </a:t>
            </a:r>
            <a:r>
              <a:rPr lang="pt-BR" dirty="0" err="1" smtClean="0"/>
              <a:t>array</a:t>
            </a:r>
            <a:r>
              <a:rPr lang="pt-BR" dirty="0" smtClean="0"/>
              <a:t> Estado por um polinômio definido como: 03</a:t>
            </a:r>
            <a:r>
              <a:rPr lang="pt-BR" baseline="-25000" dirty="0" smtClean="0"/>
              <a:t>3</a:t>
            </a:r>
            <a:r>
              <a:rPr lang="pt-BR" dirty="0" smtClean="0"/>
              <a:t>x³ + 01</a:t>
            </a:r>
            <a:r>
              <a:rPr lang="pt-BR" baseline="-25000" dirty="0" smtClean="0"/>
              <a:t>2</a:t>
            </a:r>
            <a:r>
              <a:rPr lang="pt-BR" dirty="0" smtClean="0"/>
              <a:t>x² + 01</a:t>
            </a:r>
            <a:r>
              <a:rPr lang="pt-BR" baseline="-25000" dirty="0" smtClean="0"/>
              <a:t>1</a:t>
            </a:r>
            <a:r>
              <a:rPr lang="pt-BR" dirty="0" smtClean="0"/>
              <a:t>x + 01</a:t>
            </a:r>
            <a:r>
              <a:rPr lang="pt-BR" baseline="-25000" dirty="0" smtClean="0"/>
              <a:t>0</a:t>
            </a:r>
            <a:endParaRPr lang="pt-BR" baseline="-25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25" y="3161149"/>
            <a:ext cx="5678349" cy="33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760"/>
            <a:ext cx="11292840" cy="67002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Utilização de ferramenta de controle de versão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github.com/robainaricardo/Algoritimo-de-Criptografia-AES-em-JAVA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 smtClean="0"/>
              <a:t>Divisão em Etapas</a:t>
            </a:r>
          </a:p>
          <a:p>
            <a:pPr lvl="1"/>
            <a:r>
              <a:rPr lang="pt-BR" dirty="0" smtClean="0"/>
              <a:t>Entendimento do funcionamento do Algoritmo</a:t>
            </a:r>
          </a:p>
          <a:p>
            <a:pPr lvl="1"/>
            <a:r>
              <a:rPr lang="pt-BR" dirty="0" smtClean="0"/>
              <a:t>Implementação sequencial</a:t>
            </a:r>
          </a:p>
          <a:p>
            <a:pPr lvl="1"/>
            <a:r>
              <a:rPr lang="pt-BR" dirty="0" smtClean="0"/>
              <a:t>Implementação com paralelismo</a:t>
            </a:r>
          </a:p>
          <a:p>
            <a:pPr lvl="1"/>
            <a:r>
              <a:rPr lang="pt-BR" dirty="0" smtClean="0"/>
              <a:t>Testes</a:t>
            </a:r>
          </a:p>
          <a:p>
            <a:pPr lvl="1"/>
            <a:r>
              <a:rPr lang="pt-BR" dirty="0" smtClean="0"/>
              <a:t>Análise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976" y="1400596"/>
            <a:ext cx="2758256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8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760"/>
            <a:ext cx="11292840" cy="839953"/>
          </a:xfrm>
        </p:spPr>
        <p:txBody>
          <a:bodyPr/>
          <a:lstStyle/>
          <a:p>
            <a:pPr algn="ctr"/>
            <a:r>
              <a:rPr lang="pt-BR" dirty="0" smtClean="0"/>
              <a:t>Metas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45572"/>
              </p:ext>
            </p:extLst>
          </p:nvPr>
        </p:nvGraphicFramePr>
        <p:xfrm>
          <a:off x="1639857" y="2002950"/>
          <a:ext cx="8128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/>
                <a:gridCol w="6121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Data Máxima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r>
                        <a:rPr lang="pt-BR" baseline="0" dirty="0" smtClean="0"/>
                        <a:t> dos objetivos</a:t>
                      </a:r>
                      <a:endParaRPr lang="pt-BR" dirty="0" smtClean="0"/>
                    </a:p>
                  </a:txBody>
                  <a:tcPr/>
                </a:tc>
              </a:tr>
              <a:tr h="36842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24/05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Entendimento algoritmo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</a:tr>
              <a:tr h="368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11/06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Implementação Sequencial </a:t>
                      </a:r>
                      <a:endParaRPr lang="pt-BR" dirty="0"/>
                    </a:p>
                  </a:txBody>
                  <a:tcPr/>
                </a:tc>
              </a:tr>
              <a:tr h="368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14/06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Implementação Paralela</a:t>
                      </a:r>
                    </a:p>
                  </a:txBody>
                  <a:tcPr/>
                </a:tc>
              </a:tr>
              <a:tr h="368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17/06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Testes</a:t>
                      </a:r>
                    </a:p>
                  </a:txBody>
                  <a:tcPr/>
                </a:tc>
              </a:tr>
              <a:tr h="368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24/06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Análise</a:t>
                      </a:r>
                    </a:p>
                  </a:txBody>
                  <a:tcPr/>
                </a:tc>
              </a:tr>
              <a:tr h="368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29/06 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Apresentação Final do Trabalho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63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760"/>
            <a:ext cx="11292840" cy="815677"/>
          </a:xfrm>
        </p:spPr>
        <p:txBody>
          <a:bodyPr/>
          <a:lstStyle/>
          <a:p>
            <a:pPr algn="ctr"/>
            <a:r>
              <a:rPr lang="pt-BR" dirty="0" smtClean="0"/>
              <a:t>Referências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csrc.nist.gov/archive/aes/rijndael/Rijndael-ammended.pdf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://www.gta.ufrj.br/grad/05_2/aes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://www.youtube.com/watch?v=mlzxpkdXP58</a:t>
            </a:r>
            <a:r>
              <a:rPr lang="pt-BR" dirty="0" smtClean="0"/>
              <a:t>.</a:t>
            </a:r>
          </a:p>
          <a:p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://blog.ultrassecreto.com/?</a:t>
            </a:r>
            <a:r>
              <a:rPr lang="pt-BR" dirty="0" smtClean="0">
                <a:hlinkClick r:id="rId5"/>
              </a:rPr>
              <a:t>p=1</a:t>
            </a:r>
            <a:endParaRPr lang="pt-BR" dirty="0" smtClean="0"/>
          </a:p>
          <a:p>
            <a:r>
              <a:rPr lang="pt-BR" dirty="0" smtClean="0"/>
              <a:t>Joan </a:t>
            </a:r>
            <a:r>
              <a:rPr lang="pt-BR" dirty="0" err="1"/>
              <a:t>Daemen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Vincent </a:t>
            </a:r>
            <a:r>
              <a:rPr lang="pt-BR" dirty="0" err="1"/>
              <a:t>Rijmen</a:t>
            </a:r>
            <a:r>
              <a:rPr lang="pt-BR" dirty="0"/>
              <a:t>, The design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Rijndael</a:t>
            </a:r>
            <a:r>
              <a:rPr lang="pt-BR" dirty="0"/>
              <a:t>: AES — The 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 err="1"/>
              <a:t>Encryption</a:t>
            </a:r>
            <a:r>
              <a:rPr lang="pt-BR" dirty="0"/>
              <a:t> Standard, Springer-</a:t>
            </a:r>
            <a:r>
              <a:rPr lang="pt-BR" dirty="0" err="1"/>
              <a:t>Verlag</a:t>
            </a:r>
            <a:r>
              <a:rPr lang="pt-BR" dirty="0"/>
              <a:t>, 2002</a:t>
            </a:r>
            <a:r>
              <a:rPr lang="pt-BR" dirty="0" smtClean="0"/>
              <a:t>.</a:t>
            </a:r>
          </a:p>
          <a:p>
            <a:r>
              <a:rPr lang="pt-BR" dirty="0" smtClean="0"/>
              <a:t>E</a:t>
            </a:r>
            <a:r>
              <a:rPr lang="pt-BR" dirty="0"/>
              <a:t>. </a:t>
            </a:r>
            <a:r>
              <a:rPr lang="pt-BR" dirty="0" err="1"/>
              <a:t>Horowitz</a:t>
            </a:r>
            <a:r>
              <a:rPr lang="pt-BR" dirty="0"/>
              <a:t>, Modular </a:t>
            </a:r>
            <a:r>
              <a:rPr lang="pt-BR" dirty="0" err="1"/>
              <a:t>arithmetic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finite</a:t>
            </a:r>
            <a:r>
              <a:rPr lang="pt-BR" dirty="0"/>
              <a:t> </a:t>
            </a:r>
            <a:r>
              <a:rPr lang="pt-BR" dirty="0" err="1"/>
              <a:t>field</a:t>
            </a:r>
            <a:r>
              <a:rPr lang="pt-BR" dirty="0"/>
              <a:t> </a:t>
            </a:r>
            <a:r>
              <a:rPr lang="pt-BR" dirty="0" err="1"/>
              <a:t>theory</a:t>
            </a:r>
            <a:r>
              <a:rPr lang="pt-BR" dirty="0"/>
              <a:t>: A tutorial, SYMSAC ’71: </a:t>
            </a:r>
            <a:r>
              <a:rPr lang="pt-BR" dirty="0" err="1"/>
              <a:t>Proceedings</a:t>
            </a:r>
            <a:r>
              <a:rPr lang="pt-BR" dirty="0"/>
              <a:t> </a:t>
            </a:r>
            <a:r>
              <a:rPr lang="pt-BR" dirty="0" err="1" smtClean="0"/>
              <a:t>of</a:t>
            </a:r>
            <a:r>
              <a:rPr lang="pt-BR" dirty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/>
              <a:t>second</a:t>
            </a:r>
            <a:r>
              <a:rPr lang="pt-BR" dirty="0"/>
              <a:t> ACM </a:t>
            </a:r>
            <a:r>
              <a:rPr lang="pt-BR" dirty="0" err="1"/>
              <a:t>symposium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Symbolic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algebraic</a:t>
            </a:r>
            <a:r>
              <a:rPr lang="pt-BR" dirty="0"/>
              <a:t> </a:t>
            </a:r>
            <a:r>
              <a:rPr lang="pt-BR" dirty="0" err="1"/>
              <a:t>manipulation</a:t>
            </a:r>
            <a:r>
              <a:rPr lang="pt-BR" dirty="0"/>
              <a:t> (New York, NY, USA), </a:t>
            </a:r>
            <a:r>
              <a:rPr lang="pt-BR" dirty="0" smtClean="0"/>
              <a:t>ACM Press</a:t>
            </a:r>
            <a:r>
              <a:rPr lang="pt-BR" dirty="0"/>
              <a:t>, 1971, pp. 188–194</a:t>
            </a:r>
            <a:r>
              <a:rPr lang="pt-BR" dirty="0" smtClean="0"/>
              <a:t>.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Richard </a:t>
            </a:r>
            <a:r>
              <a:rPr lang="pt-BR" dirty="0"/>
              <a:t>E. </a:t>
            </a:r>
            <a:r>
              <a:rPr lang="pt-BR" dirty="0" err="1"/>
              <a:t>Klima</a:t>
            </a:r>
            <a:r>
              <a:rPr lang="pt-BR" dirty="0"/>
              <a:t>, Neil </a:t>
            </a:r>
            <a:r>
              <a:rPr lang="pt-BR" dirty="0" err="1"/>
              <a:t>Sigmon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Ernest </a:t>
            </a:r>
            <a:r>
              <a:rPr lang="pt-BR" dirty="0" err="1"/>
              <a:t>Stitzinger</a:t>
            </a:r>
            <a:r>
              <a:rPr lang="pt-BR" dirty="0"/>
              <a:t>, </a:t>
            </a:r>
            <a:r>
              <a:rPr lang="pt-BR" dirty="0" err="1"/>
              <a:t>Applications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abstract </a:t>
            </a:r>
            <a:r>
              <a:rPr lang="pt-BR" dirty="0" err="1"/>
              <a:t>algebra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 smtClean="0"/>
              <a:t>Maple</a:t>
            </a:r>
            <a:r>
              <a:rPr lang="pt-BR" dirty="0" smtClean="0"/>
              <a:t>, 2000</a:t>
            </a:r>
            <a:r>
              <a:rPr lang="pt-BR" dirty="0"/>
              <a:t>. MR </a:t>
            </a:r>
            <a:r>
              <a:rPr lang="pt-BR" dirty="0" smtClean="0"/>
              <a:t>MR1720327 (2000k:65004)</a:t>
            </a:r>
          </a:p>
          <a:p>
            <a:r>
              <a:rPr lang="pt-BR" dirty="0" smtClean="0"/>
              <a:t>NIST</a:t>
            </a:r>
            <a:r>
              <a:rPr lang="pt-BR" dirty="0"/>
              <a:t>, </a:t>
            </a:r>
            <a:r>
              <a:rPr lang="pt-BR" dirty="0" err="1"/>
              <a:t>Specification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 err="1"/>
              <a:t>Encryption</a:t>
            </a:r>
            <a:r>
              <a:rPr lang="pt-BR" dirty="0"/>
              <a:t> Standard (AES), Federal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 smtClean="0"/>
              <a:t>Processing</a:t>
            </a:r>
            <a:r>
              <a:rPr lang="pt-BR" dirty="0"/>
              <a:t> </a:t>
            </a:r>
            <a:r>
              <a:rPr lang="pt-BR" dirty="0" smtClean="0"/>
              <a:t>Standards </a:t>
            </a:r>
            <a:r>
              <a:rPr lang="pt-BR" dirty="0" err="1"/>
              <a:t>Publication</a:t>
            </a:r>
            <a:r>
              <a:rPr lang="pt-BR" dirty="0"/>
              <a:t> 197, 2001</a:t>
            </a:r>
            <a:r>
              <a:rPr lang="pt-BR" dirty="0" smtClean="0"/>
              <a:t>.</a:t>
            </a:r>
          </a:p>
          <a:p>
            <a:r>
              <a:rPr lang="pt-BR" dirty="0" smtClean="0"/>
              <a:t>William </a:t>
            </a:r>
            <a:r>
              <a:rPr lang="pt-BR" dirty="0" err="1"/>
              <a:t>Stallings</a:t>
            </a:r>
            <a:r>
              <a:rPr lang="pt-BR" dirty="0"/>
              <a:t>, </a:t>
            </a:r>
            <a:r>
              <a:rPr lang="pt-BR" dirty="0" err="1"/>
              <a:t>Cryptography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network </a:t>
            </a:r>
            <a:r>
              <a:rPr lang="pt-BR" dirty="0" err="1"/>
              <a:t>security</a:t>
            </a:r>
            <a:r>
              <a:rPr lang="pt-BR" dirty="0"/>
              <a:t> </a:t>
            </a:r>
            <a:r>
              <a:rPr lang="pt-BR" dirty="0" err="1"/>
              <a:t>principles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practices</a:t>
            </a:r>
            <a:r>
              <a:rPr lang="pt-BR" dirty="0"/>
              <a:t>, </a:t>
            </a:r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, </a:t>
            </a:r>
            <a:r>
              <a:rPr lang="pt-BR" dirty="0" smtClean="0"/>
              <a:t>Prentice Hall</a:t>
            </a:r>
            <a:r>
              <a:rPr lang="pt-BR" dirty="0"/>
              <a:t>, 2005.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61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90525"/>
            <a:ext cx="11292840" cy="11509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Grupo (Integrantes)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Ricardo Peixoto </a:t>
            </a:r>
            <a:r>
              <a:rPr lang="pt-BR" dirty="0" err="1" smtClean="0"/>
              <a:t>Robaina</a:t>
            </a:r>
            <a:endParaRPr lang="pt-BR" dirty="0" smtClean="0"/>
          </a:p>
          <a:p>
            <a:r>
              <a:rPr lang="pt-BR" dirty="0" smtClean="0"/>
              <a:t>Anderson </a:t>
            </a:r>
            <a:r>
              <a:rPr lang="pt-BR" dirty="0" err="1" smtClean="0"/>
              <a:t>Fischoeder</a:t>
            </a:r>
            <a:r>
              <a:rPr lang="pt-BR" dirty="0" smtClean="0"/>
              <a:t> Soares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Acadêmicos do Curso de Engenharia de Computação</a:t>
            </a:r>
          </a:p>
          <a:p>
            <a:pPr marL="0" indent="0">
              <a:buNone/>
            </a:pPr>
            <a:r>
              <a:rPr lang="pt-BR" dirty="0" smtClean="0"/>
              <a:t>Universidade Federal do Pampa</a:t>
            </a:r>
          </a:p>
          <a:p>
            <a:pPr marL="0" indent="0">
              <a:buNone/>
            </a:pPr>
            <a:r>
              <a:rPr lang="pt-BR" dirty="0" smtClean="0"/>
              <a:t>Componente Curricular: Sistemas Operacionais</a:t>
            </a:r>
          </a:p>
          <a:p>
            <a:pPr marL="0" indent="0">
              <a:buNone/>
            </a:pPr>
            <a:r>
              <a:rPr lang="pt-BR" dirty="0" smtClean="0"/>
              <a:t>Professor: Bruno Silveira Neves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15" y="5534025"/>
            <a:ext cx="1952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06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8610"/>
            <a:ext cx="11292840" cy="834390"/>
          </a:xfrm>
        </p:spPr>
        <p:txBody>
          <a:bodyPr/>
          <a:lstStyle/>
          <a:p>
            <a:pPr algn="ctr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1872" y="1457326"/>
            <a:ext cx="8595360" cy="4722812"/>
          </a:xfrm>
        </p:spPr>
        <p:txBody>
          <a:bodyPr/>
          <a:lstStyle/>
          <a:p>
            <a:r>
              <a:rPr lang="pt-BR" b="1" dirty="0" smtClean="0"/>
              <a:t>Criptografia</a:t>
            </a:r>
          </a:p>
          <a:p>
            <a:pPr lvl="1"/>
            <a:r>
              <a:rPr lang="pt-BR" dirty="0" smtClean="0"/>
              <a:t>Morfologia</a:t>
            </a:r>
          </a:p>
          <a:p>
            <a:pPr lvl="1"/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Motivação</a:t>
            </a:r>
          </a:p>
          <a:p>
            <a:r>
              <a:rPr lang="pt-BR" b="1" dirty="0" smtClean="0"/>
              <a:t>AES</a:t>
            </a:r>
          </a:p>
          <a:p>
            <a:pPr lvl="1"/>
            <a:r>
              <a:rPr lang="pt-BR" dirty="0"/>
              <a:t>Historia</a:t>
            </a:r>
          </a:p>
          <a:p>
            <a:pPr lvl="1"/>
            <a:r>
              <a:rPr lang="pt-BR" dirty="0"/>
              <a:t>Funcionamento</a:t>
            </a:r>
          </a:p>
          <a:p>
            <a:r>
              <a:rPr lang="pt-BR" b="1" dirty="0" smtClean="0"/>
              <a:t>Organização</a:t>
            </a:r>
          </a:p>
          <a:p>
            <a:r>
              <a:rPr lang="pt-BR" b="1" dirty="0" smtClean="0"/>
              <a:t>Metas</a:t>
            </a:r>
          </a:p>
          <a:p>
            <a:r>
              <a:rPr lang="pt-BR" b="1" dirty="0" smtClean="0"/>
              <a:t>Referências</a:t>
            </a:r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77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99405"/>
            <a:ext cx="11292840" cy="744554"/>
          </a:xfrm>
        </p:spPr>
        <p:txBody>
          <a:bodyPr/>
          <a:lstStyle/>
          <a:p>
            <a:pPr algn="ctr"/>
            <a:r>
              <a:rPr lang="pt-BR" dirty="0" smtClean="0"/>
              <a:t>Criptografia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1872" y="1351370"/>
            <a:ext cx="8595360" cy="550663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b="1" dirty="0" smtClean="0"/>
              <a:t>Morfologia</a:t>
            </a:r>
            <a:r>
              <a:rPr lang="pt-BR" dirty="0" smtClean="0"/>
              <a:t> </a:t>
            </a:r>
          </a:p>
          <a:p>
            <a:pPr marL="0" indent="0" algn="ctr">
              <a:buNone/>
            </a:pPr>
            <a:r>
              <a:rPr lang="pt-BR" dirty="0" err="1" smtClean="0"/>
              <a:t>cripto</a:t>
            </a:r>
            <a:r>
              <a:rPr lang="pt-BR" dirty="0" smtClean="0"/>
              <a:t> </a:t>
            </a:r>
            <a:r>
              <a:rPr lang="pt-BR" dirty="0"/>
              <a:t>(gr. </a:t>
            </a:r>
            <a:r>
              <a:rPr lang="pt-BR" dirty="0" err="1"/>
              <a:t>Kruptós</a:t>
            </a:r>
            <a:r>
              <a:rPr lang="pt-BR" dirty="0"/>
              <a:t>) 'oculto, secreto, ...'</a:t>
            </a:r>
          </a:p>
          <a:p>
            <a:pPr marL="0" indent="0" algn="ctr">
              <a:buNone/>
            </a:pPr>
            <a:r>
              <a:rPr lang="pt-BR" dirty="0"/>
              <a:t> +</a:t>
            </a:r>
          </a:p>
          <a:p>
            <a:pPr marL="0" indent="0" algn="ctr">
              <a:buNone/>
            </a:pPr>
            <a:r>
              <a:rPr lang="pt-BR" dirty="0"/>
              <a:t> grafia (gr. </a:t>
            </a:r>
            <a:r>
              <a:rPr lang="pt-BR" dirty="0" err="1" smtClean="0"/>
              <a:t>graphía</a:t>
            </a:r>
            <a:r>
              <a:rPr lang="pt-BR" dirty="0"/>
              <a:t>) </a:t>
            </a:r>
            <a:r>
              <a:rPr lang="pt-BR" dirty="0" smtClean="0"/>
              <a:t>'escrita‘</a:t>
            </a:r>
          </a:p>
          <a:p>
            <a:pPr marL="0" indent="0" algn="ctr">
              <a:buNone/>
            </a:pPr>
            <a:endParaRPr lang="pt-BR" b="1" dirty="0" smtClean="0"/>
          </a:p>
          <a:p>
            <a:pPr marL="0" indent="0" algn="ctr">
              <a:buNone/>
            </a:pPr>
            <a:r>
              <a:rPr lang="pt-BR" b="1" dirty="0" smtClean="0"/>
              <a:t>Definição</a:t>
            </a:r>
            <a:endParaRPr lang="pt-BR" b="1" dirty="0"/>
          </a:p>
          <a:p>
            <a:pPr marL="0" indent="0" algn="ctr">
              <a:buNone/>
            </a:pPr>
            <a:r>
              <a:rPr lang="pt-BR" dirty="0"/>
              <a:t>É o estudo dos princípios e técnicas pelas quais a </a:t>
            </a:r>
            <a:r>
              <a:rPr lang="pt-BR" dirty="0" smtClean="0"/>
              <a:t>informação pode </a:t>
            </a:r>
            <a:r>
              <a:rPr lang="pt-BR" dirty="0"/>
              <a:t>ser transformada da sua forma original para outra </a:t>
            </a:r>
            <a:r>
              <a:rPr lang="pt-BR" dirty="0" smtClean="0"/>
              <a:t>ilegível (Encriptação/</a:t>
            </a:r>
            <a:r>
              <a:rPr lang="pt-BR" dirty="0" err="1" smtClean="0"/>
              <a:t>Cifragem</a:t>
            </a:r>
            <a:r>
              <a:rPr lang="pt-BR" dirty="0" smtClean="0"/>
              <a:t>).</a:t>
            </a:r>
          </a:p>
          <a:p>
            <a:pPr marL="0" indent="0" algn="ctr">
              <a:buNone/>
            </a:pPr>
            <a:r>
              <a:rPr lang="pt-BR" dirty="0" smtClean="0"/>
              <a:t>E transformada de sua forma ilegível para sua forma original (Decriptação).</a:t>
            </a:r>
          </a:p>
          <a:p>
            <a:pPr marL="0" indent="0" algn="ctr">
              <a:buNone/>
            </a:pPr>
            <a:endParaRPr lang="pt-BR" b="1" dirty="0" smtClean="0"/>
          </a:p>
          <a:p>
            <a:pPr marL="0" indent="0" algn="ctr">
              <a:buNone/>
            </a:pPr>
            <a:r>
              <a:rPr lang="pt-BR" b="1" dirty="0" smtClean="0"/>
              <a:t>Motivação</a:t>
            </a:r>
          </a:p>
          <a:p>
            <a:pPr marL="0" indent="0" algn="ctr">
              <a:buNone/>
            </a:pPr>
            <a:r>
              <a:rPr lang="pt-BR" dirty="0" smtClean="0"/>
              <a:t>Confidencialidade</a:t>
            </a:r>
          </a:p>
          <a:p>
            <a:pPr marL="0" indent="0" algn="ctr">
              <a:buNone/>
            </a:pPr>
            <a:r>
              <a:rPr lang="pt-BR" dirty="0" smtClean="0"/>
              <a:t>Integridade</a:t>
            </a:r>
          </a:p>
          <a:p>
            <a:pPr marL="0" indent="0" algn="ctr">
              <a:buNone/>
            </a:pPr>
            <a:r>
              <a:rPr lang="pt-BR" dirty="0" smtClean="0"/>
              <a:t>Autenticação</a:t>
            </a:r>
          </a:p>
          <a:p>
            <a:pPr marL="0" indent="0" algn="ctr">
              <a:buNone/>
            </a:pPr>
            <a:r>
              <a:rPr lang="pt-BR" dirty="0" smtClean="0"/>
              <a:t>Não-Repudio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3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99405"/>
            <a:ext cx="11292840" cy="744554"/>
          </a:xfrm>
        </p:spPr>
        <p:txBody>
          <a:bodyPr/>
          <a:lstStyle/>
          <a:p>
            <a:pPr algn="ctr"/>
            <a:r>
              <a:rPr lang="pt-BR" dirty="0" smtClean="0"/>
              <a:t>Criptografia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Tipos de Criptografias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Chave Simétrica</a:t>
            </a:r>
          </a:p>
          <a:p>
            <a:pPr marL="0" indent="0">
              <a:buNone/>
            </a:pPr>
            <a:r>
              <a:rPr lang="pt-BR" dirty="0" smtClean="0"/>
              <a:t>A mesma chave é utilizada tanto na Encriptação quanto na </a:t>
            </a:r>
            <a:r>
              <a:rPr lang="pt-BR" dirty="0"/>
              <a:t>Encriptação.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Chave Assimétrica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Chaves diferentes são usadas para </a:t>
            </a:r>
            <a:r>
              <a:rPr lang="pt-BR" dirty="0"/>
              <a:t>Encriptação e Encriptação.</a:t>
            </a:r>
            <a:endParaRPr lang="pt-BR" dirty="0" smtClean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27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2012"/>
            <a:ext cx="11292840" cy="1098897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AES</a:t>
            </a:r>
            <a:br>
              <a:rPr lang="pt-BR" dirty="0" smtClean="0"/>
            </a:br>
            <a:r>
              <a:rPr lang="pt-BR" sz="2400" spc="10" dirty="0" err="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Advanced</a:t>
            </a:r>
            <a:r>
              <a:rPr lang="pt-BR" sz="2400" spc="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400" spc="10" dirty="0" err="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Encryption</a:t>
            </a:r>
            <a:r>
              <a:rPr lang="pt-BR" sz="2400" spc="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Standard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6700" y="1521303"/>
            <a:ext cx="8828412" cy="524462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000" b="1" dirty="0" smtClean="0"/>
              <a:t>História</a:t>
            </a:r>
          </a:p>
          <a:p>
            <a:r>
              <a:rPr lang="pt-BR" dirty="0"/>
              <a:t>(1997) Concurso NIST (</a:t>
            </a:r>
            <a:r>
              <a:rPr lang="pt-BR" dirty="0" err="1"/>
              <a:t>National</a:t>
            </a:r>
            <a:r>
              <a:rPr lang="pt-BR" dirty="0"/>
              <a:t> </a:t>
            </a:r>
            <a:r>
              <a:rPr lang="pt-BR" dirty="0" err="1"/>
              <a:t>Institute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Standards </a:t>
            </a:r>
            <a:r>
              <a:rPr lang="pt-BR" dirty="0" err="1"/>
              <a:t>and</a:t>
            </a:r>
            <a:r>
              <a:rPr lang="pt-BR" dirty="0"/>
              <a:t> Technology</a:t>
            </a:r>
            <a:r>
              <a:rPr lang="pt-BR" dirty="0" smtClean="0"/>
              <a:t>)</a:t>
            </a:r>
          </a:p>
          <a:p>
            <a:r>
              <a:rPr lang="pt-BR" dirty="0"/>
              <a:t>Sucessor do DES (Data </a:t>
            </a:r>
            <a:r>
              <a:rPr lang="pt-BR" dirty="0" err="1"/>
              <a:t>Encryption</a:t>
            </a:r>
            <a:r>
              <a:rPr lang="pt-BR" dirty="0"/>
              <a:t> Standard)</a:t>
            </a:r>
          </a:p>
          <a:p>
            <a:r>
              <a:rPr lang="pt-BR" dirty="0"/>
              <a:t>(2000) vencedor: </a:t>
            </a:r>
            <a:r>
              <a:rPr lang="pt-BR" dirty="0" err="1"/>
              <a:t>Rijndael</a:t>
            </a:r>
            <a:r>
              <a:rPr lang="pt-BR" dirty="0"/>
              <a:t> (Vincent </a:t>
            </a:r>
            <a:r>
              <a:rPr lang="pt-BR" b="1" dirty="0" err="1"/>
              <a:t>Rijm</a:t>
            </a:r>
            <a:r>
              <a:rPr lang="pt-BR" dirty="0" err="1"/>
              <a:t>en</a:t>
            </a:r>
            <a:r>
              <a:rPr lang="pt-BR" dirty="0"/>
              <a:t> e Joan </a:t>
            </a:r>
            <a:r>
              <a:rPr lang="pt-BR" b="1" dirty="0" err="1"/>
              <a:t>Dae</a:t>
            </a:r>
            <a:r>
              <a:rPr lang="pt-BR" dirty="0" err="1"/>
              <a:t>men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Padronização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atual padrão de criptografia dos </a:t>
            </a:r>
            <a:r>
              <a:rPr lang="pt-BR" dirty="0" smtClean="0"/>
              <a:t>EUA</a:t>
            </a:r>
          </a:p>
          <a:p>
            <a:pPr marL="0" indent="0" algn="ctr">
              <a:buNone/>
            </a:pPr>
            <a:r>
              <a:rPr lang="pt-BR" sz="2100" b="1" dirty="0" smtClean="0"/>
              <a:t>Benefícios</a:t>
            </a:r>
          </a:p>
          <a:p>
            <a:r>
              <a:rPr lang="pt-BR" dirty="0" smtClean="0"/>
              <a:t>É </a:t>
            </a:r>
            <a:r>
              <a:rPr lang="pt-BR" dirty="0"/>
              <a:t>eficiente tanto em hardware quanto em software.</a:t>
            </a:r>
          </a:p>
          <a:p>
            <a:r>
              <a:rPr lang="pt-BR" dirty="0"/>
              <a:t>Baixo consumo de memória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19236"/>
              </p:ext>
            </p:extLst>
          </p:nvPr>
        </p:nvGraphicFramePr>
        <p:xfrm>
          <a:off x="1462356" y="3414840"/>
          <a:ext cx="7845424" cy="146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868"/>
                <a:gridCol w="2438414"/>
                <a:gridCol w="2615142"/>
              </a:tblGrid>
              <a:tr h="37299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Diferenças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Rijndael</a:t>
                      </a:r>
                      <a:endParaRPr lang="pt-BR" dirty="0"/>
                    </a:p>
                  </a:txBody>
                  <a:tcPr/>
                </a:tc>
              </a:tr>
              <a:tr h="455079">
                <a:tc>
                  <a:txBody>
                    <a:bodyPr/>
                    <a:lstStyle/>
                    <a:p>
                      <a:r>
                        <a:rPr lang="pt-BR" dirty="0" smtClean="0"/>
                        <a:t>Tamanho de Bloco (bits)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128, 160, 192, 224,256</a:t>
                      </a:r>
                      <a:endParaRPr lang="pt-BR" dirty="0"/>
                    </a:p>
                  </a:txBody>
                  <a:tcPr/>
                </a:tc>
              </a:tr>
              <a:tr h="455079">
                <a:tc>
                  <a:txBody>
                    <a:bodyPr/>
                    <a:lstStyle/>
                    <a:p>
                      <a:r>
                        <a:rPr lang="pt-BR" dirty="0" smtClean="0"/>
                        <a:t>Tamanho de Chave (bits)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128, 192 ou 256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128, 160, 192, 224,256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65" y="1751363"/>
            <a:ext cx="1613998" cy="4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29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760"/>
            <a:ext cx="11292840" cy="1106989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AES</a:t>
            </a:r>
            <a:br>
              <a:rPr lang="pt-BR" dirty="0" smtClean="0"/>
            </a:br>
            <a:r>
              <a:rPr lang="pt-BR" sz="2400" spc="10" dirty="0" err="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Advanced</a:t>
            </a:r>
            <a:r>
              <a:rPr lang="pt-BR" sz="2400" spc="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400" spc="10" dirty="0" err="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Encryption</a:t>
            </a:r>
            <a:r>
              <a:rPr lang="pt-BR" sz="2400" spc="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Standard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pt-BR" sz="1800" b="1" dirty="0" smtClean="0"/>
              <a:t>Funcionamento</a:t>
            </a:r>
            <a:endParaRPr lang="pt-BR" sz="1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014087"/>
            <a:ext cx="2719578" cy="38439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3197720"/>
            <a:ext cx="2589657" cy="366028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873948" y="2644755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Encriptação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920133" y="2644755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Decriptação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167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760"/>
            <a:ext cx="11292840" cy="1106989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AES</a:t>
            </a:r>
            <a:br>
              <a:rPr lang="pt-BR" dirty="0" smtClean="0"/>
            </a:br>
            <a:r>
              <a:rPr lang="pt-BR" sz="2400" spc="10" dirty="0" err="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Advanced</a:t>
            </a:r>
            <a:r>
              <a:rPr lang="pt-BR" sz="2400" spc="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400" spc="10" dirty="0" err="1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Encryption</a:t>
            </a:r>
            <a:r>
              <a:rPr lang="pt-BR" sz="2400" spc="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Standard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8740" y="1646806"/>
            <a:ext cx="8595360" cy="4351337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pt-BR" sz="1800" b="1" dirty="0" smtClean="0"/>
              <a:t>Funcionamento</a:t>
            </a:r>
          </a:p>
          <a:p>
            <a:pPr marL="274320" lvl="1" indent="0">
              <a:buNone/>
            </a:pPr>
            <a:endParaRPr lang="pt-BR" sz="1800" b="1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2330338"/>
            <a:ext cx="2718126" cy="384186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750025" y="2330338"/>
            <a:ext cx="6263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Por Dentro do AES</a:t>
            </a:r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AddRoundKey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SubBytes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ShiftRows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MixColumns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15" y="4621048"/>
            <a:ext cx="1034298" cy="13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1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57353"/>
            <a:ext cx="11277600" cy="1325562"/>
          </a:xfrm>
        </p:spPr>
        <p:txBody>
          <a:bodyPr/>
          <a:lstStyle/>
          <a:p>
            <a:pPr algn="ctr"/>
            <a:r>
              <a:rPr lang="pt-BR" dirty="0" err="1"/>
              <a:t>AddRoundKey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735724" y="1642239"/>
            <a:ext cx="4330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 etapa consiste em fazer uma operação XOR bit a bit entre o estado e a </a:t>
            </a:r>
            <a:r>
              <a:rPr lang="pt-BR" dirty="0" err="1" smtClean="0"/>
              <a:t>sub-chave</a:t>
            </a:r>
            <a:r>
              <a:rPr lang="pt-BR" dirty="0" smtClean="0"/>
              <a:t>. Os dois são do mesmo tamanho e para cada rodada a chave é expandida, afim de utilizar sempre uma </a:t>
            </a:r>
            <a:r>
              <a:rPr lang="pt-BR" dirty="0" err="1" smtClean="0"/>
              <a:t>sub-chave</a:t>
            </a:r>
            <a:r>
              <a:rPr lang="pt-BR" dirty="0" smtClean="0"/>
              <a:t> diferente.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753" y="2519402"/>
            <a:ext cx="3404982" cy="377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10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418</TotalTime>
  <Words>612</Words>
  <Application>Microsoft Office PowerPoint</Application>
  <PresentationFormat>Personalizar</PresentationFormat>
  <Paragraphs>157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View</vt:lpstr>
      <vt:lpstr>Algoritmo de Criptografia AES (Java)</vt:lpstr>
      <vt:lpstr>       Grupo (Integrantes) </vt:lpstr>
      <vt:lpstr>Sumário</vt:lpstr>
      <vt:lpstr>Criptografia</vt:lpstr>
      <vt:lpstr>Criptografia</vt:lpstr>
      <vt:lpstr>AES Advanced Encryption Standard</vt:lpstr>
      <vt:lpstr>AES Advanced Encryption Standard</vt:lpstr>
      <vt:lpstr>AES Advanced Encryption Standard</vt:lpstr>
      <vt:lpstr>AddRoundKey </vt:lpstr>
      <vt:lpstr>SubBytes </vt:lpstr>
      <vt:lpstr>ShiftRows </vt:lpstr>
      <vt:lpstr>MixColumns </vt:lpstr>
      <vt:lpstr>Organização</vt:lpstr>
      <vt:lpstr>Metas</vt:lpstr>
      <vt:lpstr>Referências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Criptografia AES (Java)</dc:title>
  <dc:creator>Ricardo</dc:creator>
  <cp:lastModifiedBy>Anderson</cp:lastModifiedBy>
  <cp:revision>31</cp:revision>
  <dcterms:created xsi:type="dcterms:W3CDTF">2016-05-11T00:52:54Z</dcterms:created>
  <dcterms:modified xsi:type="dcterms:W3CDTF">2016-05-11T19:25:38Z</dcterms:modified>
</cp:coreProperties>
</file>