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7" r:id="rId4"/>
    <p:sldId id="259" r:id="rId5"/>
    <p:sldId id="289" r:id="rId6"/>
    <p:sldId id="291" r:id="rId7"/>
    <p:sldId id="288" r:id="rId8"/>
    <p:sldId id="295" r:id="rId9"/>
    <p:sldId id="258" r:id="rId10"/>
    <p:sldId id="290" r:id="rId11"/>
    <p:sldId id="292" r:id="rId12"/>
    <p:sldId id="264" r:id="rId13"/>
    <p:sldId id="293" r:id="rId14"/>
    <p:sldId id="294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F31A-D4B4-4F6B-B44A-E40AB9FBCFA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D9AF1-95BD-4CE6-BCE5-128D4BC0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c9231c2c3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c9231c2c3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CE1D-23F3-1F1F-9D8A-1A2FD9355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30DE-8F77-96EB-EE80-D19BED9B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6E76-CD34-1F3E-CCF7-A2D89834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32FC-9587-5FC1-A0B9-9FE1AA3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189A-1CEB-0DC8-4A8E-744C809F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E497-D421-2E23-ACB6-CEA36B29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E1373-F459-7448-4460-7C96463D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2C62-4689-2A07-D308-7DF5A6A0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9B27-2358-B78A-AF43-53E66FAA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DBFC-9536-F435-91C2-33C69AFF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6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FE88E-A24B-9F8A-77DB-5D66C5434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7D6D-3DA1-D09F-57D2-532AB8500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0C14-52FD-452F-2F9B-6188611B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4653-F504-E32D-3902-263518B6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F272-D06F-00B8-18D1-B99D51AB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0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C174-8ED0-1D94-FB57-31F12949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085F-F5E8-1DC5-2D60-E1652D2D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2312-36CE-E4BF-1506-54FFF84D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283A-8425-E1B4-BA7A-78FF8498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4035-A6A6-2870-6A54-576B85E3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3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0521-4348-067A-E6F7-5AFDDCA1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DC39-7FE0-0FA3-0F16-05E411D54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6511-B450-D506-04FB-8076F95F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5EA1-90DE-0DE8-D9C8-F73670EC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D22C-3C97-969E-8CFD-89635B19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2A8B-BD76-0D69-C374-1A43547C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7744-C035-34BB-7166-974305C5E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0477-E601-D81D-031C-557B62380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8A5F3-A93E-AC61-38FA-9A61FEB1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BC7FF-754F-58A1-7B2F-5222562B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7E705-A74E-0EC7-C221-FB737F71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E02E-B80D-2462-9F2F-15A4B51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61D34-869A-0BDC-CC18-9F375F61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B6914-151D-F3A9-E297-C80F43CB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937B6-1203-159F-C034-3FA65C9C6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25E9D-D22E-F4A2-4DBE-BE29E032F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223F5-94FF-7DF2-9BED-0162B848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2E1A-E732-8A3E-B305-001A72E2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4EB22-415C-EF03-CF19-9982F1A7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4350-6DAF-CA42-317E-915BD1A3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C7D6-1357-218F-260E-6E7E9CD0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8D46D-172B-E3CB-D0CA-8349B5E1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A818-AA6F-29DE-F48E-9AB02597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3C1D7-55B0-C511-A044-1F661153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F88C7-FC92-6207-1632-F7A1A8D9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50377-B91B-FF0A-BA65-E5359DED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2583-F470-D551-A9DF-F33C170A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1380-38FF-22BC-AF32-BE4D8BE8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232B-CE02-732D-C876-56B261F4B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35DA-A7B3-3AD7-3FB2-2517ABDC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F91FF-8C7C-57A6-94CD-1D0DACC3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851D0-BF5A-0A13-863A-926B18E3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1362-5C2A-4A08-8556-F3F6A40E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3FADB-E9B7-9E90-D78D-AF98FF717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B855D-F885-AE79-8A42-1B07755CB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ED527-6F14-92A2-FAEE-FC4F2874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3E907-1AE0-F943-5A32-0FFB076A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8198B-4A99-6389-F3BA-F691B860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E0B06-E91C-E9BD-6084-46D3FCDF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CC342-551B-7CEA-9804-16A01D52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8DCA-C9AE-476B-39A1-82DCD3400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4BA8-BA3C-47EA-8961-9BBCF82A534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03C3-11ED-CA5F-762E-FD7A05A71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9337-AAF4-263B-1580-6CCA722D7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5ED6E-4EF0-42D8-8DC5-D2B34526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BadreeshShetty/Data-Visualization-using-Matplotlib/blob/master/%281%29Histograms.ipynb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BadreeshShetty/Data-Visualization-using-Matplotlib/blob/master/%282%29PieChart.ipynb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bviewer.org/github/BadreeshShetty/Data-Visualization-using-Matplotlib/blob/master/%283%29Time%20series.ipyn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bviewer.org/github/BadreeshShetty/Data-Visualization-using-Matplotlib/blob/master/%284%29Boxplot_Violinplot.ipyn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bviewer.org/github/BadreeshShetty/Data-Visualization-using-Matplotlib/blob/master/%287%29Barplot.ipyn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BadreeshShetty/Data-Visualization-using-Matplotlib/blob/master/%288%29Scatterplot.ipyn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BFA7544-5E6D-B24D-96D6-2388E9ADB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000" b="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851F0-7F6D-A733-013D-40C19D879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Exploration, Understanding,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90182-31B0-0550-156E-05138507B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Neha Baranwal</a:t>
            </a:r>
          </a:p>
        </p:txBody>
      </p:sp>
    </p:spTree>
    <p:extLst>
      <p:ext uri="{BB962C8B-B14F-4D97-AF65-F5344CB8AC3E}">
        <p14:creationId xmlns:p14="http://schemas.microsoft.com/office/powerpoint/2010/main" val="340528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AE78-33ED-7B9B-E11E-BCFD15D6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48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What Is Data Analysis?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54FFAFA-9B82-C571-0FA4-4FD0B2162916}"/>
              </a:ext>
            </a:extLst>
          </p:cNvPr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4100" name="Picture 4" descr="What Is the Data Analysis Process? 5 Key Steps to Follow">
            <a:extLst>
              <a:ext uri="{FF2B5EF4-FFF2-40B4-BE49-F238E27FC236}">
                <a16:creationId xmlns:a16="http://schemas.microsoft.com/office/drawing/2014/main" id="{3104CD99-1C42-077F-B999-41A4E577B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20" y="992774"/>
            <a:ext cx="6760725" cy="540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9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AE78-33ED-7B9B-E11E-BCFD15D6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48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What Is Data Analysis?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54FFAFA-9B82-C571-0FA4-4FD0B2162916}"/>
              </a:ext>
            </a:extLst>
          </p:cNvPr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4F0122-0543-3EB6-46DE-58456DB57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2"/>
          <a:stretch/>
        </p:blipFill>
        <p:spPr bwMode="auto">
          <a:xfrm>
            <a:off x="2005806" y="130738"/>
            <a:ext cx="8180387" cy="626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6146" name="Picture 2" descr="What is Data Visualization? (Definition, Examples, Best Practices)">
            <a:extLst>
              <a:ext uri="{FF2B5EF4-FFF2-40B4-BE49-F238E27FC236}">
                <a16:creationId xmlns:a16="http://schemas.microsoft.com/office/drawing/2014/main" id="{70FEE871-5247-AEB6-16FB-2D86277C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5" y="150194"/>
            <a:ext cx="11102502" cy="624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3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0B9E7-612B-332D-F029-DCF7DDC15BDC}"/>
              </a:ext>
            </a:extLst>
          </p:cNvPr>
          <p:cNvSpPr txBox="1"/>
          <p:nvPr/>
        </p:nvSpPr>
        <p:spPr>
          <a:xfrm>
            <a:off x="2494667" y="271955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Data Visualization is important?</a:t>
            </a:r>
          </a:p>
        </p:txBody>
      </p:sp>
      <p:pic>
        <p:nvPicPr>
          <p:cNvPr id="7170" name="Picture 2" descr="Importance, Purpose, and Benefit of Data Visualization Tools!">
            <a:extLst>
              <a:ext uri="{FF2B5EF4-FFF2-40B4-BE49-F238E27FC236}">
                <a16:creationId xmlns:a16="http://schemas.microsoft.com/office/drawing/2014/main" id="{A8441BCA-1A23-59EA-03B9-3D2BC6B1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6" y="1220821"/>
            <a:ext cx="11829528" cy="44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09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0B9E7-612B-332D-F029-DCF7DDC15BDC}"/>
              </a:ext>
            </a:extLst>
          </p:cNvPr>
          <p:cNvSpPr txBox="1"/>
          <p:nvPr/>
        </p:nvSpPr>
        <p:spPr>
          <a:xfrm>
            <a:off x="2621127" y="202927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do Data Visualization?</a:t>
            </a:r>
          </a:p>
        </p:txBody>
      </p:sp>
      <p:pic>
        <p:nvPicPr>
          <p:cNvPr id="1026" name="Picture 2" descr="23 Best Data Visualization Tools for 2023">
            <a:extLst>
              <a:ext uri="{FF2B5EF4-FFF2-40B4-BE49-F238E27FC236}">
                <a16:creationId xmlns:a16="http://schemas.microsoft.com/office/drawing/2014/main" id="{E577E153-1F98-5AA0-0166-833BC6B3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15" y="1050284"/>
            <a:ext cx="9444269" cy="53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5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BF233-FD9F-D296-1CE4-E951F7393BCA}"/>
              </a:ext>
            </a:extLst>
          </p:cNvPr>
          <p:cNvSpPr txBox="1"/>
          <p:nvPr/>
        </p:nvSpPr>
        <p:spPr>
          <a:xfrm>
            <a:off x="379379" y="1411389"/>
            <a:ext cx="111868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histogram takes in a series of data and divides the data into a number of bins. It then plots the frequency data points in each bin (i.e. the interval of points). It is useful in understanding the count of data ranges.</a:t>
            </a:r>
          </a:p>
          <a:p>
            <a:endParaRPr lang="en-US" dirty="0"/>
          </a:p>
          <a:p>
            <a:r>
              <a:rPr lang="en-US" b="1" dirty="0"/>
              <a:t>When to use: </a:t>
            </a:r>
            <a:r>
              <a:rPr lang="en-US" dirty="0"/>
              <a:t>We should use histogram when we need the count of the variable in a plot.</a:t>
            </a:r>
          </a:p>
          <a:p>
            <a:endParaRPr lang="en-US" dirty="0"/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eg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: Number of particular games sold in a store.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F2F41-7C5A-56D7-0626-2E17123D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90" y="2715695"/>
            <a:ext cx="39052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7011B-EC6A-16DC-6581-8E33DD521489}"/>
              </a:ext>
            </a:extLst>
          </p:cNvPr>
          <p:cNvSpPr txBox="1"/>
          <p:nvPr/>
        </p:nvSpPr>
        <p:spPr>
          <a:xfrm>
            <a:off x="1364303" y="3861915"/>
            <a:ext cx="2974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Implementation: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8507A-6FBA-CB57-036F-A8EBC46F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7" y="1086154"/>
            <a:ext cx="5133975" cy="425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6731B-C2F3-E1CC-3BF0-D570ACD24A3E}"/>
              </a:ext>
            </a:extLst>
          </p:cNvPr>
          <p:cNvSpPr txBox="1"/>
          <p:nvPr/>
        </p:nvSpPr>
        <p:spPr>
          <a:xfrm>
            <a:off x="6857999" y="1636509"/>
            <a:ext cx="4452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It is a circular plot which is divided into slices to illustrate numerical proportion. The slice of a pie chart is to show the proportion of parts out of a whole.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E2E42-1749-E2C1-5D5B-0F33636BFEF4}"/>
              </a:ext>
            </a:extLst>
          </p:cNvPr>
          <p:cNvSpPr txBox="1"/>
          <p:nvPr/>
        </p:nvSpPr>
        <p:spPr>
          <a:xfrm>
            <a:off x="6857999" y="2985824"/>
            <a:ext cx="4452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When to use: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Pie chart should be used seldom used as It is difficult to compare sections of the chart. Bar plot is used instead as comparing sections is easy.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92D5D-54AD-8D94-ADB9-2DDCEC2D5C9F}"/>
              </a:ext>
            </a:extLst>
          </p:cNvPr>
          <p:cNvSpPr txBox="1"/>
          <p:nvPr/>
        </p:nvSpPr>
        <p:spPr>
          <a:xfrm>
            <a:off x="7084376" y="4780794"/>
            <a:ext cx="3363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Implementation: Pie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Series by line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6CF0C-B585-2789-A8EC-D0434BECF31B}"/>
              </a:ext>
            </a:extLst>
          </p:cNvPr>
          <p:cNvSpPr txBox="1"/>
          <p:nvPr/>
        </p:nvSpPr>
        <p:spPr>
          <a:xfrm>
            <a:off x="389106" y="1016231"/>
            <a:ext cx="10894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 series is a line plot and it is basically connecting data points with a straight line. It is useful in understanding the trend over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76E74-29E7-67EA-ABAB-86EBBA249E2F}"/>
              </a:ext>
            </a:extLst>
          </p:cNvPr>
          <p:cNvSpPr txBox="1"/>
          <p:nvPr/>
        </p:nvSpPr>
        <p:spPr>
          <a:xfrm>
            <a:off x="389106" y="1963604"/>
            <a:ext cx="103383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When to use: </a:t>
            </a:r>
            <a:r>
              <a:rPr lang="en-US" dirty="0"/>
              <a:t>Time Series should be used when single or multiple variables are to be plotted over time.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Stock Market Analysis of Companies, Weather Forecasting.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855FB6-8A4D-C9C2-0FBC-E7AE6CF4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94" y="3065166"/>
            <a:ext cx="5980411" cy="306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7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Series by line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B8E20-B9B6-5CEA-E124-57E44F2F59EC}"/>
              </a:ext>
            </a:extLst>
          </p:cNvPr>
          <p:cNvSpPr txBox="1"/>
          <p:nvPr/>
        </p:nvSpPr>
        <p:spPr>
          <a:xfrm>
            <a:off x="430448" y="1491044"/>
            <a:ext cx="678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First, Convert Date to pandas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DateTime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for easier plotting of data.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243669-78E7-18CB-B210-63046B73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21" y="2211333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5FAF256-F77E-69D3-6868-1D11212A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012432"/>
            <a:ext cx="68199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E6946-EE14-D974-6A96-B08E9434BD43}"/>
              </a:ext>
            </a:extLst>
          </p:cNvPr>
          <p:cNvSpPr txBox="1"/>
          <p:nvPr/>
        </p:nvSpPr>
        <p:spPr>
          <a:xfrm>
            <a:off x="8201734" y="5277415"/>
            <a:ext cx="3266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Implementation: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Boxplot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DFB87-5B08-969D-3DE1-14F63ABFFC7A}"/>
              </a:ext>
            </a:extLst>
          </p:cNvPr>
          <p:cNvSpPr txBox="1"/>
          <p:nvPr/>
        </p:nvSpPr>
        <p:spPr>
          <a:xfrm>
            <a:off x="418289" y="1238603"/>
            <a:ext cx="9747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Boxplot gives a nice summary of the data. It helps in understanding our distribution better.</a:t>
            </a:r>
          </a:p>
          <a:p>
            <a:endParaRPr lang="en-US" dirty="0"/>
          </a:p>
          <a:p>
            <a:r>
              <a:rPr lang="en-US" dirty="0"/>
              <a:t>When to use: It should be used when we require to use the overall statistical information on the distribution of the data. It can be used to detect outliers in the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9C2B9-416A-6B83-8914-0215D74AE44D}"/>
              </a:ext>
            </a:extLst>
          </p:cNvPr>
          <p:cNvSpPr txBox="1"/>
          <p:nvPr/>
        </p:nvSpPr>
        <p:spPr>
          <a:xfrm>
            <a:off x="535020" y="2813360"/>
            <a:ext cx="6858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Credit Score of Customer. We can get the max, min and much more</a:t>
            </a:r>
          </a:p>
          <a:p>
            <a:r>
              <a:rPr lang="en-US" dirty="0"/>
              <a:t> information about the mark.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E4BCB-6FFA-6F2D-52B3-861FF92E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2438932"/>
            <a:ext cx="2295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6F07-C448-506B-57B6-A16A080F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22A8-30C5-599A-5922-FA158608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Understanding of data</a:t>
            </a:r>
          </a:p>
          <a:p>
            <a:r>
              <a:rPr lang="en-US" dirty="0"/>
              <a:t>Analysis of data</a:t>
            </a:r>
          </a:p>
          <a:p>
            <a:r>
              <a:rPr lang="en-US" dirty="0"/>
              <a:t>Importance of data visualization</a:t>
            </a:r>
          </a:p>
          <a:p>
            <a:r>
              <a:rPr lang="en-US" dirty="0"/>
              <a:t>Visualization tools</a:t>
            </a:r>
          </a:p>
          <a:p>
            <a:r>
              <a:rPr lang="en-US" dirty="0"/>
              <a:t> Examples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FC094A5-253F-52AD-020D-509D1BA3AFDF}"/>
              </a:ext>
            </a:extLst>
          </p:cNvPr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585870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Boxplot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22ACB1-E380-8A95-506F-1098F4F4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2" y="1536969"/>
            <a:ext cx="6479225" cy="418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BB33CF-0425-6C5F-B1CA-8EB6FB2A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59" y="1389127"/>
            <a:ext cx="39243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D34AD-C71F-2252-89DB-E0B575F673AA}"/>
              </a:ext>
            </a:extLst>
          </p:cNvPr>
          <p:cNvSpPr txBox="1"/>
          <p:nvPr/>
        </p:nvSpPr>
        <p:spPr>
          <a:xfrm>
            <a:off x="7712716" y="5640497"/>
            <a:ext cx="388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Implementation: Boxplot &amp; </a:t>
            </a:r>
            <a:r>
              <a:rPr lang="en-US" dirty="0" err="1">
                <a:hlinkClick r:id="rId4"/>
              </a:rPr>
              <a:t>Violinplot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4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24CA1-6FBD-C0D5-560A-5047E5B6CBB8}"/>
              </a:ext>
            </a:extLst>
          </p:cNvPr>
          <p:cNvSpPr txBox="1"/>
          <p:nvPr/>
        </p:nvSpPr>
        <p:spPr>
          <a:xfrm>
            <a:off x="203200" y="1173300"/>
            <a:ext cx="113327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 Plot shows the distribution of data over several groups. It is commonly confused with a histogram which only takes numerical data for plotting. It helps in comparing multiple numeric values.</a:t>
            </a:r>
          </a:p>
          <a:p>
            <a:endParaRPr lang="en-US" dirty="0"/>
          </a:p>
          <a:p>
            <a:r>
              <a:rPr lang="en-US" b="1" dirty="0"/>
              <a:t>When to use: </a:t>
            </a:r>
            <a:r>
              <a:rPr lang="en-US" dirty="0"/>
              <a:t>It is used when to compare between </a:t>
            </a:r>
          </a:p>
          <a:p>
            <a:r>
              <a:rPr lang="en-US" dirty="0"/>
              <a:t>several groups.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Student marks in an exam.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3016324-88DF-ECB0-BDA4-05E67806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43" y="2277438"/>
            <a:ext cx="61722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D5BCBC-F2B0-CAD4-8EB5-B19B0A0EDB0B}"/>
              </a:ext>
            </a:extLst>
          </p:cNvPr>
          <p:cNvSpPr txBox="1"/>
          <p:nvPr/>
        </p:nvSpPr>
        <p:spPr>
          <a:xfrm>
            <a:off x="2671054" y="5043951"/>
            <a:ext cx="259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  <a:hlinkClick r:id="rId4"/>
              </a:rPr>
              <a:t>Implementation: </a:t>
            </a:r>
            <a:r>
              <a:rPr lang="en-US" b="0" i="0" u="sng" dirty="0">
                <a:effectLst/>
                <a:latin typeface="source-serif-pro"/>
                <a:hlinkClick r:id="rId4"/>
              </a:rPr>
              <a:t>Bar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4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Scatter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933CA-64A8-2D44-0250-50F26516EC87}"/>
              </a:ext>
            </a:extLst>
          </p:cNvPr>
          <p:cNvSpPr txBox="1"/>
          <p:nvPr/>
        </p:nvSpPr>
        <p:spPr>
          <a:xfrm>
            <a:off x="389105" y="1480712"/>
            <a:ext cx="110117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</a:rPr>
              <a:t>Scatter plot helps in visualizing 2 numeric variables. It helps in identifying the relationship of the data with each variable 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i.e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correlation or trend patterns. It also helps in detecting outliers in the plot.</a:t>
            </a:r>
          </a:p>
          <a:p>
            <a:pPr algn="l"/>
            <a:endParaRPr lang="en-US" b="1" i="0" dirty="0">
              <a:solidFill>
                <a:srgbClr val="292929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</a:rPr>
              <a:t>When to use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: It is used in Machine learning concepts like regression, where x and y are continuous variables. It is also used in clustering scatters or outlier detection.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FEA452-DC77-7463-1216-ECD8AEDC7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72" y="3043050"/>
            <a:ext cx="4310265" cy="31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12AFC-F1ED-500E-5B9D-A0F4C440924E}"/>
              </a:ext>
            </a:extLst>
          </p:cNvPr>
          <p:cNvSpPr txBox="1"/>
          <p:nvPr/>
        </p:nvSpPr>
        <p:spPr>
          <a:xfrm>
            <a:off x="813610" y="4781304"/>
            <a:ext cx="3275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  <a:hlinkClick r:id="rId3"/>
              </a:rPr>
              <a:t>Implementation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  <a:hlinkClick r:id="rId3"/>
              </a:rPr>
              <a:t>: </a:t>
            </a:r>
            <a:r>
              <a:rPr lang="en-US" b="0" i="0" u="sng" dirty="0">
                <a:effectLst/>
                <a:latin typeface="source-serif-pro"/>
                <a:hlinkClick r:id="rId3"/>
              </a:rPr>
              <a:t>Scatter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6F07-C448-506B-57B6-A16A080F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22A8-30C5-599A-5922-FA158608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data is being collected and warehoused </a:t>
            </a:r>
          </a:p>
          <a:p>
            <a:pPr lvl="1"/>
            <a:r>
              <a:rPr lang="en-US" dirty="0"/>
              <a:t>Web data, e-commerce</a:t>
            </a:r>
          </a:p>
          <a:p>
            <a:pPr lvl="1"/>
            <a:r>
              <a:rPr lang="en-US" dirty="0"/>
              <a:t>Financial transactions, bank/credit transactions</a:t>
            </a:r>
          </a:p>
          <a:p>
            <a:pPr lvl="1"/>
            <a:r>
              <a:rPr lang="en-US" dirty="0"/>
              <a:t>Online trading and purchasing</a:t>
            </a:r>
          </a:p>
          <a:p>
            <a:pPr lvl="1"/>
            <a:r>
              <a:rPr lang="en-US" dirty="0"/>
              <a:t>Social Network</a:t>
            </a:r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FC094A5-253F-52AD-020D-509D1BA3AFDF}"/>
              </a:ext>
            </a:extLst>
          </p:cNvPr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0348E-3809-35E1-B2D0-987E2A01B7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4" y="1455907"/>
            <a:ext cx="184023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D23B2-40FF-C58C-D84F-DCE8C0E88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32" y="4448781"/>
            <a:ext cx="2425700" cy="1631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E6067-BA17-33AA-DB77-7CEA41AA4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4" y="4516033"/>
            <a:ext cx="2495550" cy="1497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74E40-F0C0-E5D3-0CE1-0F0413860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69" y="3477639"/>
            <a:ext cx="2220252" cy="13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81AD-3982-9B18-304B-17B129C6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</a:t>
            </a:r>
            <a:r>
              <a:rPr lang="en-US" dirty="0"/>
              <a:t>Analysis 1977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5CE051E-A696-6D65-58CB-56B2F59B0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26" r="-363"/>
          <a:stretch/>
        </p:blipFill>
        <p:spPr>
          <a:xfrm>
            <a:off x="8039128" y="2912692"/>
            <a:ext cx="2340757" cy="3344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03B8B-E7B5-CDAC-6908-2243E18AC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312" y="1141338"/>
            <a:ext cx="1452511" cy="1771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B7B1E-9E1F-FD54-EAEF-B37C52E67EB9}"/>
              </a:ext>
            </a:extLst>
          </p:cNvPr>
          <p:cNvSpPr txBox="1"/>
          <p:nvPr/>
        </p:nvSpPr>
        <p:spPr>
          <a:xfrm>
            <a:off x="1070042" y="1086049"/>
            <a:ext cx="64372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Based on insights developed at Bell Labs in the 60’s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Techniques for visualizing and summarizing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What can the data tell us? (in contrast to “confirmatory” data analysis)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Introduced many basic techniques: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5-number summary, box plots, stem and leaf diagrams,…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5 Number summary: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extremes (min and max)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median &amp; quartiles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More robust to skewed &amp; </a:t>
            </a:r>
            <a:r>
              <a:rPr lang="en-US" sz="2400" dirty="0" err="1"/>
              <a:t>longtailed</a:t>
            </a:r>
            <a:r>
              <a:rPr lang="en-US" sz="2400" dirty="0"/>
              <a:t> distributions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7D2ED0D-2A60-649B-CD5B-3CCAA27616EF}"/>
              </a:ext>
            </a:extLst>
          </p:cNvPr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3492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54FFAFA-9B82-C571-0FA4-4FD0B2162916}"/>
              </a:ext>
            </a:extLst>
          </p:cNvPr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2050" name="Picture 2" descr="What is the Importance of Data">
            <a:extLst>
              <a:ext uri="{FF2B5EF4-FFF2-40B4-BE49-F238E27FC236}">
                <a16:creationId xmlns:a16="http://schemas.microsoft.com/office/drawing/2014/main" id="{70C5EA30-0770-529D-A0B2-1A40BA618A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04" y="466928"/>
            <a:ext cx="9373025" cy="52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7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54FFAFA-9B82-C571-0FA4-4FD0B2162916}"/>
              </a:ext>
            </a:extLst>
          </p:cNvPr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8536ED-588D-5DB9-07CD-55BFC971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uman Data: What it is and why it is important? - CitizenMe">
            <a:extLst>
              <a:ext uri="{FF2B5EF4-FFF2-40B4-BE49-F238E27FC236}">
                <a16:creationId xmlns:a16="http://schemas.microsoft.com/office/drawing/2014/main" id="{E8BF45D8-F897-33DF-2901-FF3D3546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12192000" cy="64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0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21E0-D020-D65C-5D5F-57F61D65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47" y="1825624"/>
            <a:ext cx="10515600" cy="4351338"/>
          </a:xfrm>
        </p:spPr>
        <p:txBody>
          <a:bodyPr>
            <a:normAutofit/>
          </a:bodyPr>
          <a:lstStyle/>
          <a:p>
            <a:pPr marL="339725" indent="-339725">
              <a:buNone/>
            </a:pPr>
            <a:r>
              <a:rPr lang="en-US" dirty="0"/>
              <a:t>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54FFAFA-9B82-C571-0FA4-4FD0B2162916}"/>
              </a:ext>
            </a:extLst>
          </p:cNvPr>
          <p:cNvSpPr/>
          <p:nvPr/>
        </p:nvSpPr>
        <p:spPr>
          <a:xfrm>
            <a:off x="0" y="6395351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028" name="Picture 4" descr="Data Literacy: An Essential Skill for HR Professionals - AIHR">
            <a:extLst>
              <a:ext uri="{FF2B5EF4-FFF2-40B4-BE49-F238E27FC236}">
                <a16:creationId xmlns:a16="http://schemas.microsoft.com/office/drawing/2014/main" id="{E9BB232B-E5A6-68E7-E632-DEA0A195F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 b="15082"/>
          <a:stretch/>
        </p:blipFill>
        <p:spPr bwMode="auto">
          <a:xfrm>
            <a:off x="434853" y="244991"/>
            <a:ext cx="11237988" cy="604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0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21E0-D020-D65C-5D5F-57F61D65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47" y="1825624"/>
            <a:ext cx="10515600" cy="4351338"/>
          </a:xfrm>
        </p:spPr>
        <p:txBody>
          <a:bodyPr>
            <a:normAutofit/>
          </a:bodyPr>
          <a:lstStyle/>
          <a:p>
            <a:pPr marL="339725" indent="-339725">
              <a:buNone/>
            </a:pPr>
            <a:r>
              <a:rPr lang="en-US" dirty="0"/>
              <a:t>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54FFAFA-9B82-C571-0FA4-4FD0B2162916}"/>
              </a:ext>
            </a:extLst>
          </p:cNvPr>
          <p:cNvSpPr/>
          <p:nvPr/>
        </p:nvSpPr>
        <p:spPr>
          <a:xfrm>
            <a:off x="0" y="6414807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37A88-EF95-8CBF-BA4C-1A26E7FA1D5D}"/>
              </a:ext>
            </a:extLst>
          </p:cNvPr>
          <p:cNvSpPr txBox="1"/>
          <p:nvPr/>
        </p:nvSpPr>
        <p:spPr>
          <a:xfrm>
            <a:off x="340468" y="496112"/>
            <a:ext cx="1035023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en-US" sz="4400" b="1" dirty="0">
                <a:solidFill>
                  <a:srgbClr val="273239"/>
                </a:solidFill>
                <a:highlight>
                  <a:srgbClr val="FFFFFF"/>
                </a:highlight>
              </a:rPr>
              <a:t>What is EDA?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73239"/>
                </a:solidFill>
                <a:highlight>
                  <a:srgbClr val="FFFFFF"/>
                </a:highlight>
              </a:rPr>
              <a:t>It</a:t>
            </a:r>
            <a:r>
              <a:rPr lang="en-US" sz="2800" b="1" dirty="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273239"/>
                </a:solidFill>
                <a:highlight>
                  <a:srgbClr val="FFFFFF"/>
                </a:highlight>
              </a:rPr>
              <a:t>is an approach that is used to analyze the data and discover trends, patterns, or check assumptions in data with the help of statistical summaries and graphical representations.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73239"/>
                </a:solidFill>
                <a:highlight>
                  <a:srgbClr val="FFFFFF"/>
                </a:highlight>
              </a:rPr>
              <a:t>It is used for gaining a better understanding of data aspects like: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73239"/>
                </a:solidFill>
                <a:highlight>
                  <a:srgbClr val="FFFFFF"/>
                </a:highlight>
              </a:rPr>
              <a:t>– main features of data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73239"/>
                </a:solidFill>
                <a:highlight>
                  <a:srgbClr val="FFFFFF"/>
                </a:highlight>
              </a:rPr>
              <a:t>– variables and relationships that hold between them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73239"/>
                </a:solidFill>
                <a:highlight>
                  <a:srgbClr val="FFFFFF"/>
                </a:highlight>
              </a:rPr>
              <a:t>– identifying which variables are important for our problem </a:t>
            </a:r>
          </a:p>
        </p:txBody>
      </p:sp>
    </p:spTree>
    <p:extLst>
      <p:ext uri="{BB962C8B-B14F-4D97-AF65-F5344CB8AC3E}">
        <p14:creationId xmlns:p14="http://schemas.microsoft.com/office/powerpoint/2010/main" val="425153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/>
              <a:t>Types of EDA</a:t>
            </a:r>
            <a:endParaRPr b="1" dirty="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t="2458"/>
          <a:stretch/>
        </p:blipFill>
        <p:spPr>
          <a:xfrm>
            <a:off x="600327" y="1760705"/>
            <a:ext cx="11095573" cy="45751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59DF865D-1861-EB17-6483-84CEEF79FF29}"/>
              </a:ext>
            </a:extLst>
          </p:cNvPr>
          <p:cNvSpPr/>
          <p:nvPr/>
        </p:nvSpPr>
        <p:spPr>
          <a:xfrm>
            <a:off x="0" y="6414807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701</Words>
  <Application>Microsoft Office PowerPoint</Application>
  <PresentationFormat>Widescreen</PresentationFormat>
  <Paragraphs>81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ADLaM Display</vt:lpstr>
      <vt:lpstr>Arial</vt:lpstr>
      <vt:lpstr>Calibri</vt:lpstr>
      <vt:lpstr>Calibri Light</vt:lpstr>
      <vt:lpstr>source-serif-pro</vt:lpstr>
      <vt:lpstr>Office Theme</vt:lpstr>
      <vt:lpstr>Data Exploration, Understanding, and Visualization</vt:lpstr>
      <vt:lpstr>Content</vt:lpstr>
      <vt:lpstr>What is data?</vt:lpstr>
      <vt:lpstr>Data Analysis 1977 </vt:lpstr>
      <vt:lpstr>PowerPoint Presentation</vt:lpstr>
      <vt:lpstr>PowerPoint Presentation</vt:lpstr>
      <vt:lpstr>PowerPoint Presentation</vt:lpstr>
      <vt:lpstr>PowerPoint Presentation</vt:lpstr>
      <vt:lpstr>Types of EDA</vt:lpstr>
      <vt:lpstr>              What Is Data Analysis?</vt:lpstr>
      <vt:lpstr>              What Is Data Analysis?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Dr.Avinash Kumar Singh</dc:creator>
  <cp:lastModifiedBy>Dr.Avinash Kumar Singh</cp:lastModifiedBy>
  <cp:revision>21</cp:revision>
  <dcterms:created xsi:type="dcterms:W3CDTF">2023-07-31T09:27:20Z</dcterms:created>
  <dcterms:modified xsi:type="dcterms:W3CDTF">2023-08-21T16:04:56Z</dcterms:modified>
</cp:coreProperties>
</file>