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notesMasterIdLst>
    <p:notesMasterId r:id="rId9"/>
  </p:notesMasterIdLst>
  <p:handoutMasterIdLst>
    <p:handoutMasterId r:id="rId10"/>
  </p:handoutMasterIdLst>
  <p:sldIdLst>
    <p:sldId id="307" r:id="rId2"/>
    <p:sldId id="288" r:id="rId3"/>
    <p:sldId id="289" r:id="rId4"/>
    <p:sldId id="290" r:id="rId5"/>
    <p:sldId id="291" r:id="rId6"/>
    <p:sldId id="292" r:id="rId7"/>
    <p:sldId id="29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595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B49789-6354-4CF9-B38F-266A33CAE6B2}" type="datetimeFigureOut">
              <a:rPr lang="en-IN"/>
              <a:pPr>
                <a:defRPr/>
              </a:pPr>
              <a:t>05-02-2014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5E81EC-27C2-4B8B-AF86-108549C45F6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8A51D0-8876-4E3D-97AF-8510ECB0B317}" type="datetimeFigureOut">
              <a:rPr lang="en-IN"/>
              <a:pPr>
                <a:defRPr/>
              </a:pPr>
              <a:t>05-02-2014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72CA96-5D39-427C-9927-E19B1B5591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90"/>
            <p:cNvGrpSpPr>
              <a:grpSpLocks/>
            </p:cNvGrpSpPr>
            <p:nvPr userDrawn="1"/>
          </p:nvGrpSpPr>
          <p:grpSpPr bwMode="auto">
            <a:xfrm>
              <a:off x="696" y="1979"/>
              <a:ext cx="3132" cy="324"/>
              <a:chOff x="696" y="894"/>
              <a:chExt cx="3132" cy="324"/>
            </a:xfrm>
          </p:grpSpPr>
          <p:sp>
            <p:nvSpPr>
              <p:cNvPr id="87" name="Rectangle 86"/>
              <p:cNvSpPr>
                <a:spLocks noChangeArrowheads="1"/>
              </p:cNvSpPr>
              <p:nvPr userDrawn="1"/>
            </p:nvSpPr>
            <p:spPr bwMode="ltGray">
              <a:xfrm>
                <a:off x="696" y="894"/>
                <a:ext cx="1104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 userDrawn="1"/>
            </p:nvSpPr>
            <p:spPr bwMode="ltGray">
              <a:xfrm>
                <a:off x="696" y="1122"/>
                <a:ext cx="1440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 userDrawn="1"/>
            </p:nvSpPr>
            <p:spPr bwMode="ltGray">
              <a:xfrm>
                <a:off x="1716" y="1068"/>
                <a:ext cx="2112" cy="10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 userDrawn="1"/>
            </p:nvSpPr>
            <p:spPr bwMode="ltGray">
              <a:xfrm>
                <a:off x="1713" y="954"/>
                <a:ext cx="1872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sp>
          <p:nvSpPr>
            <p:cNvPr id="6" name="Rectangle 56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cs typeface="+mn-cs"/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4" name="Group 3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5" name="Line 4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6" name="Line 5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7" name="Line 6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8" name="Line 7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9" name="Line 8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0" name="Line 9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1" name="Line 10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2" name="Line 11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4" name="Line 13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5" name="Line 14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6" name="Line 15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7" name="Line 16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8" name="Line 17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79" name="Line 18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0" name="Line 19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1" name="Line 20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2" name="Line 21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3" name="Line 22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4" name="Line 23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5" name="Line 24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86" name="Line 25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35" name="Group 26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6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37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38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39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0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1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2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3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4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5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6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7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8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49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0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1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2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3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4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5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6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7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8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59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0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1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2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3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64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</p:grpSp>
        </p:grpSp>
        <p:grpSp>
          <p:nvGrpSpPr>
            <p:cNvPr id="8" name="Group 63"/>
            <p:cNvGrpSpPr>
              <a:grpSpLocks/>
            </p:cNvGrpSpPr>
            <p:nvPr userDrawn="1"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29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30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31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32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33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sp>
          <p:nvSpPr>
            <p:cNvPr id="9" name="Line 80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cs typeface="+mn-cs"/>
              </a:endParaRPr>
            </a:p>
          </p:txBody>
        </p:sp>
        <p:grpSp>
          <p:nvGrpSpPr>
            <p:cNvPr id="10" name="Group 106"/>
            <p:cNvGrpSpPr>
              <a:grpSpLocks/>
            </p:cNvGrpSpPr>
            <p:nvPr userDrawn="1"/>
          </p:nvGrpSpPr>
          <p:grpSpPr bwMode="auto">
            <a:xfrm>
              <a:off x="261" y="1962"/>
              <a:ext cx="3567" cy="1494"/>
              <a:chOff x="261" y="877"/>
              <a:chExt cx="3567" cy="1494"/>
            </a:xfrm>
          </p:grpSpPr>
          <p:sp>
            <p:nvSpPr>
              <p:cNvPr id="11" name="Line 82"/>
              <p:cNvSpPr>
                <a:spLocks noChangeShapeType="1"/>
              </p:cNvSpPr>
              <p:nvPr/>
            </p:nvSpPr>
            <p:spPr bwMode="ltGray">
              <a:xfrm flipH="1">
                <a:off x="261" y="951"/>
                <a:ext cx="1533" cy="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2" name="Line 83"/>
              <p:cNvSpPr>
                <a:spLocks noChangeShapeType="1"/>
              </p:cNvSpPr>
              <p:nvPr/>
            </p:nvSpPr>
            <p:spPr bwMode="ltGray">
              <a:xfrm>
                <a:off x="383" y="879"/>
                <a:ext cx="0" cy="149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3" name="Arc 84"/>
              <p:cNvSpPr>
                <a:spLocks/>
              </p:cNvSpPr>
              <p:nvPr/>
            </p:nvSpPr>
            <p:spPr bwMode="ltGray">
              <a:xfrm rot="16200000" flipH="1">
                <a:off x="302" y="87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4" name="Arc 91"/>
              <p:cNvSpPr>
                <a:spLocks/>
              </p:cNvSpPr>
              <p:nvPr userDrawn="1"/>
            </p:nvSpPr>
            <p:spPr bwMode="ltGray">
              <a:xfrm>
                <a:off x="692" y="895"/>
                <a:ext cx="267" cy="209"/>
              </a:xfrm>
              <a:custGeom>
                <a:avLst/>
                <a:gdLst>
                  <a:gd name="G0" fmla="+- 16787 0 0"/>
                  <a:gd name="G1" fmla="+- 8563 0 0"/>
                  <a:gd name="G2" fmla="+- 21600 0 0"/>
                  <a:gd name="T0" fmla="*/ 36617 w 38387"/>
                  <a:gd name="T1" fmla="*/ 0 h 30163"/>
                  <a:gd name="T2" fmla="*/ 0 w 38387"/>
                  <a:gd name="T3" fmla="*/ 22156 h 30163"/>
                  <a:gd name="T4" fmla="*/ 16787 w 38387"/>
                  <a:gd name="T5" fmla="*/ 8563 h 30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87" h="30163" fill="none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</a:path>
                  <a:path w="38387" h="30163" stroke="0" extrusionOk="0">
                    <a:moveTo>
                      <a:pt x="36617" y="-1"/>
                    </a:moveTo>
                    <a:cubicBezTo>
                      <a:pt x="37784" y="2703"/>
                      <a:pt x="38387" y="5617"/>
                      <a:pt x="38387" y="8563"/>
                    </a:cubicBezTo>
                    <a:cubicBezTo>
                      <a:pt x="38387" y="20492"/>
                      <a:pt x="28716" y="30163"/>
                      <a:pt x="16787" y="30163"/>
                    </a:cubicBezTo>
                    <a:cubicBezTo>
                      <a:pt x="10269" y="30163"/>
                      <a:pt x="4101" y="27220"/>
                      <a:pt x="0" y="22155"/>
                    </a:cubicBezTo>
                    <a:lnTo>
                      <a:pt x="16787" y="856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5" name="Arc 92"/>
              <p:cNvSpPr>
                <a:spLocks/>
              </p:cNvSpPr>
              <p:nvPr userDrawn="1"/>
            </p:nvSpPr>
            <p:spPr bwMode="ltGray">
              <a:xfrm flipV="1">
                <a:off x="834" y="893"/>
                <a:ext cx="288" cy="322"/>
              </a:xfrm>
              <a:custGeom>
                <a:avLst/>
                <a:gdLst>
                  <a:gd name="G0" fmla="+- 21600 0 0"/>
                  <a:gd name="G1" fmla="+- 5361 0 0"/>
                  <a:gd name="G2" fmla="+- 21600 0 0"/>
                  <a:gd name="T0" fmla="*/ 10995 w 21600"/>
                  <a:gd name="T1" fmla="*/ 24179 h 24179"/>
                  <a:gd name="T2" fmla="*/ 676 w 21600"/>
                  <a:gd name="T3" fmla="*/ 0 h 24179"/>
                  <a:gd name="T4" fmla="*/ 21600 w 21600"/>
                  <a:gd name="T5" fmla="*/ 5361 h 2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179" fill="none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</a:path>
                  <a:path w="21600" h="24179" stroke="0" extrusionOk="0">
                    <a:moveTo>
                      <a:pt x="10995" y="24178"/>
                    </a:moveTo>
                    <a:cubicBezTo>
                      <a:pt x="4202" y="20350"/>
                      <a:pt x="0" y="13158"/>
                      <a:pt x="0" y="5361"/>
                    </a:cubicBezTo>
                    <a:cubicBezTo>
                      <a:pt x="-1" y="3552"/>
                      <a:pt x="227" y="1751"/>
                      <a:pt x="675" y="-1"/>
                    </a:cubicBezTo>
                    <a:lnTo>
                      <a:pt x="21600" y="5361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6" name="Arc 93"/>
              <p:cNvSpPr>
                <a:spLocks/>
              </p:cNvSpPr>
              <p:nvPr userDrawn="1"/>
            </p:nvSpPr>
            <p:spPr bwMode="ltGray">
              <a:xfrm flipV="1">
                <a:off x="1124" y="888"/>
                <a:ext cx="288" cy="329"/>
              </a:xfrm>
              <a:custGeom>
                <a:avLst/>
                <a:gdLst>
                  <a:gd name="G0" fmla="+- 0 0 0"/>
                  <a:gd name="G1" fmla="+- 4933 0 0"/>
                  <a:gd name="G2" fmla="+- 21600 0 0"/>
                  <a:gd name="T0" fmla="*/ 21029 w 21600"/>
                  <a:gd name="T1" fmla="*/ 0 h 24653"/>
                  <a:gd name="T2" fmla="*/ 8813 w 21600"/>
                  <a:gd name="T3" fmla="*/ 24653 h 24653"/>
                  <a:gd name="T4" fmla="*/ 0 w 21600"/>
                  <a:gd name="T5" fmla="*/ 4933 h 24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4653" fill="none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</a:path>
                  <a:path w="21600" h="24653" stroke="0" extrusionOk="0">
                    <a:moveTo>
                      <a:pt x="21029" y="-1"/>
                    </a:moveTo>
                    <a:cubicBezTo>
                      <a:pt x="21408" y="1616"/>
                      <a:pt x="21600" y="3272"/>
                      <a:pt x="21600" y="4933"/>
                    </a:cubicBezTo>
                    <a:cubicBezTo>
                      <a:pt x="21600" y="13452"/>
                      <a:pt x="16591" y="21176"/>
                      <a:pt x="8813" y="24653"/>
                    </a:cubicBezTo>
                    <a:lnTo>
                      <a:pt x="0" y="4933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7" name="Line 94"/>
              <p:cNvSpPr>
                <a:spLocks noChangeShapeType="1"/>
              </p:cNvSpPr>
              <p:nvPr userDrawn="1"/>
            </p:nvSpPr>
            <p:spPr bwMode="ltGray">
              <a:xfrm flipV="1">
                <a:off x="720" y="891"/>
                <a:ext cx="417" cy="3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" name="Line 95"/>
              <p:cNvSpPr>
                <a:spLocks noChangeShapeType="1"/>
              </p:cNvSpPr>
              <p:nvPr userDrawn="1"/>
            </p:nvSpPr>
            <p:spPr bwMode="ltGray">
              <a:xfrm>
                <a:off x="771" y="891"/>
                <a:ext cx="300" cy="32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9" name="Arc 96"/>
              <p:cNvSpPr>
                <a:spLocks/>
              </p:cNvSpPr>
              <p:nvPr userDrawn="1"/>
            </p:nvSpPr>
            <p:spPr bwMode="ltGray">
              <a:xfrm flipV="1">
                <a:off x="2708" y="954"/>
                <a:ext cx="727" cy="619"/>
              </a:xfrm>
              <a:custGeom>
                <a:avLst/>
                <a:gdLst>
                  <a:gd name="G0" fmla="+- 18917 0 0"/>
                  <a:gd name="G1" fmla="+- 0 0 0"/>
                  <a:gd name="G2" fmla="+- 21600 0 0"/>
                  <a:gd name="T0" fmla="*/ 4536 w 18917"/>
                  <a:gd name="T1" fmla="*/ 16117 h 16117"/>
                  <a:gd name="T2" fmla="*/ 0 w 18917"/>
                  <a:gd name="T3" fmla="*/ 10426 h 16117"/>
                  <a:gd name="T4" fmla="*/ 18917 w 18917"/>
                  <a:gd name="T5" fmla="*/ 0 h 16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17" h="16117" fill="none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</a:path>
                  <a:path w="18917" h="16117" stroke="0" extrusionOk="0">
                    <a:moveTo>
                      <a:pt x="4536" y="16116"/>
                    </a:moveTo>
                    <a:cubicBezTo>
                      <a:pt x="2713" y="14490"/>
                      <a:pt x="1179" y="12565"/>
                      <a:pt x="-1" y="10426"/>
                    </a:cubicBezTo>
                    <a:lnTo>
                      <a:pt x="18917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0" name="Arc 97"/>
              <p:cNvSpPr>
                <a:spLocks/>
              </p:cNvSpPr>
              <p:nvPr userDrawn="1"/>
            </p:nvSpPr>
            <p:spPr bwMode="ltGray">
              <a:xfrm>
                <a:off x="3076" y="922"/>
                <a:ext cx="425" cy="215"/>
              </a:xfrm>
              <a:custGeom>
                <a:avLst/>
                <a:gdLst>
                  <a:gd name="G0" fmla="+- 21430 0 0"/>
                  <a:gd name="G1" fmla="+- 0 0 0"/>
                  <a:gd name="G2" fmla="+- 21600 0 0"/>
                  <a:gd name="T0" fmla="*/ 42771 w 42771"/>
                  <a:gd name="T1" fmla="*/ 3334 h 21600"/>
                  <a:gd name="T2" fmla="*/ 0 w 42771"/>
                  <a:gd name="T3" fmla="*/ 2703 h 21600"/>
                  <a:gd name="T4" fmla="*/ 21430 w 42771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771" h="21600" fill="none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</a:path>
                  <a:path w="42771" h="21600" stroke="0" extrusionOk="0">
                    <a:moveTo>
                      <a:pt x="42771" y="3334"/>
                    </a:moveTo>
                    <a:cubicBezTo>
                      <a:pt x="41128" y="13848"/>
                      <a:pt x="32072" y="21599"/>
                      <a:pt x="21430" y="21600"/>
                    </a:cubicBezTo>
                    <a:cubicBezTo>
                      <a:pt x="10545" y="21600"/>
                      <a:pt x="1361" y="13501"/>
                      <a:pt x="-1" y="2703"/>
                    </a:cubicBezTo>
                    <a:lnTo>
                      <a:pt x="21430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1" name="Arc 98"/>
              <p:cNvSpPr>
                <a:spLocks/>
              </p:cNvSpPr>
              <p:nvPr userDrawn="1"/>
            </p:nvSpPr>
            <p:spPr bwMode="ltGray">
              <a:xfrm flipH="1" flipV="1">
                <a:off x="3441" y="1037"/>
                <a:ext cx="288" cy="144"/>
              </a:xfrm>
              <a:custGeom>
                <a:avLst/>
                <a:gdLst>
                  <a:gd name="G0" fmla="+- 21571 0 0"/>
                  <a:gd name="G1" fmla="+- 0 0 0"/>
                  <a:gd name="G2" fmla="+- 21600 0 0"/>
                  <a:gd name="T0" fmla="*/ 43129 w 43129"/>
                  <a:gd name="T1" fmla="*/ 1348 h 21600"/>
                  <a:gd name="T2" fmla="*/ 0 w 43129"/>
                  <a:gd name="T3" fmla="*/ 1115 h 21600"/>
                  <a:gd name="T4" fmla="*/ 21571 w 431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29" h="21600" fill="none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</a:path>
                  <a:path w="43129" h="21600" stroke="0" extrusionOk="0">
                    <a:moveTo>
                      <a:pt x="43128" y="1347"/>
                    </a:moveTo>
                    <a:cubicBezTo>
                      <a:pt x="42417" y="12731"/>
                      <a:pt x="32976" y="21599"/>
                      <a:pt x="21571" y="21600"/>
                    </a:cubicBezTo>
                    <a:cubicBezTo>
                      <a:pt x="10074" y="21600"/>
                      <a:pt x="593" y="12595"/>
                      <a:pt x="-1" y="1115"/>
                    </a:cubicBezTo>
                    <a:lnTo>
                      <a:pt x="21571" y="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2" name="Arc 99"/>
              <p:cNvSpPr>
                <a:spLocks/>
              </p:cNvSpPr>
              <p:nvPr userDrawn="1"/>
            </p:nvSpPr>
            <p:spPr bwMode="ltGray">
              <a:xfrm flipH="1" flipV="1">
                <a:off x="2745" y="1045"/>
                <a:ext cx="201" cy="130"/>
              </a:xfrm>
              <a:custGeom>
                <a:avLst/>
                <a:gdLst>
                  <a:gd name="G0" fmla="+- 21600 0 0"/>
                  <a:gd name="G1" fmla="+- 6405 0 0"/>
                  <a:gd name="G2" fmla="+- 21600 0 0"/>
                  <a:gd name="T0" fmla="*/ 42229 w 43200"/>
                  <a:gd name="T1" fmla="*/ 0 h 28005"/>
                  <a:gd name="T2" fmla="*/ 764 w 43200"/>
                  <a:gd name="T3" fmla="*/ 710 h 28005"/>
                  <a:gd name="T4" fmla="*/ 21600 w 43200"/>
                  <a:gd name="T5" fmla="*/ 6405 h 280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8005" fill="none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</a:path>
                  <a:path w="43200" h="28005" stroke="0" extrusionOk="0">
                    <a:moveTo>
                      <a:pt x="42228" y="0"/>
                    </a:moveTo>
                    <a:cubicBezTo>
                      <a:pt x="42872" y="2074"/>
                      <a:pt x="43200" y="4233"/>
                      <a:pt x="43200" y="6405"/>
                    </a:cubicBezTo>
                    <a:cubicBezTo>
                      <a:pt x="43200" y="18334"/>
                      <a:pt x="33529" y="28005"/>
                      <a:pt x="21600" y="28005"/>
                    </a:cubicBezTo>
                    <a:cubicBezTo>
                      <a:pt x="9670" y="28005"/>
                      <a:pt x="0" y="18334"/>
                      <a:pt x="0" y="6405"/>
                    </a:cubicBezTo>
                    <a:cubicBezTo>
                      <a:pt x="-1" y="4481"/>
                      <a:pt x="257" y="2565"/>
                      <a:pt x="764" y="710"/>
                    </a:cubicBezTo>
                    <a:lnTo>
                      <a:pt x="21600" y="640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3" name="Line 100"/>
              <p:cNvSpPr>
                <a:spLocks noChangeShapeType="1"/>
              </p:cNvSpPr>
              <p:nvPr userDrawn="1"/>
            </p:nvSpPr>
            <p:spPr bwMode="ltGray">
              <a:xfrm>
                <a:off x="2784" y="960"/>
                <a:ext cx="219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4" name="Line 101"/>
              <p:cNvSpPr>
                <a:spLocks noChangeShapeType="1"/>
              </p:cNvSpPr>
              <p:nvPr userDrawn="1"/>
            </p:nvSpPr>
            <p:spPr bwMode="ltGray">
              <a:xfrm>
                <a:off x="3282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5" name="Line 102"/>
              <p:cNvSpPr>
                <a:spLocks noChangeShapeType="1"/>
              </p:cNvSpPr>
              <p:nvPr userDrawn="1"/>
            </p:nvSpPr>
            <p:spPr bwMode="ltGray">
              <a:xfrm flipH="1">
                <a:off x="2976" y="951"/>
                <a:ext cx="300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6" name="Line 103"/>
              <p:cNvSpPr>
                <a:spLocks noChangeShapeType="1"/>
              </p:cNvSpPr>
              <p:nvPr userDrawn="1"/>
            </p:nvSpPr>
            <p:spPr bwMode="ltGray">
              <a:xfrm>
                <a:off x="3279" y="951"/>
                <a:ext cx="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7" name="Line 104"/>
              <p:cNvSpPr>
                <a:spLocks noChangeShapeType="1"/>
              </p:cNvSpPr>
              <p:nvPr userDrawn="1"/>
            </p:nvSpPr>
            <p:spPr bwMode="ltGray">
              <a:xfrm>
                <a:off x="3579" y="951"/>
                <a:ext cx="0" cy="29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28" name="Line 105"/>
              <p:cNvSpPr>
                <a:spLocks noChangeShapeType="1"/>
              </p:cNvSpPr>
              <p:nvPr userDrawn="1"/>
            </p:nvSpPr>
            <p:spPr bwMode="ltGray">
              <a:xfrm>
                <a:off x="288" y="1176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3867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3868" name="Rectangle 7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400800" cy="175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91" name="Rectangle 77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48400"/>
            <a:ext cx="133985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92" name="Rectangle 7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93" name="Rectangle 7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51076-8D88-45C5-8955-4CA20435A08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1CFC2-9435-4E6C-A559-8CF9FCF7820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8212D-EAE2-40F9-A0C5-45C2CA399C9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47DDA-DAEC-42F8-BD33-D0306AD9C31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5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6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E5E89-6137-4A97-83E7-1949A01DC7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7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26462-B88B-403E-A759-A2991C82ED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8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9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386F6-5C14-4E77-86B6-24B4B3DAD5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4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5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5C00A-7137-4963-AD76-752559587F1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3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4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D68CE-C0AD-492E-AC2A-B661E9DF7F5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7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CC7FB-2590-4D84-982D-68922ABAE24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6" name="Rectangle 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7" name="Rectangle 7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6D735-AB81-4B8F-9902-41C46346C1C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8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28" name="Group 2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53" name="Group 3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8436" name="Line 4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37" name="Line 5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38" name="Line 6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39" name="Line 7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0" name="Line 8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1" name="Line 9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6" name="Line 14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4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1" name="Line 19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6" name="Line 24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5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</p:grpSp>
          <p:grpSp>
            <p:nvGrpSpPr>
              <p:cNvPr id="30754" name="Group 26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8459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0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1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2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3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4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5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6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7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8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69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0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1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2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3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4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5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6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7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8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79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0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1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2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3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4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5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6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  <p:sp>
              <p:nvSpPr>
                <p:cNvPr id="18487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IN">
                    <a:latin typeface="+mn-lt"/>
                    <a:cs typeface="+mn-cs"/>
                  </a:endParaRPr>
                </a:p>
              </p:txBody>
            </p:sp>
          </p:grpSp>
        </p:grpSp>
        <p:sp>
          <p:nvSpPr>
            <p:cNvPr id="18488" name="Rectangle 56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cs typeface="+mn-cs"/>
              </a:endParaRPr>
            </a:p>
          </p:txBody>
        </p:sp>
        <p:grpSp>
          <p:nvGrpSpPr>
            <p:cNvPr id="30730" name="Group 57"/>
            <p:cNvGrpSpPr>
              <a:grpSpLocks/>
            </p:cNvGrpSpPr>
            <p:nvPr/>
          </p:nvGrpSpPr>
          <p:grpSpPr bwMode="auto">
            <a:xfrm>
              <a:off x="2064" y="3984"/>
              <a:ext cx="1920" cy="288"/>
              <a:chOff x="2064" y="3984"/>
              <a:chExt cx="1920" cy="288"/>
            </a:xfrm>
          </p:grpSpPr>
          <p:sp>
            <p:nvSpPr>
              <p:cNvPr id="18490" name="Rectangle 58" descr="60%"/>
              <p:cNvSpPr>
                <a:spLocks noChangeArrowheads="1"/>
              </p:cNvSpPr>
              <p:nvPr userDrawn="1"/>
            </p:nvSpPr>
            <p:spPr bwMode="ltGray">
              <a:xfrm>
                <a:off x="2112" y="4032"/>
                <a:ext cx="1824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1" name="Line 59"/>
              <p:cNvSpPr>
                <a:spLocks noChangeShapeType="1"/>
              </p:cNvSpPr>
              <p:nvPr userDrawn="1"/>
            </p:nvSpPr>
            <p:spPr bwMode="ltGray">
              <a:xfrm>
                <a:off x="2064" y="403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 userDrawn="1"/>
            </p:nvSpPr>
            <p:spPr bwMode="ltGray">
              <a:xfrm>
                <a:off x="2064" y="422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3" name="Line 61"/>
              <p:cNvSpPr>
                <a:spLocks noChangeShapeType="1"/>
              </p:cNvSpPr>
              <p:nvPr userDrawn="1"/>
            </p:nvSpPr>
            <p:spPr bwMode="ltGray">
              <a:xfrm>
                <a:off x="211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4" name="Line 62"/>
              <p:cNvSpPr>
                <a:spLocks noChangeShapeType="1"/>
              </p:cNvSpPr>
              <p:nvPr userDrawn="1"/>
            </p:nvSpPr>
            <p:spPr bwMode="ltGray">
              <a:xfrm>
                <a:off x="393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grpSp>
          <p:nvGrpSpPr>
            <p:cNvPr id="30731" name="Group 63"/>
            <p:cNvGrpSpPr>
              <a:grpSpLocks/>
            </p:cNvGrpSpPr>
            <p:nvPr/>
          </p:nvGrpSpPr>
          <p:grpSpPr bwMode="auto">
            <a:xfrm>
              <a:off x="4512" y="3984"/>
              <a:ext cx="912" cy="288"/>
              <a:chOff x="4512" y="3984"/>
              <a:chExt cx="912" cy="288"/>
            </a:xfrm>
          </p:grpSpPr>
          <p:sp>
            <p:nvSpPr>
              <p:cNvPr id="18496" name="Rectangle 64" descr="60%"/>
              <p:cNvSpPr>
                <a:spLocks noChangeArrowheads="1"/>
              </p:cNvSpPr>
              <p:nvPr userDrawn="1"/>
            </p:nvSpPr>
            <p:spPr bwMode="ltGray">
              <a:xfrm>
                <a:off x="4560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7" name="Line 65"/>
              <p:cNvSpPr>
                <a:spLocks noChangeShapeType="1"/>
              </p:cNvSpPr>
              <p:nvPr userDrawn="1"/>
            </p:nvSpPr>
            <p:spPr bwMode="ltGray">
              <a:xfrm>
                <a:off x="4512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8" name="Line 66"/>
              <p:cNvSpPr>
                <a:spLocks noChangeShapeType="1"/>
              </p:cNvSpPr>
              <p:nvPr userDrawn="1"/>
            </p:nvSpPr>
            <p:spPr bwMode="ltGray">
              <a:xfrm>
                <a:off x="4512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499" name="Line 67"/>
              <p:cNvSpPr>
                <a:spLocks noChangeShapeType="1"/>
              </p:cNvSpPr>
              <p:nvPr userDrawn="1"/>
            </p:nvSpPr>
            <p:spPr bwMode="ltGray">
              <a:xfrm>
                <a:off x="4560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0" name="Line 68"/>
              <p:cNvSpPr>
                <a:spLocks noChangeShapeType="1"/>
              </p:cNvSpPr>
              <p:nvPr userDrawn="1"/>
            </p:nvSpPr>
            <p:spPr bwMode="ltGray">
              <a:xfrm>
                <a:off x="5376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grpSp>
          <p:nvGrpSpPr>
            <p:cNvPr id="30732" name="Group 69"/>
            <p:cNvGrpSpPr>
              <a:grpSpLocks/>
            </p:cNvGrpSpPr>
            <p:nvPr/>
          </p:nvGrpSpPr>
          <p:grpSpPr bwMode="auto">
            <a:xfrm>
              <a:off x="624" y="3984"/>
              <a:ext cx="912" cy="288"/>
              <a:chOff x="624" y="3984"/>
              <a:chExt cx="912" cy="288"/>
            </a:xfrm>
          </p:grpSpPr>
          <p:sp>
            <p:nvSpPr>
              <p:cNvPr id="18502" name="Rectangle 70" descr="60%"/>
              <p:cNvSpPr>
                <a:spLocks noChangeArrowheads="1"/>
              </p:cNvSpPr>
              <p:nvPr userDrawn="1"/>
            </p:nvSpPr>
            <p:spPr bwMode="ltGray">
              <a:xfrm>
                <a:off x="672" y="4032"/>
                <a:ext cx="816" cy="192"/>
              </a:xfrm>
              <a:prstGeom prst="rect">
                <a:avLst/>
              </a:prstGeom>
              <a:pattFill prst="pct60">
                <a:fgClr>
                  <a:schemeClr val="folHlink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3" name="Line 71"/>
              <p:cNvSpPr>
                <a:spLocks noChangeShapeType="1"/>
              </p:cNvSpPr>
              <p:nvPr userDrawn="1"/>
            </p:nvSpPr>
            <p:spPr bwMode="ltGray">
              <a:xfrm>
                <a:off x="624" y="403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4" name="Line 72"/>
              <p:cNvSpPr>
                <a:spLocks noChangeShapeType="1"/>
              </p:cNvSpPr>
              <p:nvPr userDrawn="1"/>
            </p:nvSpPr>
            <p:spPr bwMode="ltGray">
              <a:xfrm>
                <a:off x="624" y="422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5" name="Line 73"/>
              <p:cNvSpPr>
                <a:spLocks noChangeShapeType="1"/>
              </p:cNvSpPr>
              <p:nvPr userDrawn="1"/>
            </p:nvSpPr>
            <p:spPr bwMode="ltGray">
              <a:xfrm>
                <a:off x="672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06" name="Line 74"/>
              <p:cNvSpPr>
                <a:spLocks noChangeShapeType="1"/>
              </p:cNvSpPr>
              <p:nvPr userDrawn="1"/>
            </p:nvSpPr>
            <p:spPr bwMode="ltGray">
              <a:xfrm>
                <a:off x="1488" y="39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  <p:sp>
          <p:nvSpPr>
            <p:cNvPr id="18512" name="Line 80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>
                <a:latin typeface="+mn-lt"/>
                <a:cs typeface="+mn-cs"/>
              </a:endParaRPr>
            </a:p>
          </p:txBody>
        </p:sp>
        <p:grpSp>
          <p:nvGrpSpPr>
            <p:cNvPr id="30734" name="Group 81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8514" name="Line 82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15" name="Line 83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  <p:sp>
            <p:nvSpPr>
              <p:cNvPr id="18516" name="Arc 84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0723" name="Rectangle 7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30724" name="Rectangle 7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18509" name="Rectangle 7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IN"/>
              <a:t>07-12-2012</a:t>
            </a:r>
          </a:p>
        </p:txBody>
      </p:sp>
      <p:sp>
        <p:nvSpPr>
          <p:cNvPr id="18510" name="Rectangle 7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IN"/>
              <a:t>Fuzzy C-Means and KNN</a:t>
            </a:r>
          </a:p>
        </p:txBody>
      </p:sp>
      <p:sp>
        <p:nvSpPr>
          <p:cNvPr id="18511" name="Rectangle 7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E40BB2FB-5AAE-4D15-8EC3-33055A0C861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>
          <a:xfrm>
            <a:off x="755650" y="2205038"/>
            <a:ext cx="7772400" cy="2303462"/>
          </a:xfrm>
        </p:spPr>
        <p:txBody>
          <a:bodyPr/>
          <a:lstStyle/>
          <a:p>
            <a:pPr algn="ctr" eaLnBrk="1" hangingPunct="1"/>
            <a:r>
              <a:rPr lang="en-IN" dirty="0" smtClean="0"/>
              <a:t>k-Nearest Neighbourhood </a:t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D3A9C-B161-4C71-ABD8-83BE473EFEE3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CC"/>
                </a:solidFill>
              </a:rPr>
              <a:t>k -</a:t>
            </a:r>
            <a:r>
              <a:rPr lang="en-US" sz="2800" i="1" smtClean="0">
                <a:solidFill>
                  <a:srgbClr val="797979"/>
                </a:solidFill>
              </a:rPr>
              <a:t> </a:t>
            </a:r>
            <a:r>
              <a:rPr lang="en-US" smtClean="0">
                <a:solidFill>
                  <a:srgbClr val="9900CC"/>
                </a:solidFill>
              </a:rPr>
              <a:t>Nearest Neighbor</a:t>
            </a:r>
            <a:endParaRPr lang="en-US" smtClean="0"/>
          </a:p>
        </p:txBody>
      </p:sp>
      <p:sp>
        <p:nvSpPr>
          <p:cNvPr id="55299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4768850" y="1363663"/>
            <a:ext cx="4267200" cy="4873625"/>
          </a:xfrm>
        </p:spPr>
        <p:txBody>
          <a:bodyPr/>
          <a:lstStyle/>
          <a:p>
            <a:pPr eaLnBrk="1" hangingPunct="1"/>
            <a:r>
              <a:rPr lang="en-US" sz="2000" smtClean="0"/>
              <a:t>Requires 3 things:</a:t>
            </a:r>
          </a:p>
          <a:p>
            <a:pPr lvl="1" eaLnBrk="1" hangingPunct="1"/>
            <a:r>
              <a:rPr lang="en-US" sz="1800" smtClean="0"/>
              <a:t>The set of stored patterns</a:t>
            </a:r>
          </a:p>
          <a:p>
            <a:pPr lvl="1" eaLnBrk="1" hangingPunct="1"/>
            <a:r>
              <a:rPr lang="en-US" sz="1800" smtClean="0"/>
              <a:t>Distance metric to compute distance between patterns</a:t>
            </a:r>
          </a:p>
          <a:p>
            <a:pPr lvl="1" eaLnBrk="1" hangingPunct="1"/>
            <a:r>
              <a:rPr lang="en-US" sz="1800" smtClean="0"/>
              <a:t>The value of </a:t>
            </a:r>
            <a:r>
              <a:rPr lang="en-US" sz="1800" i="1" smtClean="0"/>
              <a:t>k</a:t>
            </a:r>
            <a:r>
              <a:rPr lang="en-US" sz="1800" smtClean="0"/>
              <a:t>, the number of nearest neighbors to retrieve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z="2000" smtClean="0"/>
              <a:t>To classify an unknown record:</a:t>
            </a:r>
          </a:p>
          <a:p>
            <a:pPr lvl="1" eaLnBrk="1" hangingPunct="1"/>
            <a:r>
              <a:rPr lang="en-US" sz="1800" smtClean="0"/>
              <a:t>Compute distance to other training patterns</a:t>
            </a:r>
          </a:p>
          <a:p>
            <a:pPr lvl="1" eaLnBrk="1" hangingPunct="1"/>
            <a:r>
              <a:rPr lang="en-US" sz="1800" smtClean="0"/>
              <a:t>Identify </a:t>
            </a:r>
            <a:r>
              <a:rPr lang="en-US" sz="1800" i="1" smtClean="0"/>
              <a:t>k</a:t>
            </a:r>
            <a:r>
              <a:rPr lang="en-US" sz="1800" smtClean="0"/>
              <a:t> nearest neighbors</a:t>
            </a:r>
          </a:p>
          <a:p>
            <a:pPr lvl="1" eaLnBrk="1" hangingPunct="1"/>
            <a:r>
              <a:rPr lang="en-US" sz="1800" smtClean="0"/>
              <a:t>Use class labels of nearest neighbors to determine the class label of unknown pattern</a:t>
            </a:r>
          </a:p>
          <a:p>
            <a:pPr lvl="1" eaLnBrk="1" hangingPunct="1">
              <a:buFontTx/>
              <a:buNone/>
            </a:pPr>
            <a:r>
              <a:rPr lang="en-US" sz="1800" smtClean="0"/>
              <a:t>  (e.g., by taking majority vote)</a:t>
            </a:r>
            <a:endParaRPr lang="en-US" sz="1700" smtClean="0"/>
          </a:p>
        </p:txBody>
      </p:sp>
      <p:sp>
        <p:nvSpPr>
          <p:cNvPr id="4" name="Rounded Rectangle 3"/>
          <p:cNvSpPr/>
          <p:nvPr/>
        </p:nvSpPr>
        <p:spPr>
          <a:xfrm>
            <a:off x="684213" y="2133600"/>
            <a:ext cx="3910012" cy="32766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5301" name="Group 16"/>
          <p:cNvGrpSpPr>
            <a:grpSpLocks/>
          </p:cNvGrpSpPr>
          <p:nvPr/>
        </p:nvGrpSpPr>
        <p:grpSpPr bwMode="auto">
          <a:xfrm>
            <a:off x="1735138" y="2895600"/>
            <a:ext cx="1828800" cy="1752600"/>
            <a:chOff x="1734734" y="2895600"/>
            <a:chExt cx="1828800" cy="1752600"/>
          </a:xfrm>
        </p:grpSpPr>
        <p:sp>
          <p:nvSpPr>
            <p:cNvPr id="5" name="Isosceles Triangle 4"/>
            <p:cNvSpPr/>
            <p:nvPr/>
          </p:nvSpPr>
          <p:spPr>
            <a:xfrm>
              <a:off x="3003146" y="40386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003146" y="32004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8746" y="37338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79271" y="35814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734734" y="2895600"/>
              <a:ext cx="18288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01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1A0D3-96EE-4A6A-9AE8-C3B2EDDADCE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CC"/>
                </a:solidFill>
              </a:rPr>
              <a:t>k -</a:t>
            </a:r>
            <a:r>
              <a:rPr lang="en-US" sz="2800" i="1" smtClean="0">
                <a:solidFill>
                  <a:srgbClr val="797979"/>
                </a:solidFill>
              </a:rPr>
              <a:t> </a:t>
            </a:r>
            <a:r>
              <a:rPr lang="en-US" smtClean="0">
                <a:solidFill>
                  <a:srgbClr val="9900CC"/>
                </a:solidFill>
              </a:rPr>
              <a:t>Nearest Neighbor</a:t>
            </a:r>
            <a:endParaRPr lang="en-US" smtClean="0"/>
          </a:p>
        </p:txBody>
      </p:sp>
      <p:sp>
        <p:nvSpPr>
          <p:cNvPr id="5632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92075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2400" smtClean="0"/>
              <a:t>Compute the distance between two points:</a:t>
            </a:r>
          </a:p>
          <a:p>
            <a:pPr lvl="1" eaLnBrk="1" hangingPunct="1"/>
            <a:r>
              <a:rPr lang="en-US" sz="2000" smtClean="0"/>
              <a:t>Euclidean distance   d(p,q) = √∑(p</a:t>
            </a:r>
            <a:r>
              <a:rPr lang="en-US" sz="2000" baseline="-25000" smtClean="0"/>
              <a:t>i</a:t>
            </a:r>
            <a:r>
              <a:rPr lang="en-US" sz="2000" smtClean="0"/>
              <a:t> – q</a:t>
            </a:r>
            <a:r>
              <a:rPr lang="en-US" sz="2000" baseline="-25000" smtClean="0"/>
              <a:t>i</a:t>
            </a:r>
            <a:r>
              <a:rPr lang="en-US" sz="2000" smtClean="0"/>
              <a:t>)</a:t>
            </a:r>
            <a:r>
              <a:rPr lang="en-US" sz="2000" baseline="30000" smtClean="0"/>
              <a:t>2</a:t>
            </a:r>
            <a:endParaRPr lang="en-US" sz="2000" smtClean="0"/>
          </a:p>
          <a:p>
            <a:pPr lvl="1" eaLnBrk="1" hangingPunct="1"/>
            <a:r>
              <a:rPr lang="en-US" sz="2000" smtClean="0"/>
              <a:t>Hamming distance (overlap metric)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Determine the class from nearest neighbor list</a:t>
            </a:r>
          </a:p>
          <a:p>
            <a:pPr lvl="1" eaLnBrk="1" hangingPunct="1"/>
            <a:r>
              <a:rPr lang="en-US" sz="2000" smtClean="0"/>
              <a:t>Take the majority vote of class labels among the k-nearest neighbors</a:t>
            </a:r>
          </a:p>
          <a:p>
            <a:pPr lvl="1" eaLnBrk="1" hangingPunct="1"/>
            <a:r>
              <a:rPr lang="en-US" sz="2000" smtClean="0"/>
              <a:t>Weighted factor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000" smtClean="0"/>
              <a:t>				 w = 1/d</a:t>
            </a:r>
            <a:r>
              <a:rPr lang="en-US" sz="2000" baseline="30000" smtClean="0"/>
              <a:t>2</a:t>
            </a:r>
            <a:endParaRPr lang="en-US" sz="2000" smtClean="0"/>
          </a:p>
          <a:p>
            <a:pPr lvl="1" eaLnBrk="1" hangingPunct="1">
              <a:buFont typeface="Wingdings 2" pitchFamily="18" charset="2"/>
              <a:buNone/>
            </a:pPr>
            <a:endParaRPr lang="en-US" sz="2000" smtClean="0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entury Schoolbook" pitchFamily="18" charset="0"/>
              <a:cs typeface="Tahom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35575" y="2105025"/>
            <a:ext cx="1219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A32DA1-6C84-4EE6-AF2F-E7C5231D2A7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CC"/>
                </a:solidFill>
              </a:rPr>
              <a:t>k -</a:t>
            </a:r>
            <a:r>
              <a:rPr lang="en-US" sz="2800" i="1" smtClean="0">
                <a:solidFill>
                  <a:srgbClr val="797979"/>
                </a:solidFill>
              </a:rPr>
              <a:t> </a:t>
            </a:r>
            <a:r>
              <a:rPr lang="en-US" smtClean="0">
                <a:solidFill>
                  <a:srgbClr val="9900CC"/>
                </a:solidFill>
              </a:rPr>
              <a:t>Nearest Neighbor</a:t>
            </a:r>
            <a:endParaRPr lang="en-US" smtClean="0"/>
          </a:p>
        </p:txBody>
      </p:sp>
      <p:sp>
        <p:nvSpPr>
          <p:cNvPr id="52227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1042988" y="4941888"/>
            <a:ext cx="7391400" cy="1600200"/>
          </a:xfrm>
        </p:spPr>
        <p:txBody>
          <a:bodyPr/>
          <a:lstStyle/>
          <a:p>
            <a:pPr marL="273050" indent="-273050" eaLnBrk="1" hangingPunct="1">
              <a:buFont typeface="Wingdings" pitchFamily="2" charset="2"/>
              <a:buChar char=""/>
            </a:pPr>
            <a:r>
              <a:rPr lang="en-US" sz="1800" smtClean="0"/>
              <a:t>Choosing the value of </a:t>
            </a:r>
            <a:r>
              <a:rPr lang="en-US" sz="1800" i="1" smtClean="0"/>
              <a:t>k </a:t>
            </a:r>
            <a:r>
              <a:rPr lang="en-US" sz="1800" smtClean="0"/>
              <a:t>: </a:t>
            </a:r>
          </a:p>
          <a:p>
            <a:pPr marL="639763" lvl="1" indent="-273050" eaLnBrk="1" hangingPunct="1">
              <a:buFont typeface="Wingdings 2" pitchFamily="18" charset="2"/>
              <a:buChar char=""/>
            </a:pPr>
            <a:r>
              <a:rPr lang="en-US" sz="1600" smtClean="0"/>
              <a:t>If </a:t>
            </a:r>
            <a:r>
              <a:rPr lang="en-US" sz="1600" i="1" smtClean="0"/>
              <a:t>k</a:t>
            </a:r>
            <a:r>
              <a:rPr lang="en-US" sz="1600" smtClean="0"/>
              <a:t> is too small, sensitive to noise points</a:t>
            </a:r>
          </a:p>
          <a:p>
            <a:pPr marL="639763" lvl="1" indent="-273050" eaLnBrk="1" hangingPunct="1">
              <a:buFont typeface="Wingdings 2" pitchFamily="18" charset="2"/>
              <a:buChar char=""/>
            </a:pPr>
            <a:r>
              <a:rPr lang="en-US" sz="1600" smtClean="0"/>
              <a:t>If </a:t>
            </a:r>
            <a:r>
              <a:rPr lang="en-US" sz="1600" i="1" smtClean="0"/>
              <a:t>k</a:t>
            </a:r>
            <a:r>
              <a:rPr lang="en-US" sz="1600" smtClean="0"/>
              <a:t> is too large, neighborhood may include points from other classes</a:t>
            </a:r>
          </a:p>
          <a:p>
            <a:pPr marL="639763" lvl="1" indent="-273050" eaLnBrk="1" hangingPunct="1">
              <a:buFont typeface="Wingdings 2" pitchFamily="18" charset="2"/>
              <a:buChar char=""/>
            </a:pPr>
            <a:r>
              <a:rPr lang="en-US" sz="1600" smtClean="0"/>
              <a:t>Choose an odd value for </a:t>
            </a:r>
            <a:r>
              <a:rPr lang="en-US" sz="1600" i="1" smtClean="0"/>
              <a:t>k</a:t>
            </a:r>
            <a:r>
              <a:rPr lang="en-US" sz="1600" smtClean="0"/>
              <a:t>, to eliminate ties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5078413" y="2743200"/>
            <a:ext cx="388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sz="2200" i="1">
                <a:latin typeface="Century Schoolbook" pitchFamily="18" charset="0"/>
                <a:cs typeface="Tahoma" pitchFamily="34" charset="0"/>
              </a:rPr>
              <a:t>k</a:t>
            </a:r>
            <a:r>
              <a:rPr lang="en-US" sz="2200">
                <a:latin typeface="Century Schoolbook" pitchFamily="18" charset="0"/>
                <a:cs typeface="Tahoma" pitchFamily="34" charset="0"/>
              </a:rPr>
              <a:t> = 3:</a:t>
            </a:r>
          </a:p>
          <a:p>
            <a:pPr marL="639763" lvl="1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1900">
                <a:latin typeface="Century Schoolbook" pitchFamily="18" charset="0"/>
                <a:cs typeface="Tahoma" pitchFamily="34" charset="0"/>
              </a:rPr>
              <a:t>Belongs to triangle class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078413" y="3657600"/>
            <a:ext cx="388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sz="2200" i="1">
                <a:latin typeface="Century Schoolbook" pitchFamily="18" charset="0"/>
                <a:cs typeface="Tahoma" pitchFamily="34" charset="0"/>
              </a:rPr>
              <a:t>k</a:t>
            </a:r>
            <a:r>
              <a:rPr lang="en-US" sz="2200">
                <a:latin typeface="Century Schoolbook" pitchFamily="18" charset="0"/>
                <a:cs typeface="Tahoma" pitchFamily="34" charset="0"/>
              </a:rPr>
              <a:t> = 7:</a:t>
            </a:r>
          </a:p>
          <a:p>
            <a:pPr marL="639763" lvl="1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1900">
                <a:latin typeface="Century Schoolbook" pitchFamily="18" charset="0"/>
                <a:cs typeface="Tahoma" pitchFamily="34" charset="0"/>
              </a:rPr>
              <a:t>Belongs to square class</a:t>
            </a:r>
          </a:p>
        </p:txBody>
      </p:sp>
      <p:sp>
        <p:nvSpPr>
          <p:cNvPr id="15" name="Oval 14"/>
          <p:cNvSpPr/>
          <p:nvPr/>
        </p:nvSpPr>
        <p:spPr>
          <a:xfrm>
            <a:off x="1376363" y="1844675"/>
            <a:ext cx="29718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7351" name="Group 43"/>
          <p:cNvGrpSpPr>
            <a:grpSpLocks/>
          </p:cNvGrpSpPr>
          <p:nvPr/>
        </p:nvGrpSpPr>
        <p:grpSpPr bwMode="auto">
          <a:xfrm>
            <a:off x="690563" y="1616075"/>
            <a:ext cx="4343400" cy="3276600"/>
            <a:chOff x="228600" y="1676400"/>
            <a:chExt cx="4343400" cy="3276600"/>
          </a:xfrm>
        </p:grpSpPr>
        <p:sp>
          <p:nvSpPr>
            <p:cNvPr id="5" name="Rounded Rectangle 4"/>
            <p:cNvSpPr/>
            <p:nvPr/>
          </p:nvSpPr>
          <p:spPr>
            <a:xfrm>
              <a:off x="228600" y="1676400"/>
              <a:ext cx="4343400" cy="32766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3124200" y="22860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41910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9200" y="25908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43000" y="32766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2757487" y="35814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2757487" y="2743200"/>
              <a:ext cx="3048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43087" y="3276600"/>
              <a:ext cx="304800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32025" y="3124200"/>
              <a:ext cx="381000" cy="381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1951038" y="2378075"/>
            <a:ext cx="1828800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5078413" y="1828800"/>
            <a:ext cx="388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r>
              <a:rPr lang="en-US" sz="2200" i="1">
                <a:latin typeface="Century Schoolbook" pitchFamily="18" charset="0"/>
                <a:cs typeface="Tahoma" pitchFamily="34" charset="0"/>
              </a:rPr>
              <a:t>k</a:t>
            </a:r>
            <a:r>
              <a:rPr lang="en-US" sz="2200">
                <a:latin typeface="Century Schoolbook" pitchFamily="18" charset="0"/>
                <a:cs typeface="Tahoma" pitchFamily="34" charset="0"/>
              </a:rPr>
              <a:t> = 1:</a:t>
            </a:r>
          </a:p>
          <a:p>
            <a:pPr marL="639763" lvl="1" indent="-27305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1900">
                <a:latin typeface="Century Schoolbook" pitchFamily="18" charset="0"/>
                <a:cs typeface="Tahoma" pitchFamily="34" charset="0"/>
              </a:rPr>
              <a:t>Belongs to square class</a:t>
            </a:r>
          </a:p>
        </p:txBody>
      </p:sp>
      <p:sp>
        <p:nvSpPr>
          <p:cNvPr id="43" name="Oval 42"/>
          <p:cNvSpPr/>
          <p:nvPr/>
        </p:nvSpPr>
        <p:spPr>
          <a:xfrm>
            <a:off x="2366963" y="2759075"/>
            <a:ext cx="990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20" grpId="0"/>
      <p:bldP spid="21" grpId="0"/>
      <p:bldP spid="15" grpId="0" animBg="1"/>
      <p:bldP spid="28" grpId="0" animBg="1"/>
      <p:bldP spid="28" grpId="1" animBg="1"/>
      <p:bldP spid="30" grpId="0"/>
      <p:bldP spid="43" grpId="0" animBg="1"/>
      <p:bldP spid="4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CC"/>
                </a:solidFill>
              </a:rPr>
              <a:t>k -</a:t>
            </a:r>
            <a:r>
              <a:rPr lang="en-US" sz="2800" i="1" smtClean="0">
                <a:solidFill>
                  <a:srgbClr val="797979"/>
                </a:solidFill>
              </a:rPr>
              <a:t> </a:t>
            </a:r>
            <a:r>
              <a:rPr lang="en-US" smtClean="0">
                <a:solidFill>
                  <a:srgbClr val="9900CC"/>
                </a:solidFill>
              </a:rPr>
              <a:t>Nearest Neighbor</a:t>
            </a:r>
            <a:endParaRPr lang="en-US" sz="6000" smtClean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849313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400" dirty="0" smtClean="0"/>
              <a:t>Accuracy of </a:t>
            </a:r>
            <a:r>
              <a:rPr lang="en-US" sz="2400" b="1" dirty="0" smtClean="0"/>
              <a:t>all</a:t>
            </a:r>
            <a:r>
              <a:rPr lang="en-US" sz="2400" dirty="0" smtClean="0"/>
              <a:t> NN based classification, prediction, or recommendations depends solely on a data model, no matter what specific NN algorithm is used.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400" dirty="0" smtClean="0"/>
              <a:t>Scaling issues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Attributes may have to be scaled to prevent distance measures from being dominated by one of the attributes.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Examples</a:t>
            </a:r>
          </a:p>
          <a:p>
            <a:pPr lvl="2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800" dirty="0" smtClean="0"/>
              <a:t>Height of a person may vary from 4’ to 6’</a:t>
            </a:r>
          </a:p>
          <a:p>
            <a:pPr lvl="2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800" dirty="0" smtClean="0"/>
              <a:t>Weight of a person may vary from 100lbs to 300lbs</a:t>
            </a:r>
          </a:p>
          <a:p>
            <a:pPr lvl="2" indent="-18288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1800" dirty="0" smtClean="0"/>
              <a:t>Income of a person may vary from $10k to $500k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400" dirty="0" smtClean="0"/>
              <a:t>Nearest Neighbor classifiers are lazy learners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Models are not built explicitly unlike eager learners.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6C19F-6AE9-4467-A587-0A140DA63090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849313" y="1484313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Simple technique that is easily implemented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Building model is cheap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Extremely flexible classification scheme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Well suited for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Multi-modal classes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Records with multiple class labels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Error rate at most twice that of </a:t>
            </a:r>
            <a:r>
              <a:rPr lang="en-US" sz="2000" dirty="0" err="1" smtClean="0"/>
              <a:t>Bayes</a:t>
            </a:r>
            <a:r>
              <a:rPr lang="en-US" sz="2000" dirty="0" smtClean="0"/>
              <a:t> error rate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Cover &amp; Hart paper (1967) 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Can sometimes be the best method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100" dirty="0" err="1" smtClean="0"/>
              <a:t>Michihiro</a:t>
            </a:r>
            <a:r>
              <a:rPr lang="en-US" sz="1100" dirty="0" smtClean="0"/>
              <a:t> </a:t>
            </a:r>
            <a:r>
              <a:rPr lang="en-US" sz="1100" dirty="0" err="1" smtClean="0"/>
              <a:t>Kuramochi</a:t>
            </a:r>
            <a:r>
              <a:rPr lang="en-US" sz="1100" dirty="0" smtClean="0"/>
              <a:t> and George </a:t>
            </a:r>
            <a:r>
              <a:rPr lang="en-US" sz="1100" dirty="0" err="1" smtClean="0"/>
              <a:t>Karypis</a:t>
            </a:r>
            <a:r>
              <a:rPr lang="en-US" sz="1100" dirty="0" smtClean="0"/>
              <a:t>, Gene Classification using Expression Profiles: A Feasibility Study, International Journal on Artificial Intelligence Tools. Vol. 14, No. 4, pp. 641-660, 2005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100" dirty="0" smtClean="0"/>
              <a:t>K nearest neighbor outperformed SVM for protein function prediction using expression profiles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08009-D9F3-48F2-A208-6A58C320B202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</a:t>
            </a:r>
          </a:p>
        </p:txBody>
      </p:sp>
      <p:sp>
        <p:nvSpPr>
          <p:cNvPr id="60419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>
          <a:xfrm>
            <a:off x="849313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smtClean="0"/>
              <a:t>Classifying unknown records are relatively expensive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Requires distance computation of k-nearest neighbors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smtClean="0"/>
              <a:t>Computationally intensive, especially when the size of the training set grows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smtClean="0"/>
              <a:t>Accuracy can be severely degraded by the presence of noisy or irrelevant features</a:t>
            </a:r>
          </a:p>
          <a:p>
            <a:pPr eaLnBrk="1" hangingPunct="1">
              <a:lnSpc>
                <a:spcPct val="150000"/>
              </a:lnSpc>
            </a:pPr>
            <a:endParaRPr lang="en-US" sz="240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FE5941-C2C5-4E18-A191-26CCDCCAD1AE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N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0">
  <a:themeElements>
    <a:clrScheme name="Office Theme 2">
      <a:dk1>
        <a:srgbClr val="40458C"/>
      </a:dk1>
      <a:lt1>
        <a:srgbClr val="FFFFFF"/>
      </a:lt1>
      <a:dk2>
        <a:srgbClr val="9900CC"/>
      </a:dk2>
      <a:lt2>
        <a:srgbClr val="1B285F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 Theme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0458C"/>
        </a:dk1>
        <a:lt1>
          <a:srgbClr val="FFFFFF"/>
        </a:lt1>
        <a:dk2>
          <a:srgbClr val="9900CC"/>
        </a:dk2>
        <a:lt2>
          <a:srgbClr val="1B285F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4D4D4D"/>
        </a:dk2>
        <a:lt2>
          <a:srgbClr val="333333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3D62"/>
        </a:dk1>
        <a:lt1>
          <a:srgbClr val="E3F0F9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EFF6FB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D62"/>
        </a:dk1>
        <a:lt1>
          <a:srgbClr val="FFFFFF"/>
        </a:lt1>
        <a:dk2>
          <a:srgbClr val="006699"/>
        </a:dk2>
        <a:lt2>
          <a:srgbClr val="000000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3300"/>
        </a:dk1>
        <a:lt1>
          <a:srgbClr val="FFFFFF"/>
        </a:lt1>
        <a:dk2>
          <a:srgbClr val="663300"/>
        </a:dk2>
        <a:lt2>
          <a:srgbClr val="000000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687</TotalTime>
  <Words>431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Tahoma</vt:lpstr>
      <vt:lpstr>Calibri</vt:lpstr>
      <vt:lpstr>Comic Sans MS</vt:lpstr>
      <vt:lpstr>新細明體</vt:lpstr>
      <vt:lpstr>Wingdings</vt:lpstr>
      <vt:lpstr>굴림</vt:lpstr>
      <vt:lpstr>Wingdings 2</vt:lpstr>
      <vt:lpstr>Century Schoolbook</vt:lpstr>
      <vt:lpstr>Theme10</vt:lpstr>
      <vt:lpstr>k-Nearest Neighbourhood  </vt:lpstr>
      <vt:lpstr>k - Nearest Neighbor</vt:lpstr>
      <vt:lpstr>k - Nearest Neighbor</vt:lpstr>
      <vt:lpstr>k - Nearest Neighbor</vt:lpstr>
      <vt:lpstr>k - Nearest Neighbor</vt:lpstr>
      <vt:lpstr>Advantages</vt:lpstr>
      <vt:lpstr>Disadvantages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 Means and Fuzzy KNN</dc:title>
  <dc:creator>Sreevani Murthy</dc:creator>
  <cp:lastModifiedBy>Anup</cp:lastModifiedBy>
  <cp:revision>57</cp:revision>
  <dcterms:created xsi:type="dcterms:W3CDTF">2012-12-02T14:49:23Z</dcterms:created>
  <dcterms:modified xsi:type="dcterms:W3CDTF">2014-02-05T10:12:23Z</dcterms:modified>
</cp:coreProperties>
</file>