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57" r:id="rId5"/>
    <p:sldId id="258" r:id="rId6"/>
    <p:sldId id="259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0D701-EA34-447D-81E8-19AFC7C283C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52702DD-30EE-4547-9BF0-2C018B8DEC12}">
      <dgm:prSet phldrT="[Text]"/>
      <dgm:spPr/>
      <dgm:t>
        <a:bodyPr/>
        <a:lstStyle/>
        <a:p>
          <a:r>
            <a:rPr lang="en-US" dirty="0"/>
            <a:t>DATA EXTRACTION</a:t>
          </a:r>
        </a:p>
        <a:p>
          <a:r>
            <a:rPr lang="en-US" dirty="0"/>
            <a:t>From AMALGA</a:t>
          </a:r>
        </a:p>
      </dgm:t>
    </dgm:pt>
    <dgm:pt modelId="{BA657C16-5052-4225-ADDD-00A858CBA1B3}" type="parTrans" cxnId="{D2EB8F8A-BD68-4233-A3D4-1FB3685A1FC7}">
      <dgm:prSet/>
      <dgm:spPr/>
      <dgm:t>
        <a:bodyPr/>
        <a:lstStyle/>
        <a:p>
          <a:endParaRPr lang="en-US"/>
        </a:p>
      </dgm:t>
    </dgm:pt>
    <dgm:pt modelId="{4FD86414-6FCA-40FA-BCAE-A029399C8835}" type="sibTrans" cxnId="{D2EB8F8A-BD68-4233-A3D4-1FB3685A1FC7}">
      <dgm:prSet/>
      <dgm:spPr/>
      <dgm:t>
        <a:bodyPr/>
        <a:lstStyle/>
        <a:p>
          <a:endParaRPr lang="en-US"/>
        </a:p>
      </dgm:t>
    </dgm:pt>
    <dgm:pt modelId="{215507DA-D174-40DB-BFFB-FB643F71ED11}">
      <dgm:prSet phldrT="[Text]"/>
      <dgm:spPr/>
      <dgm:t>
        <a:bodyPr/>
        <a:lstStyle/>
        <a:p>
          <a:r>
            <a:rPr lang="en-US" dirty="0"/>
            <a:t>PS Matching</a:t>
          </a:r>
        </a:p>
        <a:p>
          <a:r>
            <a:rPr lang="en-US" dirty="0"/>
            <a:t>Control for patient characteristics</a:t>
          </a:r>
        </a:p>
      </dgm:t>
    </dgm:pt>
    <dgm:pt modelId="{91F59021-9FB1-48D5-A71F-B97094F64EF3}" type="parTrans" cxnId="{DB5F2C5B-D5CE-42AA-AD27-42AD2D7B5D2E}">
      <dgm:prSet/>
      <dgm:spPr/>
      <dgm:t>
        <a:bodyPr/>
        <a:lstStyle/>
        <a:p>
          <a:endParaRPr lang="en-US"/>
        </a:p>
      </dgm:t>
    </dgm:pt>
    <dgm:pt modelId="{110EAC03-8953-4581-AB48-7F3FBE159B9A}" type="sibTrans" cxnId="{DB5F2C5B-D5CE-42AA-AD27-42AD2D7B5D2E}">
      <dgm:prSet/>
      <dgm:spPr/>
      <dgm:t>
        <a:bodyPr/>
        <a:lstStyle/>
        <a:p>
          <a:endParaRPr lang="en-US"/>
        </a:p>
      </dgm:t>
    </dgm:pt>
    <dgm:pt modelId="{F272187F-806D-417F-A506-237080FC25BB}">
      <dgm:prSet/>
      <dgm:spPr/>
      <dgm:t>
        <a:bodyPr/>
        <a:lstStyle/>
        <a:p>
          <a:r>
            <a:rPr lang="en-US" dirty="0"/>
            <a:t>NLP</a:t>
          </a:r>
        </a:p>
        <a:p>
          <a:r>
            <a:rPr lang="en-US" dirty="0"/>
            <a:t>Predictive Model</a:t>
          </a:r>
        </a:p>
      </dgm:t>
    </dgm:pt>
    <dgm:pt modelId="{9DECEFD6-ADF7-467B-AEFA-5C118D0BE1F3}" type="parTrans" cxnId="{1BF73829-7CEA-4C00-8821-64D4F3CA7967}">
      <dgm:prSet/>
      <dgm:spPr/>
      <dgm:t>
        <a:bodyPr/>
        <a:lstStyle/>
        <a:p>
          <a:endParaRPr lang="en-US"/>
        </a:p>
      </dgm:t>
    </dgm:pt>
    <dgm:pt modelId="{1D9013E9-A56F-4D21-9CEC-1C7281FBF147}" type="sibTrans" cxnId="{1BF73829-7CEA-4C00-8821-64D4F3CA7967}">
      <dgm:prSet/>
      <dgm:spPr/>
      <dgm:t>
        <a:bodyPr/>
        <a:lstStyle/>
        <a:p>
          <a:endParaRPr lang="en-US"/>
        </a:p>
      </dgm:t>
    </dgm:pt>
    <dgm:pt modelId="{0A19883C-BA51-4ABC-9D38-4AF1311F3838}">
      <dgm:prSet/>
      <dgm:spPr/>
      <dgm:t>
        <a:bodyPr/>
        <a:lstStyle/>
        <a:p>
          <a:r>
            <a:rPr lang="en-US" dirty="0"/>
            <a:t>SELECTION</a:t>
          </a:r>
        </a:p>
        <a:p>
          <a:r>
            <a:rPr lang="en-US" dirty="0"/>
            <a:t>based on eligibility criteria</a:t>
          </a:r>
        </a:p>
      </dgm:t>
    </dgm:pt>
    <dgm:pt modelId="{E62AAE82-FBA4-4DA4-8DD9-5DFCC56239F6}" type="parTrans" cxnId="{138463E3-E8C1-4ACD-90E4-F20FDA5B9EAD}">
      <dgm:prSet/>
      <dgm:spPr/>
      <dgm:t>
        <a:bodyPr/>
        <a:lstStyle/>
        <a:p>
          <a:endParaRPr lang="en-US"/>
        </a:p>
      </dgm:t>
    </dgm:pt>
    <dgm:pt modelId="{4D00A171-01F3-43B3-B4EB-358C12815666}" type="sibTrans" cxnId="{138463E3-E8C1-4ACD-90E4-F20FDA5B9EAD}">
      <dgm:prSet/>
      <dgm:spPr/>
      <dgm:t>
        <a:bodyPr/>
        <a:lstStyle/>
        <a:p>
          <a:endParaRPr lang="en-US"/>
        </a:p>
      </dgm:t>
    </dgm:pt>
    <dgm:pt modelId="{2C2B293A-A959-43A4-8156-AD0AB0619092}" type="pres">
      <dgm:prSet presAssocID="{AA30D701-EA34-447D-81E8-19AFC7C283C6}" presName="Name0" presStyleCnt="0">
        <dgm:presLayoutVars>
          <dgm:dir/>
          <dgm:resizeHandles val="exact"/>
        </dgm:presLayoutVars>
      </dgm:prSet>
      <dgm:spPr/>
    </dgm:pt>
    <dgm:pt modelId="{EE395346-2C34-4F89-B0D7-C0DCC1AFE39E}" type="pres">
      <dgm:prSet presAssocID="{652702DD-30EE-4547-9BF0-2C018B8DEC12}" presName="node" presStyleLbl="node1" presStyleIdx="0" presStyleCnt="4">
        <dgm:presLayoutVars>
          <dgm:bulletEnabled val="1"/>
        </dgm:presLayoutVars>
      </dgm:prSet>
      <dgm:spPr/>
    </dgm:pt>
    <dgm:pt modelId="{59649323-9D5D-493B-A5C4-948EB85CF445}" type="pres">
      <dgm:prSet presAssocID="{4FD86414-6FCA-40FA-BCAE-A029399C8835}" presName="sibTrans" presStyleLbl="sibTrans2D1" presStyleIdx="0" presStyleCnt="3"/>
      <dgm:spPr/>
    </dgm:pt>
    <dgm:pt modelId="{C11C50EA-3EC6-44DA-9B3B-49B8B2543D51}" type="pres">
      <dgm:prSet presAssocID="{4FD86414-6FCA-40FA-BCAE-A029399C8835}" presName="connectorText" presStyleLbl="sibTrans2D1" presStyleIdx="0" presStyleCnt="3"/>
      <dgm:spPr/>
    </dgm:pt>
    <dgm:pt modelId="{8E41DEFC-3792-4A9C-B5E1-DF6FC0050C22}" type="pres">
      <dgm:prSet presAssocID="{0A19883C-BA51-4ABC-9D38-4AF1311F3838}" presName="node" presStyleLbl="node1" presStyleIdx="1" presStyleCnt="4">
        <dgm:presLayoutVars>
          <dgm:bulletEnabled val="1"/>
        </dgm:presLayoutVars>
      </dgm:prSet>
      <dgm:spPr/>
    </dgm:pt>
    <dgm:pt modelId="{3FFE1063-0046-4B28-8B7C-76A32D39ADD8}" type="pres">
      <dgm:prSet presAssocID="{4D00A171-01F3-43B3-B4EB-358C12815666}" presName="sibTrans" presStyleLbl="sibTrans2D1" presStyleIdx="1" presStyleCnt="3"/>
      <dgm:spPr/>
    </dgm:pt>
    <dgm:pt modelId="{BE4D6344-2400-4B44-81A4-AA0A4966B45F}" type="pres">
      <dgm:prSet presAssocID="{4D00A171-01F3-43B3-B4EB-358C12815666}" presName="connectorText" presStyleLbl="sibTrans2D1" presStyleIdx="1" presStyleCnt="3"/>
      <dgm:spPr/>
    </dgm:pt>
    <dgm:pt modelId="{1BE5706A-0F9A-46BF-B835-1157D4A1E783}" type="pres">
      <dgm:prSet presAssocID="{215507DA-D174-40DB-BFFB-FB643F71ED11}" presName="node" presStyleLbl="node1" presStyleIdx="2" presStyleCnt="4">
        <dgm:presLayoutVars>
          <dgm:bulletEnabled val="1"/>
        </dgm:presLayoutVars>
      </dgm:prSet>
      <dgm:spPr/>
    </dgm:pt>
    <dgm:pt modelId="{EA013974-F5DA-4F42-A4D8-72064FAC6039}" type="pres">
      <dgm:prSet presAssocID="{110EAC03-8953-4581-AB48-7F3FBE159B9A}" presName="sibTrans" presStyleLbl="sibTrans2D1" presStyleIdx="2" presStyleCnt="3"/>
      <dgm:spPr/>
    </dgm:pt>
    <dgm:pt modelId="{A3349EE8-0432-48D7-A105-81DEFBE29196}" type="pres">
      <dgm:prSet presAssocID="{110EAC03-8953-4581-AB48-7F3FBE159B9A}" presName="connectorText" presStyleLbl="sibTrans2D1" presStyleIdx="2" presStyleCnt="3"/>
      <dgm:spPr/>
    </dgm:pt>
    <dgm:pt modelId="{177C650F-59F2-4D99-8148-C0B6AE62D2C1}" type="pres">
      <dgm:prSet presAssocID="{F272187F-806D-417F-A506-237080FC25BB}" presName="node" presStyleLbl="node1" presStyleIdx="3" presStyleCnt="4">
        <dgm:presLayoutVars>
          <dgm:bulletEnabled val="1"/>
        </dgm:presLayoutVars>
      </dgm:prSet>
      <dgm:spPr/>
    </dgm:pt>
  </dgm:ptLst>
  <dgm:cxnLst>
    <dgm:cxn modelId="{1BF73829-7CEA-4C00-8821-64D4F3CA7967}" srcId="{AA30D701-EA34-447D-81E8-19AFC7C283C6}" destId="{F272187F-806D-417F-A506-237080FC25BB}" srcOrd="3" destOrd="0" parTransId="{9DECEFD6-ADF7-467B-AEFA-5C118D0BE1F3}" sibTransId="{1D9013E9-A56F-4D21-9CEC-1C7281FBF147}"/>
    <dgm:cxn modelId="{00B09230-8522-40F8-BDD6-BA9C26197A38}" type="presOf" srcId="{215507DA-D174-40DB-BFFB-FB643F71ED11}" destId="{1BE5706A-0F9A-46BF-B835-1157D4A1E783}" srcOrd="0" destOrd="0" presId="urn:microsoft.com/office/officeart/2005/8/layout/process1"/>
    <dgm:cxn modelId="{B3CCED35-3DD1-497C-9F9C-E05FFF5D72EB}" type="presOf" srcId="{110EAC03-8953-4581-AB48-7F3FBE159B9A}" destId="{EA013974-F5DA-4F42-A4D8-72064FAC6039}" srcOrd="0" destOrd="0" presId="urn:microsoft.com/office/officeart/2005/8/layout/process1"/>
    <dgm:cxn modelId="{DB5F2C5B-D5CE-42AA-AD27-42AD2D7B5D2E}" srcId="{AA30D701-EA34-447D-81E8-19AFC7C283C6}" destId="{215507DA-D174-40DB-BFFB-FB643F71ED11}" srcOrd="2" destOrd="0" parTransId="{91F59021-9FB1-48D5-A71F-B97094F64EF3}" sibTransId="{110EAC03-8953-4581-AB48-7F3FBE159B9A}"/>
    <dgm:cxn modelId="{64FACA61-AC4C-4EFD-8AD3-F4EADE7F7387}" type="presOf" srcId="{652702DD-30EE-4547-9BF0-2C018B8DEC12}" destId="{EE395346-2C34-4F89-B0D7-C0DCC1AFE39E}" srcOrd="0" destOrd="0" presId="urn:microsoft.com/office/officeart/2005/8/layout/process1"/>
    <dgm:cxn modelId="{19BF2A47-B7E9-4B50-A3D2-9E4CF53E4AA2}" type="presOf" srcId="{F272187F-806D-417F-A506-237080FC25BB}" destId="{177C650F-59F2-4D99-8148-C0B6AE62D2C1}" srcOrd="0" destOrd="0" presId="urn:microsoft.com/office/officeart/2005/8/layout/process1"/>
    <dgm:cxn modelId="{D2EB8F8A-BD68-4233-A3D4-1FB3685A1FC7}" srcId="{AA30D701-EA34-447D-81E8-19AFC7C283C6}" destId="{652702DD-30EE-4547-9BF0-2C018B8DEC12}" srcOrd="0" destOrd="0" parTransId="{BA657C16-5052-4225-ADDD-00A858CBA1B3}" sibTransId="{4FD86414-6FCA-40FA-BCAE-A029399C8835}"/>
    <dgm:cxn modelId="{BEC7119B-47AF-4449-BCB3-735147D56367}" type="presOf" srcId="{4FD86414-6FCA-40FA-BCAE-A029399C8835}" destId="{C11C50EA-3EC6-44DA-9B3B-49B8B2543D51}" srcOrd="1" destOrd="0" presId="urn:microsoft.com/office/officeart/2005/8/layout/process1"/>
    <dgm:cxn modelId="{7306469D-0EBA-40BF-93F6-5BA54C437556}" type="presOf" srcId="{4FD86414-6FCA-40FA-BCAE-A029399C8835}" destId="{59649323-9D5D-493B-A5C4-948EB85CF445}" srcOrd="0" destOrd="0" presId="urn:microsoft.com/office/officeart/2005/8/layout/process1"/>
    <dgm:cxn modelId="{7B2F379F-2369-43FE-AB27-C8CE2A4535D2}" type="presOf" srcId="{4D00A171-01F3-43B3-B4EB-358C12815666}" destId="{3FFE1063-0046-4B28-8B7C-76A32D39ADD8}" srcOrd="0" destOrd="0" presId="urn:microsoft.com/office/officeart/2005/8/layout/process1"/>
    <dgm:cxn modelId="{FE8D15CF-E14E-41D6-B6F5-FC855A22C555}" type="presOf" srcId="{110EAC03-8953-4581-AB48-7F3FBE159B9A}" destId="{A3349EE8-0432-48D7-A105-81DEFBE29196}" srcOrd="1" destOrd="0" presId="urn:microsoft.com/office/officeart/2005/8/layout/process1"/>
    <dgm:cxn modelId="{DD6DD1D7-102F-4F46-9F17-2808B089CA25}" type="presOf" srcId="{4D00A171-01F3-43B3-B4EB-358C12815666}" destId="{BE4D6344-2400-4B44-81A4-AA0A4966B45F}" srcOrd="1" destOrd="0" presId="urn:microsoft.com/office/officeart/2005/8/layout/process1"/>
    <dgm:cxn modelId="{138463E3-E8C1-4ACD-90E4-F20FDA5B9EAD}" srcId="{AA30D701-EA34-447D-81E8-19AFC7C283C6}" destId="{0A19883C-BA51-4ABC-9D38-4AF1311F3838}" srcOrd="1" destOrd="0" parTransId="{E62AAE82-FBA4-4DA4-8DD9-5DFCC56239F6}" sibTransId="{4D00A171-01F3-43B3-B4EB-358C12815666}"/>
    <dgm:cxn modelId="{32C6AAF2-2EA9-4EF2-9598-97E7F1F83A38}" type="presOf" srcId="{AA30D701-EA34-447D-81E8-19AFC7C283C6}" destId="{2C2B293A-A959-43A4-8156-AD0AB0619092}" srcOrd="0" destOrd="0" presId="urn:microsoft.com/office/officeart/2005/8/layout/process1"/>
    <dgm:cxn modelId="{F23457F3-9EA3-45C0-9C56-D82B3B65100C}" type="presOf" srcId="{0A19883C-BA51-4ABC-9D38-4AF1311F3838}" destId="{8E41DEFC-3792-4A9C-B5E1-DF6FC0050C22}" srcOrd="0" destOrd="0" presId="urn:microsoft.com/office/officeart/2005/8/layout/process1"/>
    <dgm:cxn modelId="{CB9425C0-1C6E-4181-A373-BED86B5EFADD}" type="presParOf" srcId="{2C2B293A-A959-43A4-8156-AD0AB0619092}" destId="{EE395346-2C34-4F89-B0D7-C0DCC1AFE39E}" srcOrd="0" destOrd="0" presId="urn:microsoft.com/office/officeart/2005/8/layout/process1"/>
    <dgm:cxn modelId="{9BF7B11C-8C48-498F-B086-BC647078CAC9}" type="presParOf" srcId="{2C2B293A-A959-43A4-8156-AD0AB0619092}" destId="{59649323-9D5D-493B-A5C4-948EB85CF445}" srcOrd="1" destOrd="0" presId="urn:microsoft.com/office/officeart/2005/8/layout/process1"/>
    <dgm:cxn modelId="{503791BC-542B-4A4E-BC9D-D43A9E4DE7F3}" type="presParOf" srcId="{59649323-9D5D-493B-A5C4-948EB85CF445}" destId="{C11C50EA-3EC6-44DA-9B3B-49B8B2543D51}" srcOrd="0" destOrd="0" presId="urn:microsoft.com/office/officeart/2005/8/layout/process1"/>
    <dgm:cxn modelId="{8F739DC8-4053-4BF0-9005-A8200A27165D}" type="presParOf" srcId="{2C2B293A-A959-43A4-8156-AD0AB0619092}" destId="{8E41DEFC-3792-4A9C-B5E1-DF6FC0050C22}" srcOrd="2" destOrd="0" presId="urn:microsoft.com/office/officeart/2005/8/layout/process1"/>
    <dgm:cxn modelId="{B8366942-3367-4123-A88B-A6E5C91E21DA}" type="presParOf" srcId="{2C2B293A-A959-43A4-8156-AD0AB0619092}" destId="{3FFE1063-0046-4B28-8B7C-76A32D39ADD8}" srcOrd="3" destOrd="0" presId="urn:microsoft.com/office/officeart/2005/8/layout/process1"/>
    <dgm:cxn modelId="{8D4B3CA7-831E-45CA-BFDD-FE441A7833D9}" type="presParOf" srcId="{3FFE1063-0046-4B28-8B7C-76A32D39ADD8}" destId="{BE4D6344-2400-4B44-81A4-AA0A4966B45F}" srcOrd="0" destOrd="0" presId="urn:microsoft.com/office/officeart/2005/8/layout/process1"/>
    <dgm:cxn modelId="{DC02B2E9-60AE-4548-9572-574F2414C31C}" type="presParOf" srcId="{2C2B293A-A959-43A4-8156-AD0AB0619092}" destId="{1BE5706A-0F9A-46BF-B835-1157D4A1E783}" srcOrd="4" destOrd="0" presId="urn:microsoft.com/office/officeart/2005/8/layout/process1"/>
    <dgm:cxn modelId="{DBFEB57D-6D28-484E-B963-5CF43FACC744}" type="presParOf" srcId="{2C2B293A-A959-43A4-8156-AD0AB0619092}" destId="{EA013974-F5DA-4F42-A4D8-72064FAC6039}" srcOrd="5" destOrd="0" presId="urn:microsoft.com/office/officeart/2005/8/layout/process1"/>
    <dgm:cxn modelId="{DBB6931B-D6D1-4CBB-8FE4-FBF8401EC719}" type="presParOf" srcId="{EA013974-F5DA-4F42-A4D8-72064FAC6039}" destId="{A3349EE8-0432-48D7-A105-81DEFBE29196}" srcOrd="0" destOrd="0" presId="urn:microsoft.com/office/officeart/2005/8/layout/process1"/>
    <dgm:cxn modelId="{76674AC4-A135-4B44-A6F8-93A7EF54103A}" type="presParOf" srcId="{2C2B293A-A959-43A4-8156-AD0AB0619092}" destId="{177C650F-59F2-4D99-8148-C0B6AE62D2C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8BFA24-A1A8-49A1-A0B0-0D83580BCA5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67372-E5B4-4599-B2C9-D6C81E5303DC}">
      <dgm:prSet phldrT="[Text]"/>
      <dgm:spPr/>
      <dgm:t>
        <a:bodyPr/>
        <a:lstStyle/>
        <a:p>
          <a:r>
            <a:rPr lang="en-US" dirty="0"/>
            <a:t>N=</a:t>
          </a:r>
        </a:p>
      </dgm:t>
    </dgm:pt>
    <dgm:pt modelId="{DA75766C-3D7A-4B8A-949F-C955782EF26B}" type="parTrans" cxnId="{FAD4E81F-796C-49F5-BD39-231F1D891B86}">
      <dgm:prSet/>
      <dgm:spPr/>
      <dgm:t>
        <a:bodyPr/>
        <a:lstStyle/>
        <a:p>
          <a:endParaRPr lang="en-US"/>
        </a:p>
      </dgm:t>
    </dgm:pt>
    <dgm:pt modelId="{2B9AA802-3B63-40A0-B6C2-9E1D908A259A}" type="sibTrans" cxnId="{FAD4E81F-796C-49F5-BD39-231F1D891B86}">
      <dgm:prSet/>
      <dgm:spPr/>
      <dgm:t>
        <a:bodyPr/>
        <a:lstStyle/>
        <a:p>
          <a:endParaRPr lang="en-US"/>
        </a:p>
      </dgm:t>
    </dgm:pt>
    <dgm:pt modelId="{009B8886-2324-4AA4-9F91-5D9DFE1C383F}">
      <dgm:prSet phldrT="[Text]"/>
      <dgm:spPr/>
      <dgm:t>
        <a:bodyPr/>
        <a:lstStyle/>
        <a:p>
          <a:r>
            <a:rPr lang="en-US" dirty="0"/>
            <a:t>Harbor View/UW</a:t>
          </a:r>
        </a:p>
      </dgm:t>
    </dgm:pt>
    <dgm:pt modelId="{D41252FF-3319-4277-BD91-0C6F3A45D8D9}" type="parTrans" cxnId="{D290DFF4-7895-48AA-AE5C-C2B1B73C344D}">
      <dgm:prSet/>
      <dgm:spPr/>
      <dgm:t>
        <a:bodyPr/>
        <a:lstStyle/>
        <a:p>
          <a:endParaRPr lang="en-US"/>
        </a:p>
      </dgm:t>
    </dgm:pt>
    <dgm:pt modelId="{49EAEE9B-EC95-4320-B80B-12F4BB22E0E1}" type="sibTrans" cxnId="{D290DFF4-7895-48AA-AE5C-C2B1B73C344D}">
      <dgm:prSet/>
      <dgm:spPr/>
      <dgm:t>
        <a:bodyPr/>
        <a:lstStyle/>
        <a:p>
          <a:endParaRPr lang="en-US"/>
        </a:p>
      </dgm:t>
    </dgm:pt>
    <dgm:pt modelId="{8EEED17F-2F3F-4B8C-ABB4-3616D5B975A6}">
      <dgm:prSet phldrT="[Text]"/>
      <dgm:spPr/>
      <dgm:t>
        <a:bodyPr/>
        <a:lstStyle/>
        <a:p>
          <a:r>
            <a:rPr lang="en-US" dirty="0"/>
            <a:t>N=</a:t>
          </a:r>
        </a:p>
      </dgm:t>
    </dgm:pt>
    <dgm:pt modelId="{94A646BA-616A-4D2F-B4E7-F4C7FC99CC0A}" type="parTrans" cxnId="{59E21937-5862-483C-8E50-7E35FE9E0161}">
      <dgm:prSet/>
      <dgm:spPr/>
      <dgm:t>
        <a:bodyPr/>
        <a:lstStyle/>
        <a:p>
          <a:endParaRPr lang="en-US"/>
        </a:p>
      </dgm:t>
    </dgm:pt>
    <dgm:pt modelId="{8FA2CA17-CF60-43ED-969A-EDA7EB0E0466}" type="sibTrans" cxnId="{59E21937-5862-483C-8E50-7E35FE9E0161}">
      <dgm:prSet/>
      <dgm:spPr/>
      <dgm:t>
        <a:bodyPr/>
        <a:lstStyle/>
        <a:p>
          <a:endParaRPr lang="en-US"/>
        </a:p>
      </dgm:t>
    </dgm:pt>
    <dgm:pt modelId="{DD3A51D9-71D2-4C39-885E-FE6FF0078C8A}">
      <dgm:prSet phldrT="[Text]"/>
      <dgm:spPr/>
      <dgm:t>
        <a:bodyPr/>
        <a:lstStyle/>
        <a:p>
          <a:r>
            <a:rPr lang="en-US" dirty="0"/>
            <a:t>Ages 18-100</a:t>
          </a:r>
        </a:p>
      </dgm:t>
    </dgm:pt>
    <dgm:pt modelId="{B5A950ED-8F8A-4867-95BC-AE94DC533512}" type="parTrans" cxnId="{4D04CE7D-3B4B-4F22-9707-E698D5D12069}">
      <dgm:prSet/>
      <dgm:spPr/>
      <dgm:t>
        <a:bodyPr/>
        <a:lstStyle/>
        <a:p>
          <a:endParaRPr lang="en-US"/>
        </a:p>
      </dgm:t>
    </dgm:pt>
    <dgm:pt modelId="{0F3553B5-6348-485A-9BF8-236280734467}" type="sibTrans" cxnId="{4D04CE7D-3B4B-4F22-9707-E698D5D12069}">
      <dgm:prSet/>
      <dgm:spPr/>
      <dgm:t>
        <a:bodyPr/>
        <a:lstStyle/>
        <a:p>
          <a:endParaRPr lang="en-US"/>
        </a:p>
      </dgm:t>
    </dgm:pt>
    <dgm:pt modelId="{4DB41B3B-AEC8-46D8-B6DF-714CBD29AFF3}">
      <dgm:prSet phldrT="[Text]"/>
      <dgm:spPr/>
      <dgm:t>
        <a:bodyPr/>
        <a:lstStyle/>
        <a:p>
          <a:r>
            <a:rPr lang="en-US" dirty="0"/>
            <a:t>N=</a:t>
          </a:r>
        </a:p>
      </dgm:t>
    </dgm:pt>
    <dgm:pt modelId="{811A68A8-CF82-4482-A9D5-456B539D5265}" type="parTrans" cxnId="{11FEC082-3B2B-485A-A7ED-A5791EB5D51B}">
      <dgm:prSet/>
      <dgm:spPr/>
      <dgm:t>
        <a:bodyPr/>
        <a:lstStyle/>
        <a:p>
          <a:endParaRPr lang="en-US"/>
        </a:p>
      </dgm:t>
    </dgm:pt>
    <dgm:pt modelId="{71CCC4BB-102E-42C2-9F32-6D608BDF1723}" type="sibTrans" cxnId="{11FEC082-3B2B-485A-A7ED-A5791EB5D51B}">
      <dgm:prSet/>
      <dgm:spPr/>
      <dgm:t>
        <a:bodyPr/>
        <a:lstStyle/>
        <a:p>
          <a:endParaRPr lang="en-US"/>
        </a:p>
      </dgm:t>
    </dgm:pt>
    <dgm:pt modelId="{7F52886D-6700-49F5-BFE9-F42BECD9B738}">
      <dgm:prSet phldrT="[Text]"/>
      <dgm:spPr/>
      <dgm:t>
        <a:bodyPr/>
        <a:lstStyle/>
        <a:p>
          <a:r>
            <a:rPr lang="en-US" dirty="0"/>
            <a:t>Not deceased</a:t>
          </a:r>
        </a:p>
      </dgm:t>
    </dgm:pt>
    <dgm:pt modelId="{0C083317-E461-4D29-BD18-C4F1514C4D89}" type="parTrans" cxnId="{657F3F05-5C50-42DE-828A-09B06B6A7482}">
      <dgm:prSet/>
      <dgm:spPr/>
      <dgm:t>
        <a:bodyPr/>
        <a:lstStyle/>
        <a:p>
          <a:endParaRPr lang="en-US"/>
        </a:p>
      </dgm:t>
    </dgm:pt>
    <dgm:pt modelId="{F1004A05-AC0E-44AD-B498-9B81F62B359E}" type="sibTrans" cxnId="{657F3F05-5C50-42DE-828A-09B06B6A7482}">
      <dgm:prSet/>
      <dgm:spPr/>
      <dgm:t>
        <a:bodyPr/>
        <a:lstStyle/>
        <a:p>
          <a:endParaRPr lang="en-US"/>
        </a:p>
      </dgm:t>
    </dgm:pt>
    <dgm:pt modelId="{B306596F-51DD-4D25-9857-6113C63CE3B5}">
      <dgm:prSet phldrT="[Text]"/>
      <dgm:spPr/>
      <dgm:t>
        <a:bodyPr/>
        <a:lstStyle/>
        <a:p>
          <a:r>
            <a:rPr lang="en-US" dirty="0"/>
            <a:t>Admission after Jan 1,2015</a:t>
          </a:r>
        </a:p>
      </dgm:t>
    </dgm:pt>
    <dgm:pt modelId="{3B8CA737-F46A-4484-8820-56D4FC841023}" type="parTrans" cxnId="{95D6C231-C5EC-457A-8209-6A50D4E51258}">
      <dgm:prSet/>
      <dgm:spPr/>
      <dgm:t>
        <a:bodyPr/>
        <a:lstStyle/>
        <a:p>
          <a:endParaRPr lang="en-US"/>
        </a:p>
      </dgm:t>
    </dgm:pt>
    <dgm:pt modelId="{A36EE3D0-1984-4BF3-B222-7413178081B6}" type="sibTrans" cxnId="{95D6C231-C5EC-457A-8209-6A50D4E51258}">
      <dgm:prSet/>
      <dgm:spPr/>
      <dgm:t>
        <a:bodyPr/>
        <a:lstStyle/>
        <a:p>
          <a:endParaRPr lang="en-US"/>
        </a:p>
      </dgm:t>
    </dgm:pt>
    <dgm:pt modelId="{6BE4A250-8559-42DF-B902-311F56A34A91}" type="pres">
      <dgm:prSet presAssocID="{478BFA24-A1A8-49A1-A0B0-0D83580BCA50}" presName="rootnode" presStyleCnt="0">
        <dgm:presLayoutVars>
          <dgm:chMax/>
          <dgm:chPref/>
          <dgm:dir/>
          <dgm:animLvl val="lvl"/>
        </dgm:presLayoutVars>
      </dgm:prSet>
      <dgm:spPr/>
    </dgm:pt>
    <dgm:pt modelId="{E48D04CD-B762-4AAF-90E4-7701427C71BD}" type="pres">
      <dgm:prSet presAssocID="{2FE67372-E5B4-4599-B2C9-D6C81E5303DC}" presName="composite" presStyleCnt="0"/>
      <dgm:spPr/>
    </dgm:pt>
    <dgm:pt modelId="{ADBC5D7F-9929-4567-83EB-B0123D744704}" type="pres">
      <dgm:prSet presAssocID="{2FE67372-E5B4-4599-B2C9-D6C81E5303DC}" presName="bentUpArrow1" presStyleLbl="alignImgPlace1" presStyleIdx="0" presStyleCnt="2"/>
      <dgm:spPr/>
    </dgm:pt>
    <dgm:pt modelId="{EB479C86-56E9-4D1A-9568-37F8A27F4BE1}" type="pres">
      <dgm:prSet presAssocID="{2FE67372-E5B4-4599-B2C9-D6C81E5303D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CED602A-0BAC-40C7-90DE-B76394FE1EFD}" type="pres">
      <dgm:prSet presAssocID="{2FE67372-E5B4-4599-B2C9-D6C81E5303DC}" presName="ChildText" presStyleLbl="revTx" presStyleIdx="0" presStyleCnt="3" custScaleX="110067">
        <dgm:presLayoutVars>
          <dgm:chMax val="0"/>
          <dgm:chPref val="0"/>
          <dgm:bulletEnabled val="1"/>
        </dgm:presLayoutVars>
      </dgm:prSet>
      <dgm:spPr/>
    </dgm:pt>
    <dgm:pt modelId="{486CC7A8-F551-4878-821C-ED8FEBAD32CC}" type="pres">
      <dgm:prSet presAssocID="{2B9AA802-3B63-40A0-B6C2-9E1D908A259A}" presName="sibTrans" presStyleCnt="0"/>
      <dgm:spPr/>
    </dgm:pt>
    <dgm:pt modelId="{F1160891-3D0A-461E-B539-FF5E264917E3}" type="pres">
      <dgm:prSet presAssocID="{8EEED17F-2F3F-4B8C-ABB4-3616D5B975A6}" presName="composite" presStyleCnt="0"/>
      <dgm:spPr/>
    </dgm:pt>
    <dgm:pt modelId="{B08AC5E2-EEAF-4B34-AAFA-9F6C8E0D08CA}" type="pres">
      <dgm:prSet presAssocID="{8EEED17F-2F3F-4B8C-ABB4-3616D5B975A6}" presName="bentUpArrow1" presStyleLbl="alignImgPlace1" presStyleIdx="1" presStyleCnt="2"/>
      <dgm:spPr/>
    </dgm:pt>
    <dgm:pt modelId="{285CA421-29BF-4655-841B-1758A5BF4155}" type="pres">
      <dgm:prSet presAssocID="{8EEED17F-2F3F-4B8C-ABB4-3616D5B975A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C439F725-7BB1-40B9-A177-073EC8D8F8FB}" type="pres">
      <dgm:prSet presAssocID="{8EEED17F-2F3F-4B8C-ABB4-3616D5B975A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B101E3C-1F17-4C28-B225-4A2C46A356B2}" type="pres">
      <dgm:prSet presAssocID="{8FA2CA17-CF60-43ED-969A-EDA7EB0E0466}" presName="sibTrans" presStyleCnt="0"/>
      <dgm:spPr/>
    </dgm:pt>
    <dgm:pt modelId="{18979989-463A-4AC4-A772-6B846DA60790}" type="pres">
      <dgm:prSet presAssocID="{4DB41B3B-AEC8-46D8-B6DF-714CBD29AFF3}" presName="composite" presStyleCnt="0"/>
      <dgm:spPr/>
    </dgm:pt>
    <dgm:pt modelId="{B5B6E7AA-1713-4C31-9E67-F3D52E9853A8}" type="pres">
      <dgm:prSet presAssocID="{4DB41B3B-AEC8-46D8-B6DF-714CBD29AFF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38DAB205-9715-4B4F-BE55-BEF949FB5E72}" type="pres">
      <dgm:prSet presAssocID="{4DB41B3B-AEC8-46D8-B6DF-714CBD29AFF3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57F3F05-5C50-42DE-828A-09B06B6A7482}" srcId="{4DB41B3B-AEC8-46D8-B6DF-714CBD29AFF3}" destId="{7F52886D-6700-49F5-BFE9-F42BECD9B738}" srcOrd="0" destOrd="0" parTransId="{0C083317-E461-4D29-BD18-C4F1514C4D89}" sibTransId="{F1004A05-AC0E-44AD-B498-9B81F62B359E}"/>
    <dgm:cxn modelId="{FAD4E81F-796C-49F5-BD39-231F1D891B86}" srcId="{478BFA24-A1A8-49A1-A0B0-0D83580BCA50}" destId="{2FE67372-E5B4-4599-B2C9-D6C81E5303DC}" srcOrd="0" destOrd="0" parTransId="{DA75766C-3D7A-4B8A-949F-C955782EF26B}" sibTransId="{2B9AA802-3B63-40A0-B6C2-9E1D908A259A}"/>
    <dgm:cxn modelId="{95D6C231-C5EC-457A-8209-6A50D4E51258}" srcId="{2FE67372-E5B4-4599-B2C9-D6C81E5303DC}" destId="{B306596F-51DD-4D25-9857-6113C63CE3B5}" srcOrd="1" destOrd="0" parTransId="{3B8CA737-F46A-4484-8820-56D4FC841023}" sibTransId="{A36EE3D0-1984-4BF3-B222-7413178081B6}"/>
    <dgm:cxn modelId="{59E21937-5862-483C-8E50-7E35FE9E0161}" srcId="{478BFA24-A1A8-49A1-A0B0-0D83580BCA50}" destId="{8EEED17F-2F3F-4B8C-ABB4-3616D5B975A6}" srcOrd="1" destOrd="0" parTransId="{94A646BA-616A-4D2F-B4E7-F4C7FC99CC0A}" sibTransId="{8FA2CA17-CF60-43ED-969A-EDA7EB0E0466}"/>
    <dgm:cxn modelId="{AB4C5D3E-9AAD-4936-AEC1-6C78CF85CB52}" type="presOf" srcId="{2FE67372-E5B4-4599-B2C9-D6C81E5303DC}" destId="{EB479C86-56E9-4D1A-9568-37F8A27F4BE1}" srcOrd="0" destOrd="0" presId="urn:microsoft.com/office/officeart/2005/8/layout/StepDownProcess"/>
    <dgm:cxn modelId="{FAE4E660-B0D5-4EF3-B9F2-D80672B24002}" type="presOf" srcId="{DD3A51D9-71D2-4C39-885E-FE6FF0078C8A}" destId="{C439F725-7BB1-40B9-A177-073EC8D8F8FB}" srcOrd="0" destOrd="0" presId="urn:microsoft.com/office/officeart/2005/8/layout/StepDownProcess"/>
    <dgm:cxn modelId="{2FF3D666-F2C9-405C-9001-8A0678D9955E}" type="presOf" srcId="{4DB41B3B-AEC8-46D8-B6DF-714CBD29AFF3}" destId="{B5B6E7AA-1713-4C31-9E67-F3D52E9853A8}" srcOrd="0" destOrd="0" presId="urn:microsoft.com/office/officeart/2005/8/layout/StepDownProcess"/>
    <dgm:cxn modelId="{8E43546D-B804-49B0-BE53-675FE0799E73}" type="presOf" srcId="{009B8886-2324-4AA4-9F91-5D9DFE1C383F}" destId="{BCED602A-0BAC-40C7-90DE-B76394FE1EFD}" srcOrd="0" destOrd="0" presId="urn:microsoft.com/office/officeart/2005/8/layout/StepDownProcess"/>
    <dgm:cxn modelId="{33E7166E-3D62-4A10-83E5-FB5F42C5D842}" type="presOf" srcId="{7F52886D-6700-49F5-BFE9-F42BECD9B738}" destId="{38DAB205-9715-4B4F-BE55-BEF949FB5E72}" srcOrd="0" destOrd="0" presId="urn:microsoft.com/office/officeart/2005/8/layout/StepDownProcess"/>
    <dgm:cxn modelId="{4D04CE7D-3B4B-4F22-9707-E698D5D12069}" srcId="{8EEED17F-2F3F-4B8C-ABB4-3616D5B975A6}" destId="{DD3A51D9-71D2-4C39-885E-FE6FF0078C8A}" srcOrd="0" destOrd="0" parTransId="{B5A950ED-8F8A-4867-95BC-AE94DC533512}" sibTransId="{0F3553B5-6348-485A-9BF8-236280734467}"/>
    <dgm:cxn modelId="{11FEC082-3B2B-485A-A7ED-A5791EB5D51B}" srcId="{478BFA24-A1A8-49A1-A0B0-0D83580BCA50}" destId="{4DB41B3B-AEC8-46D8-B6DF-714CBD29AFF3}" srcOrd="2" destOrd="0" parTransId="{811A68A8-CF82-4482-A9D5-456B539D5265}" sibTransId="{71CCC4BB-102E-42C2-9F32-6D608BDF1723}"/>
    <dgm:cxn modelId="{14D62E9E-0193-4357-8A3F-E13287BF1ED1}" type="presOf" srcId="{8EEED17F-2F3F-4B8C-ABB4-3616D5B975A6}" destId="{285CA421-29BF-4655-841B-1758A5BF4155}" srcOrd="0" destOrd="0" presId="urn:microsoft.com/office/officeart/2005/8/layout/StepDownProcess"/>
    <dgm:cxn modelId="{9010EADA-76BB-4533-A6EC-E6F7C14A3DEA}" type="presOf" srcId="{478BFA24-A1A8-49A1-A0B0-0D83580BCA50}" destId="{6BE4A250-8559-42DF-B902-311F56A34A91}" srcOrd="0" destOrd="0" presId="urn:microsoft.com/office/officeart/2005/8/layout/StepDownProcess"/>
    <dgm:cxn modelId="{4676B9F2-D584-4365-B1D1-305A3C369F2E}" type="presOf" srcId="{B306596F-51DD-4D25-9857-6113C63CE3B5}" destId="{BCED602A-0BAC-40C7-90DE-B76394FE1EFD}" srcOrd="0" destOrd="1" presId="urn:microsoft.com/office/officeart/2005/8/layout/StepDownProcess"/>
    <dgm:cxn modelId="{D290DFF4-7895-48AA-AE5C-C2B1B73C344D}" srcId="{2FE67372-E5B4-4599-B2C9-D6C81E5303DC}" destId="{009B8886-2324-4AA4-9F91-5D9DFE1C383F}" srcOrd="0" destOrd="0" parTransId="{D41252FF-3319-4277-BD91-0C6F3A45D8D9}" sibTransId="{49EAEE9B-EC95-4320-B80B-12F4BB22E0E1}"/>
    <dgm:cxn modelId="{4298155C-6AB0-419B-9CF2-B8EC5580A985}" type="presParOf" srcId="{6BE4A250-8559-42DF-B902-311F56A34A91}" destId="{E48D04CD-B762-4AAF-90E4-7701427C71BD}" srcOrd="0" destOrd="0" presId="urn:microsoft.com/office/officeart/2005/8/layout/StepDownProcess"/>
    <dgm:cxn modelId="{4F18E510-896D-49C9-A35A-6214797C4254}" type="presParOf" srcId="{E48D04CD-B762-4AAF-90E4-7701427C71BD}" destId="{ADBC5D7F-9929-4567-83EB-B0123D744704}" srcOrd="0" destOrd="0" presId="urn:microsoft.com/office/officeart/2005/8/layout/StepDownProcess"/>
    <dgm:cxn modelId="{8F017541-207F-4DBF-8F9E-C5B2A22387AD}" type="presParOf" srcId="{E48D04CD-B762-4AAF-90E4-7701427C71BD}" destId="{EB479C86-56E9-4D1A-9568-37F8A27F4BE1}" srcOrd="1" destOrd="0" presId="urn:microsoft.com/office/officeart/2005/8/layout/StepDownProcess"/>
    <dgm:cxn modelId="{05066D2E-676A-4971-BEA0-A305ECA1AC16}" type="presParOf" srcId="{E48D04CD-B762-4AAF-90E4-7701427C71BD}" destId="{BCED602A-0BAC-40C7-90DE-B76394FE1EFD}" srcOrd="2" destOrd="0" presId="urn:microsoft.com/office/officeart/2005/8/layout/StepDownProcess"/>
    <dgm:cxn modelId="{754D22D6-76ED-43E1-B9DC-C1ACF9BB0C9B}" type="presParOf" srcId="{6BE4A250-8559-42DF-B902-311F56A34A91}" destId="{486CC7A8-F551-4878-821C-ED8FEBAD32CC}" srcOrd="1" destOrd="0" presId="urn:microsoft.com/office/officeart/2005/8/layout/StepDownProcess"/>
    <dgm:cxn modelId="{A78E7BA3-C498-4300-9677-D77C01C22D11}" type="presParOf" srcId="{6BE4A250-8559-42DF-B902-311F56A34A91}" destId="{F1160891-3D0A-461E-B539-FF5E264917E3}" srcOrd="2" destOrd="0" presId="urn:microsoft.com/office/officeart/2005/8/layout/StepDownProcess"/>
    <dgm:cxn modelId="{F178E5C7-E298-4145-9D77-2CC704AE3105}" type="presParOf" srcId="{F1160891-3D0A-461E-B539-FF5E264917E3}" destId="{B08AC5E2-EEAF-4B34-AAFA-9F6C8E0D08CA}" srcOrd="0" destOrd="0" presId="urn:microsoft.com/office/officeart/2005/8/layout/StepDownProcess"/>
    <dgm:cxn modelId="{A0D37104-AAFF-4125-AD74-C86D3C60519F}" type="presParOf" srcId="{F1160891-3D0A-461E-B539-FF5E264917E3}" destId="{285CA421-29BF-4655-841B-1758A5BF4155}" srcOrd="1" destOrd="0" presId="urn:microsoft.com/office/officeart/2005/8/layout/StepDownProcess"/>
    <dgm:cxn modelId="{2E77D42D-E040-4F64-ABFC-BB0F8DB5D5D3}" type="presParOf" srcId="{F1160891-3D0A-461E-B539-FF5E264917E3}" destId="{C439F725-7BB1-40B9-A177-073EC8D8F8FB}" srcOrd="2" destOrd="0" presId="urn:microsoft.com/office/officeart/2005/8/layout/StepDownProcess"/>
    <dgm:cxn modelId="{B80E201F-90E9-4118-B184-6BCDC2BEDB1E}" type="presParOf" srcId="{6BE4A250-8559-42DF-B902-311F56A34A91}" destId="{BB101E3C-1F17-4C28-B225-4A2C46A356B2}" srcOrd="3" destOrd="0" presId="urn:microsoft.com/office/officeart/2005/8/layout/StepDownProcess"/>
    <dgm:cxn modelId="{5363BE00-BD45-4251-B459-E7E1D3F39DAE}" type="presParOf" srcId="{6BE4A250-8559-42DF-B902-311F56A34A91}" destId="{18979989-463A-4AC4-A772-6B846DA60790}" srcOrd="4" destOrd="0" presId="urn:microsoft.com/office/officeart/2005/8/layout/StepDownProcess"/>
    <dgm:cxn modelId="{482855AB-9C38-488E-A48F-9174F2ADAE10}" type="presParOf" srcId="{18979989-463A-4AC4-A772-6B846DA60790}" destId="{B5B6E7AA-1713-4C31-9E67-F3D52E9853A8}" srcOrd="0" destOrd="0" presId="urn:microsoft.com/office/officeart/2005/8/layout/StepDownProcess"/>
    <dgm:cxn modelId="{B2082D75-3567-4D9D-B65E-BDCAE8129299}" type="presParOf" srcId="{18979989-463A-4AC4-A772-6B846DA60790}" destId="{38DAB205-9715-4B4F-BE55-BEF949FB5E7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95346-2C34-4F89-B0D7-C0DCC1AFE39E}">
      <dsp:nvSpPr>
        <dsp:cNvPr id="0" name=""/>
        <dsp:cNvSpPr/>
      </dsp:nvSpPr>
      <dsp:spPr>
        <a:xfrm>
          <a:off x="5130" y="737646"/>
          <a:ext cx="2243132" cy="1345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EXTRACTION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From AMALGA</a:t>
          </a:r>
        </a:p>
      </dsp:txBody>
      <dsp:txXfrm>
        <a:off x="44549" y="777065"/>
        <a:ext cx="2164294" cy="1267041"/>
      </dsp:txXfrm>
    </dsp:sp>
    <dsp:sp modelId="{59649323-9D5D-493B-A5C4-948EB85CF445}">
      <dsp:nvSpPr>
        <dsp:cNvPr id="0" name=""/>
        <dsp:cNvSpPr/>
      </dsp:nvSpPr>
      <dsp:spPr>
        <a:xfrm>
          <a:off x="2472575" y="1132437"/>
          <a:ext cx="475544" cy="556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472575" y="1243696"/>
        <a:ext cx="332881" cy="333778"/>
      </dsp:txXfrm>
    </dsp:sp>
    <dsp:sp modelId="{8E41DEFC-3792-4A9C-B5E1-DF6FC0050C22}">
      <dsp:nvSpPr>
        <dsp:cNvPr id="0" name=""/>
        <dsp:cNvSpPr/>
      </dsp:nvSpPr>
      <dsp:spPr>
        <a:xfrm>
          <a:off x="3145515" y="737646"/>
          <a:ext cx="2243132" cy="1345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based on eligibility criteria</a:t>
          </a:r>
        </a:p>
      </dsp:txBody>
      <dsp:txXfrm>
        <a:off x="3184934" y="777065"/>
        <a:ext cx="2164294" cy="1267041"/>
      </dsp:txXfrm>
    </dsp:sp>
    <dsp:sp modelId="{3FFE1063-0046-4B28-8B7C-76A32D39ADD8}">
      <dsp:nvSpPr>
        <dsp:cNvPr id="0" name=""/>
        <dsp:cNvSpPr/>
      </dsp:nvSpPr>
      <dsp:spPr>
        <a:xfrm>
          <a:off x="5612961" y="1132437"/>
          <a:ext cx="475544" cy="556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612961" y="1243696"/>
        <a:ext cx="332881" cy="333778"/>
      </dsp:txXfrm>
    </dsp:sp>
    <dsp:sp modelId="{1BE5706A-0F9A-46BF-B835-1157D4A1E783}">
      <dsp:nvSpPr>
        <dsp:cNvPr id="0" name=""/>
        <dsp:cNvSpPr/>
      </dsp:nvSpPr>
      <dsp:spPr>
        <a:xfrm>
          <a:off x="6285900" y="737646"/>
          <a:ext cx="2243132" cy="1345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PS Matching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Control for patient characteristics</a:t>
          </a:r>
        </a:p>
      </dsp:txBody>
      <dsp:txXfrm>
        <a:off x="6325319" y="777065"/>
        <a:ext cx="2164294" cy="1267041"/>
      </dsp:txXfrm>
    </dsp:sp>
    <dsp:sp modelId="{EA013974-F5DA-4F42-A4D8-72064FAC6039}">
      <dsp:nvSpPr>
        <dsp:cNvPr id="0" name=""/>
        <dsp:cNvSpPr/>
      </dsp:nvSpPr>
      <dsp:spPr>
        <a:xfrm>
          <a:off x="8753346" y="1132437"/>
          <a:ext cx="475544" cy="556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753346" y="1243696"/>
        <a:ext cx="332881" cy="333778"/>
      </dsp:txXfrm>
    </dsp:sp>
    <dsp:sp modelId="{177C650F-59F2-4D99-8148-C0B6AE62D2C1}">
      <dsp:nvSpPr>
        <dsp:cNvPr id="0" name=""/>
        <dsp:cNvSpPr/>
      </dsp:nvSpPr>
      <dsp:spPr>
        <a:xfrm>
          <a:off x="9426286" y="737646"/>
          <a:ext cx="2243132" cy="1345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NLP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Predictive Model</a:t>
          </a:r>
        </a:p>
      </dsp:txBody>
      <dsp:txXfrm>
        <a:off x="9465705" y="777065"/>
        <a:ext cx="2164294" cy="1267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C5D7F-9929-4567-83EB-B0123D744704}">
      <dsp:nvSpPr>
        <dsp:cNvPr id="0" name=""/>
        <dsp:cNvSpPr/>
      </dsp:nvSpPr>
      <dsp:spPr>
        <a:xfrm rot="5400000">
          <a:off x="2318391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79C86-56E9-4D1A-9568-37F8A27F4BE1}">
      <dsp:nvSpPr>
        <dsp:cNvPr id="0" name=""/>
        <dsp:cNvSpPr/>
      </dsp:nvSpPr>
      <dsp:spPr>
        <a:xfrm>
          <a:off x="2020498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N=</a:t>
          </a:r>
        </a:p>
      </dsp:txBody>
      <dsp:txXfrm>
        <a:off x="2085186" y="89618"/>
        <a:ext cx="1763416" cy="1195517"/>
      </dsp:txXfrm>
    </dsp:sp>
    <dsp:sp modelId="{BCED602A-0BAC-40C7-90DE-B76394FE1EFD}">
      <dsp:nvSpPr>
        <dsp:cNvPr id="0" name=""/>
        <dsp:cNvSpPr/>
      </dsp:nvSpPr>
      <dsp:spPr>
        <a:xfrm>
          <a:off x="3843998" y="151288"/>
          <a:ext cx="1515222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Harbor View/UW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Admission after Jan 1,2015</a:t>
          </a:r>
        </a:p>
      </dsp:txBody>
      <dsp:txXfrm>
        <a:off x="3843998" y="151288"/>
        <a:ext cx="1515222" cy="1070837"/>
      </dsp:txXfrm>
    </dsp:sp>
    <dsp:sp modelId="{B08AC5E2-EEAF-4B34-AAFA-9F6C8E0D08CA}">
      <dsp:nvSpPr>
        <dsp:cNvPr id="0" name=""/>
        <dsp:cNvSpPr/>
      </dsp:nvSpPr>
      <dsp:spPr>
        <a:xfrm rot="5400000">
          <a:off x="3920977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CA421-29BF-4655-841B-1758A5BF4155}">
      <dsp:nvSpPr>
        <dsp:cNvPr id="0" name=""/>
        <dsp:cNvSpPr/>
      </dsp:nvSpPr>
      <dsp:spPr>
        <a:xfrm>
          <a:off x="3623085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N=</a:t>
          </a:r>
        </a:p>
      </dsp:txBody>
      <dsp:txXfrm>
        <a:off x="3687773" y="1577910"/>
        <a:ext cx="1763416" cy="1195517"/>
      </dsp:txXfrm>
    </dsp:sp>
    <dsp:sp modelId="{C439F725-7BB1-40B9-A177-073EC8D8F8FB}">
      <dsp:nvSpPr>
        <dsp:cNvPr id="0" name=""/>
        <dsp:cNvSpPr/>
      </dsp:nvSpPr>
      <dsp:spPr>
        <a:xfrm>
          <a:off x="5515877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Ages 18-100</a:t>
          </a:r>
        </a:p>
      </dsp:txBody>
      <dsp:txXfrm>
        <a:off x="5515877" y="1639581"/>
        <a:ext cx="1376636" cy="1070837"/>
      </dsp:txXfrm>
    </dsp:sp>
    <dsp:sp modelId="{B5B6E7AA-1713-4C31-9E67-F3D52E9853A8}">
      <dsp:nvSpPr>
        <dsp:cNvPr id="0" name=""/>
        <dsp:cNvSpPr/>
      </dsp:nvSpPr>
      <dsp:spPr>
        <a:xfrm>
          <a:off x="5225672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N=</a:t>
          </a:r>
        </a:p>
      </dsp:txBody>
      <dsp:txXfrm>
        <a:off x="5290360" y="3066202"/>
        <a:ext cx="1763416" cy="1195517"/>
      </dsp:txXfrm>
    </dsp:sp>
    <dsp:sp modelId="{38DAB205-9715-4B4F-BE55-BEF949FB5E72}">
      <dsp:nvSpPr>
        <dsp:cNvPr id="0" name=""/>
        <dsp:cNvSpPr/>
      </dsp:nvSpPr>
      <dsp:spPr>
        <a:xfrm>
          <a:off x="7118464" y="3127873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Not deceased</a:t>
          </a:r>
        </a:p>
      </dsp:txBody>
      <dsp:txXfrm>
        <a:off x="7118464" y="3127873"/>
        <a:ext cx="1376636" cy="107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70A5-4364-4FBB-A1A5-5CEA8E09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B23F7-1B61-4BE0-9C2C-6182D703E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939C-9194-4214-B2BC-DC54818B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EA85-4DE7-4A64-A80C-E1059044DB24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94050-52CF-4507-B685-01551E76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142F-3010-4B75-A429-BAA778B0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5209-D3A5-4C54-958E-259095C9B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1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475C-3E8B-445F-9F8D-4169CABE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606EB-7069-466A-BF73-56CE748C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BC2E-447F-4D8B-ACCF-49127B05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EA85-4DE7-4A64-A80C-E1059044DB24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0E0DD-D7F4-4CD6-A43B-8D4081FB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635F4-EEE5-4E68-A5EB-BF5396C5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5209-D3A5-4C54-958E-259095C9B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E3EDD-3392-4FEF-889C-802721B7C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A6BBE-7E6B-4E43-940D-F9C4F1358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58C6-F127-47F6-981B-CDEEA3B5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EA85-4DE7-4A64-A80C-E1059044DB24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5EB2-EEF5-4021-A2E3-4E5A9677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13D4-C99F-4701-963A-54D04F68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5209-D3A5-4C54-958E-259095C9B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6A3E-175E-4E29-8527-06E4EE60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F7CF-F664-4BFC-ABCD-23A8A3FB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B118-6184-4564-BDEF-9DBC00F8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EA85-4DE7-4A64-A80C-E1059044DB24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F9637-CE3C-4B44-8B67-749A0ACB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010B-7561-4272-ABE6-8DB20B01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5209-D3A5-4C54-958E-259095C9B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4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45B9-2196-481E-B447-1D5AD5AE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33183-F0BF-4804-AF02-325AA27C3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6906B-27A2-4F18-AEB3-36F08727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EA85-4DE7-4A64-A80C-E1059044DB24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423-5D40-4484-B855-E6FE8951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C0882-6E5D-4560-A945-49B9C942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5209-D3A5-4C54-958E-259095C9B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4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5C7D-2194-4363-A124-4C638853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5578-25D6-4375-B0C5-29630208D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11941-F766-4DB1-925B-5769C734B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D515E-07AC-43E9-86B2-69A42333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EA85-4DE7-4A64-A80C-E1059044DB24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1A276-81A2-41AD-A8F9-6BAF6F0D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E50E4-A6C7-4ADE-9F5F-559A0F1E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5209-D3A5-4C54-958E-259095C9B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C9BC-FA6F-4024-B83F-FE90DDF8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9C195-8077-4A2D-BAA3-795834C37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70864-026B-47A5-BA1D-F2A64C8FC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348F5-0C5B-426E-A037-94815E802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3C391-2F1F-4261-8B46-5723CC59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E89AE-C2CB-4C95-BCB6-DAE511B4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EA85-4DE7-4A64-A80C-E1059044DB24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7F5E0-2975-463D-9A70-A2EF97E3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9D188-41F5-4A45-8D5D-DF603798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5209-D3A5-4C54-958E-259095C9B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AF91-8C45-411E-822B-D419909F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7E171-084B-47B0-B46B-07332065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EA85-4DE7-4A64-A80C-E1059044DB24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FC0A7-0BC7-45F4-8ED1-28DEA075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06E5A-6278-4BF4-8291-60B001FF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5209-D3A5-4C54-958E-259095C9B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3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25870-DEA4-4582-B31A-76188830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EA85-4DE7-4A64-A80C-E1059044DB24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D7D66-5410-4D4B-A4A8-45A9E643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0A619-87C3-438B-950C-4928D62C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5209-D3A5-4C54-958E-259095C9B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02FC-8BFD-463E-A760-5EC54203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350C-890C-4017-B3C3-D9769F520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38C69-2491-4E6A-877F-E4328F3BE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86D48-6AB1-4D44-83D2-70C0CDD3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EA85-4DE7-4A64-A80C-E1059044DB24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8E5B8-BCC8-42E1-B8C3-BB9CEF61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5F0F-2590-49AE-8777-4A1F756B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5209-D3A5-4C54-958E-259095C9B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3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41ED-E6EF-42A8-8DE7-F837645C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67181-CF75-446F-8B37-07C3C699A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1869E-3BFE-4EF5-B8B4-5CF3FD95D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8B817-6E66-4D50-9CCF-3839B837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EA85-4DE7-4A64-A80C-E1059044DB24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DBA07-8713-4675-8C0B-D44118C9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4A928-88ED-4B79-82C6-BCB578E7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5209-D3A5-4C54-958E-259095C9B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4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72FF3-450F-4639-9DBB-C0C4F1DE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CD94F-B938-4C49-B619-40E6B3477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A0AE-6653-448C-9DBE-9BC366023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5EA85-4DE7-4A64-A80C-E1059044DB24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B3F9-0FDF-4EC5-8903-4C0500DF3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C9C3-E22B-4954-BF0D-16F0449E4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5209-D3A5-4C54-958E-259095C9B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8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F160-02F6-4160-941A-D0C2B610F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EHR Case-Finding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861F1-8354-42EF-BE16-553CCA133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16, 2017 meeting</a:t>
            </a:r>
          </a:p>
          <a:p>
            <a:r>
              <a:rPr lang="en-US" dirty="0"/>
              <a:t>Rob Arao</a:t>
            </a:r>
          </a:p>
        </p:txBody>
      </p:sp>
    </p:spTree>
    <p:extLst>
      <p:ext uri="{BB962C8B-B14F-4D97-AF65-F5344CB8AC3E}">
        <p14:creationId xmlns:p14="http://schemas.microsoft.com/office/powerpoint/2010/main" val="187935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F6D0-7D1A-49C3-BB33-074611A8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E31E-2039-48CA-95F0-AED9ABE19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Identify which words/phrases that better predict future psychiatric consult.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Study Design:</a:t>
            </a:r>
          </a:p>
          <a:p>
            <a:pPr lvl="1"/>
            <a:r>
              <a:rPr lang="en-US" dirty="0"/>
              <a:t>Quasi case-control.</a:t>
            </a:r>
          </a:p>
          <a:p>
            <a:pPr lvl="1"/>
            <a:r>
              <a:rPr lang="en-US" dirty="0"/>
              <a:t>Using a natural language processing (NLP) on blob content from a trained dataset, we can determine the sensitivity and accuracy in predicting psychiatric consult in those that did receive psychiatric consult(cases) vs those that did not (controls).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Identify potential cases and controls based on inclusion/exclusion criteria </a:t>
            </a:r>
          </a:p>
          <a:p>
            <a:pPr lvl="1"/>
            <a:r>
              <a:rPr lang="en-US" dirty="0"/>
              <a:t>Calculate Propensity Score</a:t>
            </a:r>
          </a:p>
          <a:p>
            <a:pPr lvl="1"/>
            <a:r>
              <a:rPr lang="en-US" dirty="0"/>
              <a:t>Assess match</a:t>
            </a:r>
          </a:p>
          <a:p>
            <a:pPr lvl="1"/>
            <a:r>
              <a:rPr lang="en-US" dirty="0"/>
              <a:t>Extract Blobs</a:t>
            </a:r>
          </a:p>
          <a:p>
            <a:pPr lvl="1"/>
            <a:r>
              <a:rPr lang="en-US" dirty="0"/>
              <a:t>Natural Language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5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EB67-43FD-458C-BFD3-1DEEBA85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METHOD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18865C-D5DE-4D5E-ABD9-A8D92B752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545796"/>
              </p:ext>
            </p:extLst>
          </p:nvPr>
        </p:nvGraphicFramePr>
        <p:xfrm>
          <a:off x="311888" y="1474381"/>
          <a:ext cx="11674549" cy="2821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6E4F52-3877-4C71-AC53-A7D4734F28E8}"/>
              </a:ext>
            </a:extLst>
          </p:cNvPr>
          <p:cNvSpPr txBox="1"/>
          <p:nvPr/>
        </p:nvSpPr>
        <p:spPr>
          <a:xfrm>
            <a:off x="205563" y="4054551"/>
            <a:ext cx="11468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OUTCOMES:</a:t>
            </a:r>
          </a:p>
          <a:p>
            <a:r>
              <a:rPr lang="en-US" sz="2400" dirty="0"/>
              <a:t>	Psychiatric consult vs. no-psychiatric consult</a:t>
            </a:r>
          </a:p>
          <a:p>
            <a:endParaRPr lang="en-US" sz="2400" dirty="0"/>
          </a:p>
          <a:p>
            <a:r>
              <a:rPr lang="en-US" sz="2400" dirty="0"/>
              <a:t>FINAL DERIVED MEASURES:</a:t>
            </a:r>
          </a:p>
          <a:p>
            <a:r>
              <a:rPr lang="en-US" sz="2400" dirty="0"/>
              <a:t>	Primary: Predictive outcome using a given list of words/phrases derived by small </a:t>
            </a:r>
          </a:p>
          <a:p>
            <a:r>
              <a:rPr lang="en-US" sz="2400" dirty="0"/>
              <a:t>		   working group.</a:t>
            </a:r>
          </a:p>
          <a:p>
            <a:r>
              <a:rPr lang="en-US" sz="2400" dirty="0"/>
              <a:t>	Secondary: Top 10 words that predicts model.</a:t>
            </a:r>
          </a:p>
        </p:txBody>
      </p:sp>
    </p:spTree>
    <p:extLst>
      <p:ext uri="{BB962C8B-B14F-4D97-AF65-F5344CB8AC3E}">
        <p14:creationId xmlns:p14="http://schemas.microsoft.com/office/powerpoint/2010/main" val="271693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EA5D-A1D5-4E29-ABA5-D6A8DC8A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A603-2EA6-425D-BFF8-2B059BF6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Inclusion/Exclusion Criteria:</a:t>
            </a:r>
          </a:p>
          <a:p>
            <a:r>
              <a:rPr lang="en-US" dirty="0"/>
              <a:t>1. Inpatient at UWMC or Harbor View</a:t>
            </a:r>
          </a:p>
          <a:p>
            <a:r>
              <a:rPr lang="en-US" dirty="0"/>
              <a:t>2. Admissions to inpatient starting on Jan 1, 2015</a:t>
            </a:r>
          </a:p>
          <a:p>
            <a:pPr lvl="1"/>
            <a:r>
              <a:rPr lang="en-US" dirty="0"/>
              <a:t>Data pull was on August 30, 2017</a:t>
            </a:r>
          </a:p>
          <a:p>
            <a:r>
              <a:rPr lang="en-US" dirty="0"/>
              <a:t>3. have at least one blob content</a:t>
            </a:r>
          </a:p>
          <a:p>
            <a:r>
              <a:rPr lang="en-US" dirty="0"/>
              <a:t>4. ages 18-100</a:t>
            </a:r>
          </a:p>
          <a:p>
            <a:r>
              <a:rPr lang="en-US" dirty="0"/>
              <a:t>5. Not deceased</a:t>
            </a:r>
          </a:p>
        </p:txBody>
      </p:sp>
    </p:spTree>
    <p:extLst>
      <p:ext uri="{BB962C8B-B14F-4D97-AF65-F5344CB8AC3E}">
        <p14:creationId xmlns:p14="http://schemas.microsoft.com/office/powerpoint/2010/main" val="365235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CB84-3AEB-4F95-B667-BA0F0779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inclusion/exclusion criteria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0FB799-031E-4ECD-A1EB-C63EA1591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364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6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E346-0A79-4149-99A3-AAB5AE3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Propensity Score (PS)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82CD-4656-4B7E-9061-597252BD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 to 1 Match</a:t>
            </a:r>
          </a:p>
          <a:p>
            <a:r>
              <a:rPr lang="en-US" dirty="0"/>
              <a:t>Describe method</a:t>
            </a:r>
          </a:p>
          <a:p>
            <a:r>
              <a:rPr lang="en-US" dirty="0"/>
              <a:t>Controlled for Demographic variables: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Primary language spoken</a:t>
            </a:r>
          </a:p>
          <a:p>
            <a:pPr lvl="1"/>
            <a:r>
              <a:rPr lang="en-US" dirty="0"/>
              <a:t>Veteran status</a:t>
            </a:r>
          </a:p>
          <a:p>
            <a:pPr lvl="1"/>
            <a:r>
              <a:rPr lang="en-US" dirty="0"/>
              <a:t>Employment status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Year of admission</a:t>
            </a:r>
          </a:p>
          <a:p>
            <a:r>
              <a:rPr lang="en-US" dirty="0"/>
              <a:t>Goodness of fit: p=0.3239</a:t>
            </a:r>
          </a:p>
        </p:txBody>
      </p:sp>
    </p:spTree>
    <p:extLst>
      <p:ext uri="{BB962C8B-B14F-4D97-AF65-F5344CB8AC3E}">
        <p14:creationId xmlns:p14="http://schemas.microsoft.com/office/powerpoint/2010/main" val="319040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2102-F7F4-4BDF-8565-E7A56FEA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NLP and PREDICTIVE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D66A-973E-4761-B082-793973E9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Use 30 % of existing data to create training and test set</a:t>
            </a:r>
          </a:p>
          <a:p>
            <a:pPr marL="514350" indent="-514350">
              <a:buAutoNum type="arabicPeriod"/>
            </a:pPr>
            <a:r>
              <a:rPr lang="en-US" dirty="0"/>
              <a:t>Pre-process text</a:t>
            </a:r>
          </a:p>
          <a:p>
            <a:pPr marL="971550" lvl="1" indent="-514350">
              <a:buAutoNum type="arabicPeriod"/>
            </a:pPr>
            <a:r>
              <a:rPr lang="en-US" dirty="0"/>
              <a:t>Add/delete </a:t>
            </a:r>
            <a:r>
              <a:rPr lang="en-US" dirty="0" err="1"/>
              <a:t>stopwords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Add/delete punctuation</a:t>
            </a:r>
          </a:p>
          <a:p>
            <a:pPr marL="514350" indent="-514350">
              <a:buAutoNum type="arabicPeriod"/>
            </a:pPr>
            <a:r>
              <a:rPr lang="en-US" dirty="0"/>
              <a:t>Tokenization</a:t>
            </a:r>
          </a:p>
          <a:p>
            <a:pPr marL="514350" indent="-514350">
              <a:buAutoNum type="arabicPeriod"/>
            </a:pPr>
            <a:r>
              <a:rPr lang="en-US" dirty="0"/>
              <a:t>Vectorization</a:t>
            </a:r>
          </a:p>
          <a:p>
            <a:pPr marL="514350" indent="-514350">
              <a:buAutoNum type="arabicPeriod"/>
            </a:pPr>
            <a:r>
              <a:rPr lang="en-US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314416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3541-240E-42BF-BA41-4822FA64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Group Derived List of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C21DE-EA35-4C50-97B9-8CFD6683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will be tested to see the </a:t>
            </a:r>
            <a:r>
              <a:rPr lang="en-US" dirty="0" err="1"/>
              <a:t>predicatiblity</a:t>
            </a:r>
            <a:r>
              <a:rPr lang="en-US" dirty="0"/>
              <a:t> in the derived model:</a:t>
            </a:r>
          </a:p>
          <a:p>
            <a:pPr lvl="1"/>
            <a:r>
              <a:rPr lang="en-US" dirty="0"/>
              <a:t>'verbal abuse’</a:t>
            </a:r>
          </a:p>
          <a:p>
            <a:pPr lvl="1"/>
            <a:r>
              <a:rPr lang="en-US" dirty="0"/>
              <a:t>'physical abuse’</a:t>
            </a:r>
          </a:p>
          <a:p>
            <a:pPr lvl="1"/>
            <a:r>
              <a:rPr lang="en-US" dirty="0"/>
              <a:t>'sexual abuse’</a:t>
            </a:r>
          </a:p>
          <a:p>
            <a:pPr lvl="1"/>
            <a:r>
              <a:rPr lang="en-US" dirty="0"/>
              <a:t>'witness to’</a:t>
            </a:r>
          </a:p>
          <a:p>
            <a:pPr lvl="1"/>
            <a:r>
              <a:rPr lang="en-US" dirty="0"/>
              <a:t>'parents separated’</a:t>
            </a:r>
          </a:p>
          <a:p>
            <a:pPr lvl="1"/>
            <a:r>
              <a:rPr lang="en-US" dirty="0"/>
              <a:t>'family mental illness’</a:t>
            </a:r>
          </a:p>
          <a:p>
            <a:pPr lvl="1"/>
            <a:r>
              <a:rPr lang="en-US" dirty="0"/>
              <a:t>'substance use disorder’</a:t>
            </a:r>
          </a:p>
          <a:p>
            <a:pPr lvl="1"/>
            <a:r>
              <a:rPr lang="en-US" dirty="0"/>
              <a:t>'loss of consciousness'</a:t>
            </a:r>
          </a:p>
          <a:p>
            <a:pPr lvl="1"/>
            <a:r>
              <a:rPr lang="en-US" dirty="0"/>
              <a:t>'firearm related’,</a:t>
            </a:r>
          </a:p>
          <a:p>
            <a:pPr lvl="1"/>
            <a:r>
              <a:rPr lang="en-US" dirty="0"/>
              <a:t>'overdose related’</a:t>
            </a:r>
          </a:p>
          <a:p>
            <a:pPr lvl="1"/>
            <a:r>
              <a:rPr lang="en-US" dirty="0"/>
              <a:t>'out of control behavior'</a:t>
            </a:r>
          </a:p>
        </p:txBody>
      </p:sp>
    </p:spTree>
    <p:extLst>
      <p:ext uri="{BB962C8B-B14F-4D97-AF65-F5344CB8AC3E}">
        <p14:creationId xmlns:p14="http://schemas.microsoft.com/office/powerpoint/2010/main" val="379872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F890-686E-46FD-B0D0-08938058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Need to Do…..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51AC7B-8B4C-4B0C-8B20-E99393533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Whether there is a difference in the number of words between cases and controls</a:t>
            </a:r>
          </a:p>
          <a:p>
            <a:r>
              <a:rPr lang="en-US" dirty="0"/>
              <a:t>Create a predictive model (psychiatric consult vs no psychiatric consult), using Naïve Bayes.</a:t>
            </a:r>
          </a:p>
          <a:p>
            <a:r>
              <a:rPr lang="en-US" dirty="0"/>
              <a:t>Determine predictive outcome of given set of phrases from previous slide (slide 7).</a:t>
            </a:r>
          </a:p>
          <a:p>
            <a:r>
              <a:rPr lang="en-US" dirty="0"/>
              <a:t>Identify top 10 words/phrases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2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375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EHR Case-Finding Project</vt:lpstr>
      <vt:lpstr>OVERVIEW</vt:lpstr>
      <vt:lpstr>OVERALL METHOD</vt:lpstr>
      <vt:lpstr>SELECTION</vt:lpstr>
      <vt:lpstr>Diagram of inclusion/exclusion criteria</vt:lpstr>
      <vt:lpstr>Propensity Score (PS) Matching</vt:lpstr>
      <vt:lpstr>NLP and PREDICTIVE MODEL</vt:lpstr>
      <vt:lpstr>Working Group Derived List of Phrases</vt:lpstr>
      <vt:lpstr>Still Need to Do…..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Arao</dc:creator>
  <cp:lastModifiedBy>Rob Arao</cp:lastModifiedBy>
  <cp:revision>21</cp:revision>
  <dcterms:created xsi:type="dcterms:W3CDTF">2017-09-01T16:24:31Z</dcterms:created>
  <dcterms:modified xsi:type="dcterms:W3CDTF">2018-03-02T21:47:25Z</dcterms:modified>
</cp:coreProperties>
</file>