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1" r:id="rId3"/>
    <p:sldId id="293" r:id="rId4"/>
    <p:sldId id="294" r:id="rId5"/>
    <p:sldId id="301" r:id="rId6"/>
    <p:sldId id="257" r:id="rId7"/>
    <p:sldId id="262" r:id="rId8"/>
    <p:sldId id="295" r:id="rId9"/>
    <p:sldId id="279" r:id="rId10"/>
    <p:sldId id="287" r:id="rId11"/>
    <p:sldId id="289" r:id="rId12"/>
    <p:sldId id="290" r:id="rId13"/>
    <p:sldId id="270" r:id="rId14"/>
    <p:sldId id="277" r:id="rId15"/>
    <p:sldId id="273" r:id="rId16"/>
    <p:sldId id="30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Arao" initials="RA" lastIdx="1" clrIdx="0">
    <p:extLst>
      <p:ext uri="{19B8F6BF-5375-455C-9EA6-DF929625EA0E}">
        <p15:presenceInfo xmlns:p15="http://schemas.microsoft.com/office/powerpoint/2012/main" userId="92917ff61ca589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52B"/>
    <a:srgbClr val="B0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4220" autoAdjust="0"/>
  </p:normalViewPr>
  <p:slideViewPr>
    <p:cSldViewPr snapToGrid="0">
      <p:cViewPr varScale="1">
        <p:scale>
          <a:sx n="73" d="100"/>
          <a:sy n="73" d="100"/>
        </p:scale>
        <p:origin x="50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3T01:31:03.42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16299-345F-4B89-A2E6-2218BB22D9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55AFE3-531C-494A-AB8F-1FEC02EFDFEF}">
      <dgm:prSet phldrT="[Text]"/>
      <dgm:spPr/>
      <dgm:t>
        <a:bodyPr/>
        <a:lstStyle/>
        <a:p>
          <a:r>
            <a:rPr lang="en-US" dirty="0"/>
            <a:t>Pre-Test Processing</a:t>
          </a:r>
        </a:p>
      </dgm:t>
    </dgm:pt>
    <dgm:pt modelId="{79CB0E95-21B8-41C9-A178-C34644C802C7}" type="parTrans" cxnId="{CAE33093-55B5-4E7B-AB04-0BE256E67C90}">
      <dgm:prSet/>
      <dgm:spPr/>
      <dgm:t>
        <a:bodyPr/>
        <a:lstStyle/>
        <a:p>
          <a:endParaRPr lang="en-US"/>
        </a:p>
      </dgm:t>
    </dgm:pt>
    <dgm:pt modelId="{D6FFCB97-8538-4D98-91C3-FBD4FE14BF95}" type="sibTrans" cxnId="{CAE33093-55B5-4E7B-AB04-0BE256E67C90}">
      <dgm:prSet/>
      <dgm:spPr/>
      <dgm:t>
        <a:bodyPr/>
        <a:lstStyle/>
        <a:p>
          <a:endParaRPr lang="en-US"/>
        </a:p>
      </dgm:t>
    </dgm:pt>
    <dgm:pt modelId="{5B1434E1-23FF-4D67-AC15-550CC39D4D00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7A3AA819-98D7-4821-A53A-07A5117C1BCB}" type="parTrans" cxnId="{4615B26A-3377-40BA-8C5E-F12D053B0D91}">
      <dgm:prSet/>
      <dgm:spPr/>
      <dgm:t>
        <a:bodyPr/>
        <a:lstStyle/>
        <a:p>
          <a:endParaRPr lang="en-US"/>
        </a:p>
      </dgm:t>
    </dgm:pt>
    <dgm:pt modelId="{80EF3AC6-5565-4122-AA13-1711F395C61F}" type="sibTrans" cxnId="{4615B26A-3377-40BA-8C5E-F12D053B0D91}">
      <dgm:prSet/>
      <dgm:spPr/>
      <dgm:t>
        <a:bodyPr/>
        <a:lstStyle/>
        <a:p>
          <a:endParaRPr lang="en-US"/>
        </a:p>
      </dgm:t>
    </dgm:pt>
    <dgm:pt modelId="{EBC1B9ED-98A2-4F0F-9EA8-C8C8F28EBEF3}">
      <dgm:prSet phldrT="[Text]"/>
      <dgm:spPr/>
      <dgm:t>
        <a:bodyPr/>
        <a:lstStyle/>
        <a:p>
          <a:r>
            <a:rPr lang="en-US" dirty="0"/>
            <a:t>Model-Fitting</a:t>
          </a:r>
        </a:p>
      </dgm:t>
    </dgm:pt>
    <dgm:pt modelId="{6BC9843E-59CE-47DD-9A36-CFE952A4C973}" type="parTrans" cxnId="{BBABEBCB-A5AC-4F9E-8EAA-E5152E69C4A7}">
      <dgm:prSet/>
      <dgm:spPr/>
      <dgm:t>
        <a:bodyPr/>
        <a:lstStyle/>
        <a:p>
          <a:endParaRPr lang="en-US"/>
        </a:p>
      </dgm:t>
    </dgm:pt>
    <dgm:pt modelId="{D9B1BA40-1248-4273-831E-2FD9B093E982}" type="sibTrans" cxnId="{BBABEBCB-A5AC-4F9E-8EAA-E5152E69C4A7}">
      <dgm:prSet/>
      <dgm:spPr/>
      <dgm:t>
        <a:bodyPr/>
        <a:lstStyle/>
        <a:p>
          <a:endParaRPr lang="en-US"/>
        </a:p>
      </dgm:t>
    </dgm:pt>
    <dgm:pt modelId="{C07053F7-0650-4119-9E20-DE51371CF15C}">
      <dgm:prSet/>
      <dgm:spPr/>
      <dgm:t>
        <a:bodyPr/>
        <a:lstStyle/>
        <a:p>
          <a:r>
            <a:rPr lang="en-US" dirty="0"/>
            <a:t>Model </a:t>
          </a:r>
          <a:r>
            <a:rPr lang="en-US" dirty="0" err="1"/>
            <a:t>Assesment</a:t>
          </a:r>
          <a:endParaRPr lang="en-US" dirty="0"/>
        </a:p>
      </dgm:t>
    </dgm:pt>
    <dgm:pt modelId="{EC25632C-E3A9-404C-8D11-01C1EA9D0C84}" type="parTrans" cxnId="{28EC239D-5357-44C6-AB48-7EB7063E8D29}">
      <dgm:prSet/>
      <dgm:spPr/>
      <dgm:t>
        <a:bodyPr/>
        <a:lstStyle/>
        <a:p>
          <a:endParaRPr lang="en-US"/>
        </a:p>
      </dgm:t>
    </dgm:pt>
    <dgm:pt modelId="{C6F1D256-EEB9-4E76-A88C-DF440B9E443E}" type="sibTrans" cxnId="{28EC239D-5357-44C6-AB48-7EB7063E8D29}">
      <dgm:prSet/>
      <dgm:spPr/>
      <dgm:t>
        <a:bodyPr/>
        <a:lstStyle/>
        <a:p>
          <a:endParaRPr lang="en-US"/>
        </a:p>
      </dgm:t>
    </dgm:pt>
    <dgm:pt modelId="{0123DEC1-50E4-42DC-901A-B332ACCB0119}" type="pres">
      <dgm:prSet presAssocID="{F4B16299-345F-4B89-A2E6-2218BB22D946}" presName="Name0" presStyleCnt="0">
        <dgm:presLayoutVars>
          <dgm:dir/>
          <dgm:resizeHandles val="exact"/>
        </dgm:presLayoutVars>
      </dgm:prSet>
      <dgm:spPr/>
    </dgm:pt>
    <dgm:pt modelId="{09786793-C349-4EF6-8EB3-E85032BA9903}" type="pres">
      <dgm:prSet presAssocID="{3C55AFE3-531C-494A-AB8F-1FEC02EFDFEF}" presName="node" presStyleLbl="node1" presStyleIdx="0" presStyleCnt="4">
        <dgm:presLayoutVars>
          <dgm:bulletEnabled val="1"/>
        </dgm:presLayoutVars>
      </dgm:prSet>
      <dgm:spPr/>
    </dgm:pt>
    <dgm:pt modelId="{17BE5BE4-0D7D-42BF-B924-CE26D2C19324}" type="pres">
      <dgm:prSet presAssocID="{D6FFCB97-8538-4D98-91C3-FBD4FE14BF95}" presName="sibTrans" presStyleLbl="sibTrans2D1" presStyleIdx="0" presStyleCnt="3"/>
      <dgm:spPr/>
    </dgm:pt>
    <dgm:pt modelId="{2EB7C543-EBEA-4816-8E83-DA555961732E}" type="pres">
      <dgm:prSet presAssocID="{D6FFCB97-8538-4D98-91C3-FBD4FE14BF95}" presName="connectorText" presStyleLbl="sibTrans2D1" presStyleIdx="0" presStyleCnt="3"/>
      <dgm:spPr/>
    </dgm:pt>
    <dgm:pt modelId="{52689F51-4368-4D9F-82B9-5BF402BF7B4B}" type="pres">
      <dgm:prSet presAssocID="{5B1434E1-23FF-4D67-AC15-550CC39D4D00}" presName="node" presStyleLbl="node1" presStyleIdx="1" presStyleCnt="4">
        <dgm:presLayoutVars>
          <dgm:bulletEnabled val="1"/>
        </dgm:presLayoutVars>
      </dgm:prSet>
      <dgm:spPr/>
    </dgm:pt>
    <dgm:pt modelId="{0B9E5329-84F6-4011-A8DC-B5A3CA05E31D}" type="pres">
      <dgm:prSet presAssocID="{80EF3AC6-5565-4122-AA13-1711F395C61F}" presName="sibTrans" presStyleLbl="sibTrans2D1" presStyleIdx="1" presStyleCnt="3"/>
      <dgm:spPr/>
    </dgm:pt>
    <dgm:pt modelId="{DE7970EB-22B9-4CC1-89A5-6454B963C2FF}" type="pres">
      <dgm:prSet presAssocID="{80EF3AC6-5565-4122-AA13-1711F395C61F}" presName="connectorText" presStyleLbl="sibTrans2D1" presStyleIdx="1" presStyleCnt="3"/>
      <dgm:spPr/>
    </dgm:pt>
    <dgm:pt modelId="{B9203083-7C1B-4956-B67C-FFAD1A7D73BC}" type="pres">
      <dgm:prSet presAssocID="{EBC1B9ED-98A2-4F0F-9EA8-C8C8F28EBEF3}" presName="node" presStyleLbl="node1" presStyleIdx="2" presStyleCnt="4">
        <dgm:presLayoutVars>
          <dgm:bulletEnabled val="1"/>
        </dgm:presLayoutVars>
      </dgm:prSet>
      <dgm:spPr/>
    </dgm:pt>
    <dgm:pt modelId="{F0D2C6CF-970B-47EF-9668-0998CDB6579A}" type="pres">
      <dgm:prSet presAssocID="{D9B1BA40-1248-4273-831E-2FD9B093E982}" presName="sibTrans" presStyleLbl="sibTrans2D1" presStyleIdx="2" presStyleCnt="3"/>
      <dgm:spPr/>
    </dgm:pt>
    <dgm:pt modelId="{836CD7DF-7DB9-4759-89F9-228137CFD7C2}" type="pres">
      <dgm:prSet presAssocID="{D9B1BA40-1248-4273-831E-2FD9B093E982}" presName="connectorText" presStyleLbl="sibTrans2D1" presStyleIdx="2" presStyleCnt="3"/>
      <dgm:spPr/>
    </dgm:pt>
    <dgm:pt modelId="{5FB2CAF0-1417-4665-BC1E-374E61988F79}" type="pres">
      <dgm:prSet presAssocID="{C07053F7-0650-4119-9E20-DE51371CF15C}" presName="node" presStyleLbl="node1" presStyleIdx="3" presStyleCnt="4">
        <dgm:presLayoutVars>
          <dgm:bulletEnabled val="1"/>
        </dgm:presLayoutVars>
      </dgm:prSet>
      <dgm:spPr/>
    </dgm:pt>
  </dgm:ptLst>
  <dgm:cxnLst>
    <dgm:cxn modelId="{88CB5B05-EFEB-493F-A317-40B1FA7323E1}" type="presOf" srcId="{D6FFCB97-8538-4D98-91C3-FBD4FE14BF95}" destId="{2EB7C543-EBEA-4816-8E83-DA555961732E}" srcOrd="1" destOrd="0" presId="urn:microsoft.com/office/officeart/2005/8/layout/process1"/>
    <dgm:cxn modelId="{CE971310-D8EE-422F-994A-B6D6E5CDC850}" type="presOf" srcId="{80EF3AC6-5565-4122-AA13-1711F395C61F}" destId="{DE7970EB-22B9-4CC1-89A5-6454B963C2FF}" srcOrd="1" destOrd="0" presId="urn:microsoft.com/office/officeart/2005/8/layout/process1"/>
    <dgm:cxn modelId="{4615B26A-3377-40BA-8C5E-F12D053B0D91}" srcId="{F4B16299-345F-4B89-A2E6-2218BB22D946}" destId="{5B1434E1-23FF-4D67-AC15-550CC39D4D00}" srcOrd="1" destOrd="0" parTransId="{7A3AA819-98D7-4821-A53A-07A5117C1BCB}" sibTransId="{80EF3AC6-5565-4122-AA13-1711F395C61F}"/>
    <dgm:cxn modelId="{3D82D273-F0A9-4FF1-A2B3-B11C9306CFA9}" type="presOf" srcId="{D9B1BA40-1248-4273-831E-2FD9B093E982}" destId="{F0D2C6CF-970B-47EF-9668-0998CDB6579A}" srcOrd="0" destOrd="0" presId="urn:microsoft.com/office/officeart/2005/8/layout/process1"/>
    <dgm:cxn modelId="{3CD55A82-D4FB-4F98-A6AF-2CFECF2609E0}" type="presOf" srcId="{D6FFCB97-8538-4D98-91C3-FBD4FE14BF95}" destId="{17BE5BE4-0D7D-42BF-B924-CE26D2C19324}" srcOrd="0" destOrd="0" presId="urn:microsoft.com/office/officeart/2005/8/layout/process1"/>
    <dgm:cxn modelId="{A2118E8A-C7F1-4EB9-B517-721392A167DF}" type="presOf" srcId="{3C55AFE3-531C-494A-AB8F-1FEC02EFDFEF}" destId="{09786793-C349-4EF6-8EB3-E85032BA9903}" srcOrd="0" destOrd="0" presId="urn:microsoft.com/office/officeart/2005/8/layout/process1"/>
    <dgm:cxn modelId="{CAE33093-55B5-4E7B-AB04-0BE256E67C90}" srcId="{F4B16299-345F-4B89-A2E6-2218BB22D946}" destId="{3C55AFE3-531C-494A-AB8F-1FEC02EFDFEF}" srcOrd="0" destOrd="0" parTransId="{79CB0E95-21B8-41C9-A178-C34644C802C7}" sibTransId="{D6FFCB97-8538-4D98-91C3-FBD4FE14BF95}"/>
    <dgm:cxn modelId="{28EC239D-5357-44C6-AB48-7EB7063E8D29}" srcId="{F4B16299-345F-4B89-A2E6-2218BB22D946}" destId="{C07053F7-0650-4119-9E20-DE51371CF15C}" srcOrd="3" destOrd="0" parTransId="{EC25632C-E3A9-404C-8D11-01C1EA9D0C84}" sibTransId="{C6F1D256-EEB9-4E76-A88C-DF440B9E443E}"/>
    <dgm:cxn modelId="{640DC5A2-5B94-4757-88AB-FB91107DAA2A}" type="presOf" srcId="{80EF3AC6-5565-4122-AA13-1711F395C61F}" destId="{0B9E5329-84F6-4011-A8DC-B5A3CA05E31D}" srcOrd="0" destOrd="0" presId="urn:microsoft.com/office/officeart/2005/8/layout/process1"/>
    <dgm:cxn modelId="{8298D2B1-AB1C-4C1D-91B7-3A9A4CE29D3B}" type="presOf" srcId="{F4B16299-345F-4B89-A2E6-2218BB22D946}" destId="{0123DEC1-50E4-42DC-901A-B332ACCB0119}" srcOrd="0" destOrd="0" presId="urn:microsoft.com/office/officeart/2005/8/layout/process1"/>
    <dgm:cxn modelId="{928E72BF-FFF9-4EFF-AF7A-FB3AFA6A1592}" type="presOf" srcId="{D9B1BA40-1248-4273-831E-2FD9B093E982}" destId="{836CD7DF-7DB9-4759-89F9-228137CFD7C2}" srcOrd="1" destOrd="0" presId="urn:microsoft.com/office/officeart/2005/8/layout/process1"/>
    <dgm:cxn modelId="{BBABEBCB-A5AC-4F9E-8EAA-E5152E69C4A7}" srcId="{F4B16299-345F-4B89-A2E6-2218BB22D946}" destId="{EBC1B9ED-98A2-4F0F-9EA8-C8C8F28EBEF3}" srcOrd="2" destOrd="0" parTransId="{6BC9843E-59CE-47DD-9A36-CFE952A4C973}" sibTransId="{D9B1BA40-1248-4273-831E-2FD9B093E982}"/>
    <dgm:cxn modelId="{DF40EBCD-0894-4771-9F9E-FE5FDB12C157}" type="presOf" srcId="{C07053F7-0650-4119-9E20-DE51371CF15C}" destId="{5FB2CAF0-1417-4665-BC1E-374E61988F79}" srcOrd="0" destOrd="0" presId="urn:microsoft.com/office/officeart/2005/8/layout/process1"/>
    <dgm:cxn modelId="{AA9BDCEA-A149-4B0A-8E8C-19B405689840}" type="presOf" srcId="{EBC1B9ED-98A2-4F0F-9EA8-C8C8F28EBEF3}" destId="{B9203083-7C1B-4956-B67C-FFAD1A7D73BC}" srcOrd="0" destOrd="0" presId="urn:microsoft.com/office/officeart/2005/8/layout/process1"/>
    <dgm:cxn modelId="{6F886CF8-9CFC-4B0C-AD0F-0102F684CF11}" type="presOf" srcId="{5B1434E1-23FF-4D67-AC15-550CC39D4D00}" destId="{52689F51-4368-4D9F-82B9-5BF402BF7B4B}" srcOrd="0" destOrd="0" presId="urn:microsoft.com/office/officeart/2005/8/layout/process1"/>
    <dgm:cxn modelId="{001BC72A-F75B-473E-B508-4AB237229815}" type="presParOf" srcId="{0123DEC1-50E4-42DC-901A-B332ACCB0119}" destId="{09786793-C349-4EF6-8EB3-E85032BA9903}" srcOrd="0" destOrd="0" presId="urn:microsoft.com/office/officeart/2005/8/layout/process1"/>
    <dgm:cxn modelId="{72F41580-1054-46F9-B064-A39532A2D75A}" type="presParOf" srcId="{0123DEC1-50E4-42DC-901A-B332ACCB0119}" destId="{17BE5BE4-0D7D-42BF-B924-CE26D2C19324}" srcOrd="1" destOrd="0" presId="urn:microsoft.com/office/officeart/2005/8/layout/process1"/>
    <dgm:cxn modelId="{0F5FEC3D-9437-4501-953A-06C3BE003290}" type="presParOf" srcId="{17BE5BE4-0D7D-42BF-B924-CE26D2C19324}" destId="{2EB7C543-EBEA-4816-8E83-DA555961732E}" srcOrd="0" destOrd="0" presId="urn:microsoft.com/office/officeart/2005/8/layout/process1"/>
    <dgm:cxn modelId="{AF47CD98-40CF-444D-987F-52EAD37C7AE6}" type="presParOf" srcId="{0123DEC1-50E4-42DC-901A-B332ACCB0119}" destId="{52689F51-4368-4D9F-82B9-5BF402BF7B4B}" srcOrd="2" destOrd="0" presId="urn:microsoft.com/office/officeart/2005/8/layout/process1"/>
    <dgm:cxn modelId="{C1902875-9AE8-440C-87CF-A5DECF5EA6BB}" type="presParOf" srcId="{0123DEC1-50E4-42DC-901A-B332ACCB0119}" destId="{0B9E5329-84F6-4011-A8DC-B5A3CA05E31D}" srcOrd="3" destOrd="0" presId="urn:microsoft.com/office/officeart/2005/8/layout/process1"/>
    <dgm:cxn modelId="{7F4BABD9-DA88-4AD5-B8A4-F69B5F5EC3DD}" type="presParOf" srcId="{0B9E5329-84F6-4011-A8DC-B5A3CA05E31D}" destId="{DE7970EB-22B9-4CC1-89A5-6454B963C2FF}" srcOrd="0" destOrd="0" presId="urn:microsoft.com/office/officeart/2005/8/layout/process1"/>
    <dgm:cxn modelId="{F53F54F0-70EA-4F20-B3E2-633B3C894C8F}" type="presParOf" srcId="{0123DEC1-50E4-42DC-901A-B332ACCB0119}" destId="{B9203083-7C1B-4956-B67C-FFAD1A7D73BC}" srcOrd="4" destOrd="0" presId="urn:microsoft.com/office/officeart/2005/8/layout/process1"/>
    <dgm:cxn modelId="{4100ED52-9935-4A70-BE8E-932A2079C61B}" type="presParOf" srcId="{0123DEC1-50E4-42DC-901A-B332ACCB0119}" destId="{F0D2C6CF-970B-47EF-9668-0998CDB6579A}" srcOrd="5" destOrd="0" presId="urn:microsoft.com/office/officeart/2005/8/layout/process1"/>
    <dgm:cxn modelId="{CC4ECD2F-2DDA-4801-B9EB-51D5CFC4D521}" type="presParOf" srcId="{F0D2C6CF-970B-47EF-9668-0998CDB6579A}" destId="{836CD7DF-7DB9-4759-89F9-228137CFD7C2}" srcOrd="0" destOrd="0" presId="urn:microsoft.com/office/officeart/2005/8/layout/process1"/>
    <dgm:cxn modelId="{46BB7FDB-D030-4B38-ADFD-146423A2CCEE}" type="presParOf" srcId="{0123DEC1-50E4-42DC-901A-B332ACCB0119}" destId="{5FB2CAF0-1417-4665-BC1E-374E61988F7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793-C349-4EF6-8EB3-E85032BA9903}">
      <dsp:nvSpPr>
        <dsp:cNvPr id="0" name=""/>
        <dsp:cNvSpPr/>
      </dsp:nvSpPr>
      <dsp:spPr>
        <a:xfrm>
          <a:off x="3788" y="2212419"/>
          <a:ext cx="1656381" cy="993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Pre-Test Processing</a:t>
          </a:r>
        </a:p>
      </dsp:txBody>
      <dsp:txXfrm>
        <a:off x="32896" y="2241527"/>
        <a:ext cx="1598165" cy="935612"/>
      </dsp:txXfrm>
    </dsp:sp>
    <dsp:sp modelId="{17BE5BE4-0D7D-42BF-B924-CE26D2C19324}">
      <dsp:nvSpPr>
        <dsp:cNvPr id="0" name=""/>
        <dsp:cNvSpPr/>
      </dsp:nvSpPr>
      <dsp:spPr>
        <a:xfrm>
          <a:off x="1825807" y="2503942"/>
          <a:ext cx="351152" cy="41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5807" y="2586098"/>
        <a:ext cx="245806" cy="246470"/>
      </dsp:txXfrm>
    </dsp:sp>
    <dsp:sp modelId="{52689F51-4368-4D9F-82B9-5BF402BF7B4B}">
      <dsp:nvSpPr>
        <dsp:cNvPr id="0" name=""/>
        <dsp:cNvSpPr/>
      </dsp:nvSpPr>
      <dsp:spPr>
        <a:xfrm>
          <a:off x="2322722" y="2212419"/>
          <a:ext cx="1656381" cy="993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Vectorization</a:t>
          </a:r>
        </a:p>
      </dsp:txBody>
      <dsp:txXfrm>
        <a:off x="2351830" y="2241527"/>
        <a:ext cx="1598165" cy="935612"/>
      </dsp:txXfrm>
    </dsp:sp>
    <dsp:sp modelId="{0B9E5329-84F6-4011-A8DC-B5A3CA05E31D}">
      <dsp:nvSpPr>
        <dsp:cNvPr id="0" name=""/>
        <dsp:cNvSpPr/>
      </dsp:nvSpPr>
      <dsp:spPr>
        <a:xfrm>
          <a:off x="4144741" y="2503942"/>
          <a:ext cx="351152" cy="41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44741" y="2586098"/>
        <a:ext cx="245806" cy="246470"/>
      </dsp:txXfrm>
    </dsp:sp>
    <dsp:sp modelId="{B9203083-7C1B-4956-B67C-FFAD1A7D73BC}">
      <dsp:nvSpPr>
        <dsp:cNvPr id="0" name=""/>
        <dsp:cNvSpPr/>
      </dsp:nvSpPr>
      <dsp:spPr>
        <a:xfrm>
          <a:off x="4641656" y="2212419"/>
          <a:ext cx="1656381" cy="993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Model-Fitting</a:t>
          </a:r>
        </a:p>
      </dsp:txBody>
      <dsp:txXfrm>
        <a:off x="4670764" y="2241527"/>
        <a:ext cx="1598165" cy="935612"/>
      </dsp:txXfrm>
    </dsp:sp>
    <dsp:sp modelId="{F0D2C6CF-970B-47EF-9668-0998CDB6579A}">
      <dsp:nvSpPr>
        <dsp:cNvPr id="0" name=""/>
        <dsp:cNvSpPr/>
      </dsp:nvSpPr>
      <dsp:spPr>
        <a:xfrm>
          <a:off x="6463675" y="2503942"/>
          <a:ext cx="351152" cy="41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63675" y="2586098"/>
        <a:ext cx="245806" cy="246470"/>
      </dsp:txXfrm>
    </dsp:sp>
    <dsp:sp modelId="{5FB2CAF0-1417-4665-BC1E-374E61988F79}">
      <dsp:nvSpPr>
        <dsp:cNvPr id="0" name=""/>
        <dsp:cNvSpPr/>
      </dsp:nvSpPr>
      <dsp:spPr>
        <a:xfrm>
          <a:off x="6960590" y="2212419"/>
          <a:ext cx="1656381" cy="993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</a:t>
          </a:r>
          <a:r>
            <a:rPr lang="en-US" sz="2100" kern="1200" dirty="0" err="1"/>
            <a:t>Assesment</a:t>
          </a:r>
          <a:endParaRPr lang="en-US" sz="2100" kern="1200" dirty="0"/>
        </a:p>
      </dsp:txBody>
      <dsp:txXfrm>
        <a:off x="6989698" y="2241527"/>
        <a:ext cx="1598165" cy="93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A245-8D74-46E4-A5A1-91719F365D1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EF8D-75D4-4195-A173-17652B4D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5,875 deceased 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4EF8D-75D4-4195-A173-17652B4D14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4EF8D-75D4-4195-A173-17652B4D1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4EF8D-75D4-4195-A173-17652B4D14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7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5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4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D29A-2A80-431D-8ACE-938090EA09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DB9575-73DA-462E-B63B-791FF1C28E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1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86F8-932A-4AF0-910B-0B091B73D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Using Natural Language Processing (NLP) to Predict Psychiatric Consultation in two Inpatient Hospitals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33524-A0DD-4A04-8FA0-0F4AE56F9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Rob Arao</a:t>
            </a:r>
          </a:p>
          <a:p>
            <a:r>
              <a:rPr lang="en-US" dirty="0"/>
              <a:t>Springboard Data Intensive Program</a:t>
            </a:r>
          </a:p>
          <a:p>
            <a:r>
              <a:rPr lang="en-US" dirty="0"/>
              <a:t>March 22, 2018</a:t>
            </a:r>
          </a:p>
        </p:txBody>
      </p:sp>
    </p:spTree>
    <p:extLst>
      <p:ext uri="{BB962C8B-B14F-4D97-AF65-F5344CB8AC3E}">
        <p14:creationId xmlns:p14="http://schemas.microsoft.com/office/powerpoint/2010/main" val="46540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709B-CA36-4E88-A532-86B21760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871" y="631199"/>
            <a:ext cx="5074522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Exploratory Analysis</a:t>
            </a:r>
            <a:r>
              <a:rPr lang="en-US" kern="1200" dirty="0">
                <a:latin typeface="+mj-lt"/>
                <a:ea typeface="+mj-ea"/>
                <a:cs typeface="+mj-cs"/>
              </a:rPr>
              <a:t>:  </a:t>
            </a:r>
            <a:br>
              <a:rPr lang="en-US" sz="4200" kern="1200" dirty="0">
                <a:latin typeface="+mj-lt"/>
                <a:ea typeface="+mj-ea"/>
                <a:cs typeface="+mj-cs"/>
              </a:rPr>
            </a:br>
            <a:br>
              <a:rPr lang="en-US" sz="4200" kern="1200" dirty="0">
                <a:latin typeface="+mj-lt"/>
                <a:ea typeface="+mj-ea"/>
                <a:cs typeface="+mj-cs"/>
              </a:rPr>
            </a:br>
            <a:r>
              <a:rPr lang="en-US" sz="2800" kern="1200" dirty="0">
                <a:latin typeface="+mj-lt"/>
                <a:ea typeface="+mj-ea"/>
                <a:cs typeface="+mj-cs"/>
              </a:rPr>
              <a:t>Word count does </a:t>
            </a:r>
            <a:br>
              <a:rPr lang="en-US" sz="2800" kern="1200" dirty="0">
                <a:latin typeface="+mj-lt"/>
                <a:ea typeface="+mj-ea"/>
                <a:cs typeface="+mj-cs"/>
              </a:rPr>
            </a:br>
            <a:r>
              <a:rPr lang="en-US" sz="2800" kern="1200" dirty="0">
                <a:latin typeface="+mj-lt"/>
                <a:ea typeface="+mj-ea"/>
                <a:cs typeface="+mj-cs"/>
              </a:rPr>
              <a:t>not vary by medical institution.</a:t>
            </a:r>
          </a:p>
        </p:txBody>
      </p:sp>
      <p:pic>
        <p:nvPicPr>
          <p:cNvPr id="14" name="Content Placeholder 1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F2640F4-8B62-4F39-A7B0-772D0F4B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97" y="1815872"/>
            <a:ext cx="6363987" cy="43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709B-CA36-4E88-A532-86B21760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65" y="1290608"/>
            <a:ext cx="3657600" cy="31383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kern="1200" dirty="0">
                <a:latin typeface="+mj-lt"/>
                <a:ea typeface="+mj-ea"/>
                <a:cs typeface="+mj-cs"/>
              </a:rPr>
              <a:t>RESULTS : </a:t>
            </a:r>
            <a:br>
              <a:rPr lang="en-US" sz="4800" kern="1200" dirty="0">
                <a:latin typeface="+mj-lt"/>
                <a:ea typeface="+mj-ea"/>
                <a:cs typeface="+mj-cs"/>
              </a:rPr>
            </a:br>
            <a:br>
              <a:rPr lang="en-US" sz="4800" kern="1200" dirty="0">
                <a:latin typeface="+mj-lt"/>
                <a:ea typeface="+mj-ea"/>
                <a:cs typeface="+mj-cs"/>
              </a:rPr>
            </a:br>
            <a:br>
              <a:rPr lang="en-US" sz="4800" kern="1200" dirty="0">
                <a:latin typeface="+mj-lt"/>
                <a:ea typeface="+mj-ea"/>
                <a:cs typeface="+mj-cs"/>
              </a:rPr>
            </a:br>
            <a:r>
              <a:rPr lang="en-US" sz="3600" kern="1200" dirty="0">
                <a:latin typeface="+mj-lt"/>
                <a:ea typeface="+mj-ea"/>
                <a:cs typeface="+mj-cs"/>
              </a:rPr>
              <a:t>Performance of Single-word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85FA24-9807-4BA5-8A69-AF4FA3CA3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714" y="2221030"/>
            <a:ext cx="6331002" cy="1078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42E7D-A654-4AA6-A6A7-B8D7916183C6}"/>
              </a:ext>
            </a:extLst>
          </p:cNvPr>
          <p:cNvSpPr txBox="1"/>
          <p:nvPr/>
        </p:nvSpPr>
        <p:spPr>
          <a:xfrm>
            <a:off x="5074920" y="1917625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98E84-136C-482E-9229-58699993EEC4}"/>
              </a:ext>
            </a:extLst>
          </p:cNvPr>
          <p:cNvSpPr txBox="1"/>
          <p:nvPr/>
        </p:nvSpPr>
        <p:spPr>
          <a:xfrm>
            <a:off x="5230245" y="411888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8A36A-BF12-4183-B921-F0CCDCF84114}"/>
              </a:ext>
            </a:extLst>
          </p:cNvPr>
          <p:cNvSpPr txBox="1"/>
          <p:nvPr/>
        </p:nvSpPr>
        <p:spPr>
          <a:xfrm>
            <a:off x="5423535" y="335829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 88.5%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4EE23-5FFD-4611-A40C-D29B5D57F0CD}"/>
              </a:ext>
            </a:extLst>
          </p:cNvPr>
          <p:cNvSpPr txBox="1"/>
          <p:nvPr/>
        </p:nvSpPr>
        <p:spPr>
          <a:xfrm>
            <a:off x="5423535" y="558927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87.6%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46A1F2-1649-4B8D-B1DC-5FD832B7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38" y="4448415"/>
            <a:ext cx="6241807" cy="10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709B-CA36-4E88-A532-86B21760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6" y="1112954"/>
            <a:ext cx="3887313" cy="3467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kern="1200" dirty="0">
                <a:latin typeface="+mj-lt"/>
                <a:ea typeface="+mj-ea"/>
                <a:cs typeface="+mj-cs"/>
              </a:rPr>
              <a:t>RESULTS :</a:t>
            </a:r>
            <a:br>
              <a:rPr lang="en-US" sz="4800" kern="1200" dirty="0">
                <a:latin typeface="+mj-lt"/>
                <a:ea typeface="+mj-ea"/>
                <a:cs typeface="+mj-cs"/>
              </a:rPr>
            </a:br>
            <a:br>
              <a:rPr lang="en-US" sz="4800" kern="1200" dirty="0">
                <a:latin typeface="+mj-lt"/>
                <a:ea typeface="+mj-ea"/>
                <a:cs typeface="+mj-cs"/>
              </a:rPr>
            </a:br>
            <a:br>
              <a:rPr lang="en-US" sz="4800" kern="1200" dirty="0">
                <a:latin typeface="+mj-lt"/>
                <a:ea typeface="+mj-ea"/>
                <a:cs typeface="+mj-cs"/>
              </a:rPr>
            </a:b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Performance of Tri-gram Model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37619-4FEF-47AA-AE4D-0A0CA6531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385" y="4465172"/>
            <a:ext cx="5334946" cy="1308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42E7D-A654-4AA6-A6A7-B8D7916183C6}"/>
              </a:ext>
            </a:extLst>
          </p:cNvPr>
          <p:cNvSpPr txBox="1"/>
          <p:nvPr/>
        </p:nvSpPr>
        <p:spPr>
          <a:xfrm>
            <a:off x="5074920" y="1938524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98E84-136C-482E-9229-58699993EEC4}"/>
              </a:ext>
            </a:extLst>
          </p:cNvPr>
          <p:cNvSpPr txBox="1"/>
          <p:nvPr/>
        </p:nvSpPr>
        <p:spPr>
          <a:xfrm>
            <a:off x="5230245" y="4139781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8A36A-BF12-4183-B921-F0CCDCF84114}"/>
              </a:ext>
            </a:extLst>
          </p:cNvPr>
          <p:cNvSpPr txBox="1"/>
          <p:nvPr/>
        </p:nvSpPr>
        <p:spPr>
          <a:xfrm>
            <a:off x="5423535" y="3432983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 90.2%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4EE23-5FFD-4611-A40C-D29B5D57F0CD}"/>
              </a:ext>
            </a:extLst>
          </p:cNvPr>
          <p:cNvSpPr txBox="1"/>
          <p:nvPr/>
        </p:nvSpPr>
        <p:spPr>
          <a:xfrm>
            <a:off x="5423535" y="558927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90.6%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FA5B9-3B92-40FB-8097-514D2C38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2275126"/>
            <a:ext cx="6544558" cy="11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3D40-BD13-48A5-8630-BAD50DF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1051028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RESULTS:  Top 10 Words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397595D-5FA4-44EB-8936-3F828ABE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1" y="2066727"/>
            <a:ext cx="10382443" cy="36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3D40-BD13-48A5-8630-BAD50DF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977876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RESULTS:  Top 10 phrases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D837F8-B98D-4BE5-B917-2CA6F8A18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49" y="1910352"/>
            <a:ext cx="10785902" cy="42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6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EA8B-C73A-49C7-9A9A-701088A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RESULTS:  Testing other </a:t>
            </a:r>
            <a:r>
              <a:rPr lang="en-US" sz="4000" i="1" kern="1200" dirty="0">
                <a:latin typeface="+mj-lt"/>
                <a:ea typeface="+mj-ea"/>
                <a:cs typeface="+mj-cs"/>
              </a:rPr>
              <a:t>a priori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phrases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6555A-7758-4C9E-B6F0-E132C3BB6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18" y="1978285"/>
            <a:ext cx="91582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4DF9-AE09-416E-B8E1-6EE4533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8524-D6D4-49BA-8C22-C247CBA9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tri-gram model better performed than the single-word model. </a:t>
            </a:r>
          </a:p>
          <a:p>
            <a:pPr lvl="1"/>
            <a:r>
              <a:rPr lang="en-US" dirty="0"/>
              <a:t>Therefore, it is recommended that the tri-gram model be used to identify unique phrases.  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2. The context of which these phrases appear needs to be explored in order to fully understand the relevance of these phrases.  </a:t>
            </a:r>
          </a:p>
          <a:p>
            <a:pPr lvl="1"/>
            <a:r>
              <a:rPr lang="en-US" dirty="0"/>
              <a:t>Therefore, it is important to have a meeting with several psychiatrists and psychologists to better understand the context of some of these notes.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1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169C-3782-4C3D-A396-BA5FD1F9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C57D-FD49-4514-9438-E26C9F6E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First, we did a 1:1 case-control match.  Could the true underlying distribution be different?</a:t>
            </a:r>
          </a:p>
          <a:p>
            <a:pPr lvl="1"/>
            <a:r>
              <a:rPr lang="en-US" dirty="0"/>
              <a:t>Second, each person that enters their text-based notes may have their own abbreviations and linguistic nuances.  </a:t>
            </a:r>
          </a:p>
          <a:p>
            <a:pPr lvl="1"/>
            <a:r>
              <a:rPr lang="en-US" dirty="0"/>
              <a:t>Third,  the nuances and abbreviations may vary between hospitals.  We analyzed EHR's from only two medical hospitals.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 different classifier algorithm such as the Random Forrest classifier </a:t>
            </a:r>
          </a:p>
          <a:p>
            <a:pPr lvl="1"/>
            <a:r>
              <a:rPr lang="en-US" dirty="0"/>
              <a:t>reducing reflected or derived word(s) into their word stem (stemming).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5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F2FB-0DE0-4988-8216-896845A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F165-E4E0-45BD-85A9-080F9F4B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Increasing number of patients with mental health problems.</a:t>
            </a:r>
          </a:p>
          <a:p>
            <a:r>
              <a:rPr lang="en-US" sz="2400" dirty="0"/>
              <a:t>Decreasing number of available psychiatric health-care resources.</a:t>
            </a:r>
          </a:p>
          <a:p>
            <a:r>
              <a:rPr lang="en-US" sz="2400" dirty="0"/>
              <a:t>May result in poor patient safety:</a:t>
            </a:r>
          </a:p>
          <a:p>
            <a:pPr lvl="1"/>
            <a:r>
              <a:rPr lang="en-US" sz="2400" dirty="0"/>
              <a:t>Missed opportunity of windows to treat</a:t>
            </a:r>
          </a:p>
          <a:p>
            <a:pPr lvl="1"/>
            <a:r>
              <a:rPr lang="en-US" sz="2400" dirty="0"/>
              <a:t>Some patients may never be seen by mental health care providers</a:t>
            </a:r>
          </a:p>
          <a:p>
            <a:pPr lvl="1"/>
            <a:r>
              <a:rPr lang="en-US" sz="2400" dirty="0"/>
              <a:t>Lack of developed and/or implemented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57903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A6D927-10BE-4B38-97E6-38748C69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1" y="1129513"/>
            <a:ext cx="6095260" cy="1830584"/>
          </a:xfrm>
        </p:spPr>
        <p:txBody>
          <a:bodyPr>
            <a:normAutofit/>
          </a:bodyPr>
          <a:lstStyle/>
          <a:p>
            <a:r>
              <a:rPr lang="en-US" sz="4000" dirty="0"/>
              <a:t>A Picture </a:t>
            </a:r>
            <a:r>
              <a:rPr lang="en-US" sz="4000" dirty="0" err="1"/>
              <a:t>paintS</a:t>
            </a:r>
            <a:r>
              <a:rPr lang="en-US" sz="4000" dirty="0"/>
              <a:t> a thousand words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3D7155-AA2B-4DDE-A6D0-A92ED08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6862" y="3079574"/>
            <a:ext cx="5524404" cy="2003742"/>
          </a:xfrm>
        </p:spPr>
        <p:txBody>
          <a:bodyPr/>
          <a:lstStyle/>
          <a:p>
            <a:r>
              <a:rPr lang="en-US" dirty="0"/>
              <a:t>There may be words and phrases that are unique among those that receive psychiatric consultation (cases) vs. those that do not (controls)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FF0C0-FCDC-4ED3-AE4C-BA429B826DA4}"/>
              </a:ext>
            </a:extLst>
          </p:cNvPr>
          <p:cNvSpPr txBox="1"/>
          <p:nvPr/>
        </p:nvSpPr>
        <p:spPr>
          <a:xfrm>
            <a:off x="7773115" y="5693382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Overlapping curves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4405A-DB3D-4AB3-A328-E1B08215F2D6}"/>
              </a:ext>
            </a:extLst>
          </p:cNvPr>
          <p:cNvSpPr txBox="1"/>
          <p:nvPr/>
        </p:nvSpPr>
        <p:spPr>
          <a:xfrm>
            <a:off x="9519974" y="2196387"/>
            <a:ext cx="1522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Words and phrases unique to cases?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2B992-3260-4217-A995-302CDFAA7FF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415710" y="2565719"/>
            <a:ext cx="104264" cy="86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D521782-FAC2-46E5-8646-FB9C286F7ED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1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1C23E8-2097-42F1-9872-CE5AEE1B12F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10" y="887413"/>
            <a:ext cx="3299520" cy="4348180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38F45C-6E79-42E2-A1F1-065DFD70F503}"/>
              </a:ext>
            </a:extLst>
          </p:cNvPr>
          <p:cNvSpPr txBox="1"/>
          <p:nvPr/>
        </p:nvSpPr>
        <p:spPr>
          <a:xfrm>
            <a:off x="9580611" y="2288215"/>
            <a:ext cx="1094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9852B"/>
                </a:solidFill>
              </a:rPr>
              <a:t>Words and phrases unique to cases?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8658C-A7BD-48DB-ABCA-47F764E16C0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950405" y="4233212"/>
            <a:ext cx="184076" cy="14601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67F6F5-939D-41C0-ADE9-2E2A177E4F21}"/>
              </a:ext>
            </a:extLst>
          </p:cNvPr>
          <p:cNvCxnSpPr>
            <a:cxnSpLocks/>
          </p:cNvCxnSpPr>
          <p:nvPr/>
        </p:nvCxnSpPr>
        <p:spPr>
          <a:xfrm flipH="1">
            <a:off x="9710034" y="3242322"/>
            <a:ext cx="497757" cy="6608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2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1851-8A9E-44D7-8166-479F03A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165B-5B07-4037-B5E7-3FABBF5E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1. Use Natural Language Processing (NLP) to identify word(s) that are unique in predicting patients that need to see psychiatric consultation.</a:t>
            </a:r>
          </a:p>
          <a:p>
            <a:pPr lvl="1"/>
            <a:r>
              <a:rPr lang="en-US" dirty="0"/>
              <a:t>These words would be located in text-based medical narratives (blob contents)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Develop a single-word predictive model</a:t>
            </a:r>
          </a:p>
          <a:p>
            <a:pPr marL="0" indent="0">
              <a:buNone/>
            </a:pPr>
            <a:r>
              <a:rPr lang="en-US" dirty="0"/>
              <a:t>3. Develop a tri-gram predictive model</a:t>
            </a:r>
          </a:p>
          <a:p>
            <a:pPr marL="0" indent="0">
              <a:buNone/>
            </a:pPr>
            <a:r>
              <a:rPr lang="en-US" dirty="0"/>
              <a:t>4. Use something similar to a case-control study design.</a:t>
            </a:r>
          </a:p>
        </p:txBody>
      </p:sp>
    </p:spTree>
    <p:extLst>
      <p:ext uri="{BB962C8B-B14F-4D97-AF65-F5344CB8AC3E}">
        <p14:creationId xmlns:p14="http://schemas.microsoft.com/office/powerpoint/2010/main" val="350817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EFDA-8397-4D46-98B9-83070DCF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37" y="918987"/>
            <a:ext cx="10515600" cy="915035"/>
          </a:xfrm>
        </p:spPr>
        <p:txBody>
          <a:bodyPr>
            <a:normAutofit/>
          </a:bodyPr>
          <a:lstStyle/>
          <a:p>
            <a:r>
              <a:rPr lang="en-US" sz="4000" dirty="0"/>
              <a:t>WHAT IS NLP and HOW DOES IT WORK?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6CED1E-4DF9-44B9-8610-A86D2AB06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010681"/>
              </p:ext>
            </p:extLst>
          </p:nvPr>
        </p:nvGraphicFramePr>
        <p:xfrm>
          <a:off x="2032000" y="719666"/>
          <a:ext cx="86207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FA693A3-DE80-417F-BB40-FA0F32E00160}"/>
              </a:ext>
            </a:extLst>
          </p:cNvPr>
          <p:cNvSpPr/>
          <p:nvPr/>
        </p:nvSpPr>
        <p:spPr>
          <a:xfrm rot="10800000">
            <a:off x="1217295" y="4291965"/>
            <a:ext cx="1760220" cy="857250"/>
          </a:xfrm>
          <a:prstGeom prst="wedgeRectCallout">
            <a:avLst>
              <a:gd name="adj1" fmla="val -20833"/>
              <a:gd name="adj2" fmla="val 925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E35AB83-18EE-4F07-9DDB-1A8256CB5B54}"/>
              </a:ext>
            </a:extLst>
          </p:cNvPr>
          <p:cNvSpPr/>
          <p:nvPr/>
        </p:nvSpPr>
        <p:spPr>
          <a:xfrm rot="10800000">
            <a:off x="3855720" y="4291965"/>
            <a:ext cx="1760220" cy="857250"/>
          </a:xfrm>
          <a:prstGeom prst="wedgeRectCallout">
            <a:avLst>
              <a:gd name="adj1" fmla="val -20833"/>
              <a:gd name="adj2" fmla="val 925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141D50C-FC55-4C02-A089-021EDF74370F}"/>
              </a:ext>
            </a:extLst>
          </p:cNvPr>
          <p:cNvSpPr/>
          <p:nvPr/>
        </p:nvSpPr>
        <p:spPr>
          <a:xfrm rot="10800000">
            <a:off x="6342379" y="4320716"/>
            <a:ext cx="1760220" cy="857250"/>
          </a:xfrm>
          <a:prstGeom prst="wedgeRectCallout">
            <a:avLst>
              <a:gd name="adj1" fmla="val -20833"/>
              <a:gd name="adj2" fmla="val 925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788459E-BDA6-434E-B886-7BF751FE272F}"/>
              </a:ext>
            </a:extLst>
          </p:cNvPr>
          <p:cNvSpPr/>
          <p:nvPr/>
        </p:nvSpPr>
        <p:spPr>
          <a:xfrm rot="10800000">
            <a:off x="8898707" y="4291965"/>
            <a:ext cx="1760220" cy="857250"/>
          </a:xfrm>
          <a:prstGeom prst="wedgeRectCallout">
            <a:avLst>
              <a:gd name="adj1" fmla="val -20833"/>
              <a:gd name="adj2" fmla="val 925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44D11-1ABE-469D-867A-0B414CA8E7A7}"/>
              </a:ext>
            </a:extLst>
          </p:cNvPr>
          <p:cNvSpPr/>
          <p:nvPr/>
        </p:nvSpPr>
        <p:spPr>
          <a:xfrm>
            <a:off x="733425" y="4377648"/>
            <a:ext cx="2501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1400" dirty="0"/>
              <a:t>Remove familial words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Remove punctuation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DC076-7E69-423C-BFBA-19F4100953B5}"/>
              </a:ext>
            </a:extLst>
          </p:cNvPr>
          <p:cNvSpPr/>
          <p:nvPr/>
        </p:nvSpPr>
        <p:spPr>
          <a:xfrm>
            <a:off x="3449954" y="4320541"/>
            <a:ext cx="20135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1400" dirty="0"/>
              <a:t>Separate out each word into a vector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26A7C-F8E0-4041-89F2-5A50F7C2ED2D}"/>
              </a:ext>
            </a:extLst>
          </p:cNvPr>
          <p:cNvSpPr/>
          <p:nvPr/>
        </p:nvSpPr>
        <p:spPr>
          <a:xfrm>
            <a:off x="6156007" y="4380009"/>
            <a:ext cx="2175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1400" dirty="0"/>
              <a:t>Multinomial Naïve Bayes classifier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B4DC5-6904-462B-A412-116F80559F02}"/>
              </a:ext>
            </a:extLst>
          </p:cNvPr>
          <p:cNvSpPr/>
          <p:nvPr/>
        </p:nvSpPr>
        <p:spPr>
          <a:xfrm>
            <a:off x="8747734" y="4269106"/>
            <a:ext cx="21750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1400" dirty="0"/>
              <a:t>Accuracy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Precision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Recall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F1-Score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F324E-DE5E-4BA5-B18C-8E51199DBDA2}"/>
              </a:ext>
            </a:extLst>
          </p:cNvPr>
          <p:cNvSpPr txBox="1"/>
          <p:nvPr/>
        </p:nvSpPr>
        <p:spPr>
          <a:xfrm>
            <a:off x="1539240" y="2005415"/>
            <a:ext cx="87820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involves understanding, interpreting, and manipulating human language using techniques from artificial intelligence and computational linguistics</a:t>
            </a:r>
          </a:p>
        </p:txBody>
      </p:sp>
    </p:spTree>
    <p:extLst>
      <p:ext uri="{BB962C8B-B14F-4D97-AF65-F5344CB8AC3E}">
        <p14:creationId xmlns:p14="http://schemas.microsoft.com/office/powerpoint/2010/main" val="315714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9F06-1838-4C5F-9F92-ABAE85BB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92" y="1036982"/>
            <a:ext cx="10515600" cy="739565"/>
          </a:xfrm>
        </p:spPr>
        <p:txBody>
          <a:bodyPr>
            <a:normAutofit/>
          </a:bodyPr>
          <a:lstStyle/>
          <a:p>
            <a:r>
              <a:rPr lang="en-US" sz="40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1758-4B71-45DD-912C-D86A47FF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138" y="1982029"/>
            <a:ext cx="10515600" cy="4199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Inclusion:</a:t>
            </a:r>
          </a:p>
          <a:p>
            <a:pPr lvl="1"/>
            <a:r>
              <a:rPr lang="en-US" dirty="0"/>
              <a:t>between the ages of 18 and 100 </a:t>
            </a:r>
          </a:p>
          <a:p>
            <a:pPr lvl="1"/>
            <a:r>
              <a:rPr lang="en-US" dirty="0"/>
              <a:t>admitted as inpatients at between January 1, 2015 and September 20, 2017</a:t>
            </a:r>
          </a:p>
          <a:p>
            <a:pPr lvl="1"/>
            <a:r>
              <a:rPr lang="en-US" dirty="0"/>
              <a:t>at the University of Washington Medical Center (UWMC) and Harborview Medical Center (HMC).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Exclusion criteria: Deceased patients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Use Propensity Score Matching to create final sample (6,775 medical records):</a:t>
            </a:r>
          </a:p>
          <a:p>
            <a:pPr lvl="1"/>
            <a:r>
              <a:rPr lang="en-US" dirty="0"/>
              <a:t>2,767 patients that received psychiatric consult (cases)</a:t>
            </a:r>
          </a:p>
          <a:p>
            <a:pPr lvl="1"/>
            <a:r>
              <a:rPr lang="en-US" dirty="0"/>
              <a:t>2,767 patient that did not receive psychiatric consult (controls)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4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F2B634-09BB-441E-830B-F3788AB466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244942"/>
            <a:ext cx="5126736" cy="421266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B4EFDA-8397-4D46-98B9-83070DCF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40" y="640263"/>
            <a:ext cx="5460275" cy="1344975"/>
          </a:xfrm>
        </p:spPr>
        <p:txBody>
          <a:bodyPr>
            <a:normAutofit/>
          </a:bodyPr>
          <a:lstStyle/>
          <a:p>
            <a:r>
              <a:rPr lang="en-US" sz="4000" dirty="0"/>
              <a:t>What is propensity SCORE MATCHING?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AA4F-B31A-4858-AC7B-3FF02802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33" y="1927453"/>
            <a:ext cx="5658330" cy="444915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Propensity Score (PS) Matching</a:t>
            </a:r>
          </a:p>
          <a:p>
            <a:pPr lvl="1"/>
            <a:r>
              <a:rPr lang="en-US" sz="2000" dirty="0"/>
              <a:t>PS calculated by modelling the probability of receiving psychiatric consult vs not receiving psychiatric consult.</a:t>
            </a:r>
          </a:p>
          <a:p>
            <a:pPr lvl="2"/>
            <a:r>
              <a:rPr lang="en-US" sz="1800" dirty="0"/>
              <a:t>PS scores calculated using logistic regression.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Controlled for age, gender, race, ethnicity, language spoken, veteran status, employment status, and admission year.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match 1:1 (</a:t>
            </a:r>
            <a:r>
              <a:rPr lang="en-US" sz="2000" dirty="0" err="1"/>
              <a:t>case:control</a:t>
            </a:r>
            <a:r>
              <a:rPr lang="en-US" sz="2000" dirty="0"/>
              <a:t>) with a caliper width of 0.2.</a:t>
            </a:r>
          </a:p>
          <a:p>
            <a:pPr lvl="1"/>
            <a:endParaRPr lang="en-US" sz="2000" dirty="0"/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50D2-4EE3-4E7B-8040-C12696B7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0B7F-65B0-49A7-BA18-92726D8D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Create data frame</a:t>
            </a:r>
          </a:p>
          <a:p>
            <a:pPr lvl="1"/>
            <a:r>
              <a:rPr lang="en-US" dirty="0"/>
              <a:t>Electronic health records (EHR’s) exported as excel files from SQL database</a:t>
            </a:r>
          </a:p>
          <a:p>
            <a:pPr marL="0" indent="0">
              <a:buNone/>
            </a:pPr>
            <a:r>
              <a:rPr lang="en-US" dirty="0"/>
              <a:t>2) Remove duplicates</a:t>
            </a:r>
          </a:p>
          <a:p>
            <a:pPr marL="0" indent="0">
              <a:buNone/>
            </a:pPr>
            <a:r>
              <a:rPr lang="en-US" dirty="0"/>
              <a:t>3) Assess missingness</a:t>
            </a:r>
          </a:p>
          <a:p>
            <a:pPr marL="0" indent="0">
              <a:buNone/>
            </a:pPr>
            <a:r>
              <a:rPr lang="en-US" dirty="0"/>
              <a:t>4) Changing format of variables for further analysis</a:t>
            </a:r>
          </a:p>
          <a:p>
            <a:pPr lvl="1"/>
            <a:r>
              <a:rPr lang="en-US" dirty="0"/>
              <a:t>Datetime format</a:t>
            </a:r>
          </a:p>
          <a:p>
            <a:pPr lvl="1"/>
            <a:r>
              <a:rPr lang="en-US" dirty="0"/>
              <a:t>Blob content as string</a:t>
            </a:r>
          </a:p>
          <a:p>
            <a:pPr marL="0" indent="0">
              <a:buNone/>
            </a:pPr>
            <a:r>
              <a:rPr lang="en-US" dirty="0"/>
              <a:t>4) Remove punctuation, familial words and any other word(s) that may not be meaningful.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5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709B-CA36-4E88-A532-86B21760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561" y="448322"/>
            <a:ext cx="4768924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Exploratory Analysis:  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200" kern="1200" dirty="0">
                <a:latin typeface="+mj-lt"/>
                <a:ea typeface="+mj-ea"/>
                <a:cs typeface="+mj-cs"/>
              </a:rPr>
              <a:t>Word count does not vary over time.</a:t>
            </a:r>
          </a:p>
        </p:txBody>
      </p:sp>
      <p:pic>
        <p:nvPicPr>
          <p:cNvPr id="9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D59F0A-58B1-4FEB-B07A-BB15934FF2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54" y="1906752"/>
            <a:ext cx="5512288" cy="4128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26758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1100</TotalTime>
  <Words>658</Words>
  <Application>Microsoft Office PowerPoint</Application>
  <PresentationFormat>Widescreen</PresentationFormat>
  <Paragraphs>98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Using Natural Language Processing (NLP) to Predict Psychiatric Consultation in two Inpatient Hospitals</vt:lpstr>
      <vt:lpstr>The Problem</vt:lpstr>
      <vt:lpstr>A Picture paintS a thousand words</vt:lpstr>
      <vt:lpstr>PROPOSED SOLUTION</vt:lpstr>
      <vt:lpstr>WHAT IS NLP and HOW DOES IT WORK?</vt:lpstr>
      <vt:lpstr>THE DATA</vt:lpstr>
      <vt:lpstr>What is propensity SCORE MATCHING?</vt:lpstr>
      <vt:lpstr>DATA WRANGLING</vt:lpstr>
      <vt:lpstr>Exploratory Analysis:    Word count does not vary over time.</vt:lpstr>
      <vt:lpstr>Exploratory Analysis:    Word count does  not vary by medical institution.</vt:lpstr>
      <vt:lpstr>RESULTS :    Performance of Single-word Model</vt:lpstr>
      <vt:lpstr>RESULTS :    Performance of Tri-gram Model </vt:lpstr>
      <vt:lpstr>RESULTS:  Top 10 Words</vt:lpstr>
      <vt:lpstr>RESULTS:  Top 10 phrases</vt:lpstr>
      <vt:lpstr>RESULTS:  Testing other a priori phrases</vt:lpstr>
      <vt:lpstr>RECOMMENDATIONS</vt:lpstr>
      <vt:lpstr>PRACTICAL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Predict Psychiatric Consultation in two Inpatient Hospitals</dc:title>
  <dc:creator>Rob Arao</dc:creator>
  <cp:lastModifiedBy>Rob Arao</cp:lastModifiedBy>
  <cp:revision>69</cp:revision>
  <dcterms:created xsi:type="dcterms:W3CDTF">2018-03-16T23:57:00Z</dcterms:created>
  <dcterms:modified xsi:type="dcterms:W3CDTF">2018-03-23T08:53:58Z</dcterms:modified>
</cp:coreProperties>
</file>