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2" r:id="rId7"/>
    <p:sldId id="264" r:id="rId8"/>
    <p:sldId id="265" r:id="rId9"/>
    <p:sldId id="276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BBC3E-6A10-48F1-9FE8-23A476921EEA}" type="datetimeFigureOut">
              <a:rPr lang="en-US" smtClean="0"/>
              <a:t>1/29/2011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32DE3-5701-47A7-AF03-0AF67139C59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32DE3-5701-47A7-AF03-0AF67139C592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6E3B-AFE3-4DF5-9FAB-BE185C495651}" type="datetimeFigureOut">
              <a:rPr lang="en-US" smtClean="0"/>
              <a:t>1/29/2011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6F2CE2-EB6C-46CE-97A7-5CE1DFE325D5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6E3B-AFE3-4DF5-9FAB-BE185C495651}" type="datetimeFigureOut">
              <a:rPr lang="en-US" smtClean="0"/>
              <a:t>1/29/2011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2CE2-EB6C-46CE-97A7-5CE1DFE325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6E3B-AFE3-4DF5-9FAB-BE185C495651}" type="datetimeFigureOut">
              <a:rPr lang="en-US" smtClean="0"/>
              <a:t>1/29/2011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2CE2-EB6C-46CE-97A7-5CE1DFE325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4CD6E3B-AFE3-4DF5-9FAB-BE185C495651}" type="datetimeFigureOut">
              <a:rPr lang="en-US" smtClean="0"/>
              <a:t>1/29/2011</a:t>
            </a:fld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9C6F2CE2-EB6C-46CE-97A7-5CE1DFE325D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6E3B-AFE3-4DF5-9FAB-BE185C495651}" type="datetimeFigureOut">
              <a:rPr lang="en-US" smtClean="0"/>
              <a:t>1/29/2011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2CE2-EB6C-46CE-97A7-5CE1DFE325D5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6E3B-AFE3-4DF5-9FAB-BE185C495651}" type="datetimeFigureOut">
              <a:rPr lang="en-US" smtClean="0"/>
              <a:t>1/29/2011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2CE2-EB6C-46CE-97A7-5CE1DFE325D5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2CE2-EB6C-46CE-97A7-5CE1DFE325D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6E3B-AFE3-4DF5-9FAB-BE185C495651}" type="datetimeFigureOut">
              <a:rPr lang="en-US" smtClean="0"/>
              <a:t>1/29/2011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6E3B-AFE3-4DF5-9FAB-BE185C495651}" type="datetimeFigureOut">
              <a:rPr lang="en-US" smtClean="0"/>
              <a:t>1/29/2011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2CE2-EB6C-46CE-97A7-5CE1DFE325D5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6E3B-AFE3-4DF5-9FAB-BE185C495651}" type="datetimeFigureOut">
              <a:rPr lang="en-US" smtClean="0"/>
              <a:t>1/29/2011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F2CE2-EB6C-46CE-97A7-5CE1DFE325D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4CD6E3B-AFE3-4DF5-9FAB-BE185C495651}" type="datetimeFigureOut">
              <a:rPr lang="en-US" smtClean="0"/>
              <a:t>1/29/2011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C6F2CE2-EB6C-46CE-97A7-5CE1DFE325D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6E3B-AFE3-4DF5-9FAB-BE185C495651}" type="datetimeFigureOut">
              <a:rPr lang="en-US" smtClean="0"/>
              <a:t>1/29/2011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6F2CE2-EB6C-46CE-97A7-5CE1DFE325D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4CD6E3B-AFE3-4DF5-9FAB-BE185C495651}" type="datetimeFigureOut">
              <a:rPr lang="en-US" smtClean="0"/>
              <a:t>1/29/2011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9C6F2CE2-EB6C-46CE-97A7-5CE1DFE325D5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half-cocked attempt at a grok talk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Nvidia CUDA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__global__ void </a:t>
            </a:r>
            <a:r>
              <a:rPr lang="en-GB" dirty="0" smtClean="0"/>
              <a:t>add(int x</a:t>
            </a:r>
            <a:r>
              <a:rPr lang="en-GB" dirty="0" smtClean="0"/>
              <a:t>, int y, int* output)</a:t>
            </a:r>
          </a:p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    *output = x + y;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global method in CUDA c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Add&lt;&lt;&lt;1,1&gt;&gt;&gt;(4, 6, output);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Wait what?</a:t>
            </a:r>
            <a:endParaRPr lang="en-GB" dirty="0" smtClean="0"/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&lt;&lt;&lt;Blocks, ThreadsPerBlock&gt;&gt;&gt;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Invoking that method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for(int x = 0; x &lt; 5 ; x++){</a:t>
            </a:r>
          </a:p>
          <a:p>
            <a:pPr>
              <a:buNone/>
            </a:pPr>
            <a:r>
              <a:rPr lang="en-GB" dirty="0" smtClean="0"/>
              <a:t>	values[x] = values [x] + 5;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}</a:t>
            </a:r>
          </a:p>
          <a:p>
            <a:pPr>
              <a:buNone/>
            </a:pPr>
            <a:r>
              <a:rPr lang="en-GB" dirty="0" smtClean="0"/>
              <a:t>values [0] = values[0] + 5</a:t>
            </a:r>
          </a:p>
          <a:p>
            <a:pPr>
              <a:buNone/>
            </a:pPr>
            <a:r>
              <a:rPr lang="en-GB" dirty="0" smtClean="0"/>
              <a:t>THEN</a:t>
            </a:r>
          </a:p>
          <a:p>
            <a:pPr>
              <a:buNone/>
            </a:pPr>
            <a:r>
              <a:rPr lang="en-GB" dirty="0" smtClean="0"/>
              <a:t>values [1] </a:t>
            </a:r>
            <a:r>
              <a:rPr lang="en-GB" dirty="0" smtClean="0"/>
              <a:t>= </a:t>
            </a:r>
            <a:r>
              <a:rPr lang="en-GB" dirty="0" smtClean="0"/>
              <a:t>values [1] </a:t>
            </a:r>
            <a:r>
              <a:rPr lang="en-GB" dirty="0" smtClean="0"/>
              <a:t>+ 5</a:t>
            </a:r>
          </a:p>
          <a:p>
            <a:pPr>
              <a:buNone/>
            </a:pPr>
            <a:r>
              <a:rPr lang="en-GB" dirty="0" smtClean="0"/>
              <a:t>THEN</a:t>
            </a:r>
          </a:p>
          <a:p>
            <a:pPr>
              <a:buNone/>
            </a:pPr>
            <a:r>
              <a:rPr lang="en-GB" dirty="0" smtClean="0"/>
              <a:t>values [2] </a:t>
            </a:r>
            <a:r>
              <a:rPr lang="en-GB" dirty="0" smtClean="0"/>
              <a:t>= </a:t>
            </a:r>
            <a:r>
              <a:rPr lang="en-GB" dirty="0" smtClean="0"/>
              <a:t>values[2] </a:t>
            </a:r>
            <a:r>
              <a:rPr lang="en-GB" dirty="0" smtClean="0"/>
              <a:t>+ 5</a:t>
            </a:r>
          </a:p>
          <a:p>
            <a:pPr>
              <a:buNone/>
            </a:pPr>
            <a:r>
              <a:rPr lang="en-GB" dirty="0" smtClean="0"/>
              <a:t>....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typical for-loop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414" y="2000240"/>
            <a:ext cx="6257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__global__ void addValueToEach(float values[], float adder) {</a:t>
            </a:r>
          </a:p>
          <a:p>
            <a:r>
              <a:rPr lang="en-GB" dirty="0" smtClean="0"/>
              <a:t>        int x = blockIdx.x;</a:t>
            </a:r>
          </a:p>
          <a:p>
            <a:r>
              <a:rPr lang="en-GB" dirty="0" smtClean="0"/>
              <a:t>        values[x] = values[x] + adder;</a:t>
            </a:r>
          </a:p>
          <a:p>
            <a:r>
              <a:rPr lang="en-GB" dirty="0" smtClean="0"/>
              <a:t>} 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000232" y="3857628"/>
            <a:ext cx="424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addValueToEach&lt;&lt;&lt;5, 1&gt;&gt;&gt;(numbers, 5);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6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n</a:t>
            </a:r>
            <a:r>
              <a:rPr lang="en-GB" dirty="0" smtClean="0"/>
              <a:t>umbers[0] = numbers[0] + adder</a:t>
            </a:r>
          </a:p>
          <a:p>
            <a:pPr>
              <a:buNone/>
            </a:pPr>
            <a:r>
              <a:rPr lang="en-GB" dirty="0" smtClean="0"/>
              <a:t>AND</a:t>
            </a:r>
          </a:p>
          <a:p>
            <a:pPr>
              <a:buNone/>
            </a:pPr>
            <a:r>
              <a:rPr lang="en-GB" dirty="0" smtClean="0"/>
              <a:t>numbers[1] </a:t>
            </a:r>
            <a:r>
              <a:rPr lang="en-GB" dirty="0" smtClean="0"/>
              <a:t>= </a:t>
            </a:r>
            <a:r>
              <a:rPr lang="en-GB" dirty="0" smtClean="0"/>
              <a:t>numbers[1] </a:t>
            </a:r>
            <a:r>
              <a:rPr lang="en-GB" dirty="0" smtClean="0"/>
              <a:t>+ adder</a:t>
            </a:r>
          </a:p>
          <a:p>
            <a:pPr>
              <a:buNone/>
            </a:pPr>
            <a:r>
              <a:rPr lang="en-GB" dirty="0" smtClean="0"/>
              <a:t>AND</a:t>
            </a:r>
          </a:p>
          <a:p>
            <a:pPr>
              <a:buNone/>
            </a:pPr>
            <a:r>
              <a:rPr lang="en-GB" dirty="0" smtClean="0"/>
              <a:t>Numbers[2] </a:t>
            </a:r>
            <a:r>
              <a:rPr lang="en-GB" dirty="0" smtClean="0"/>
              <a:t>= </a:t>
            </a:r>
            <a:r>
              <a:rPr lang="en-GB" dirty="0" smtClean="0"/>
              <a:t>numbers[2] </a:t>
            </a:r>
            <a:r>
              <a:rPr lang="en-GB" dirty="0" smtClean="0"/>
              <a:t>+ </a:t>
            </a:r>
            <a:r>
              <a:rPr lang="en-GB" dirty="0" smtClean="0"/>
              <a:t>adder</a:t>
            </a:r>
          </a:p>
          <a:p>
            <a:pPr>
              <a:buNone/>
            </a:pPr>
            <a:r>
              <a:rPr lang="en-GB" dirty="0" smtClean="0"/>
              <a:t>ETC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			AT THE SAME TIME</a:t>
            </a:r>
            <a:endParaRPr lang="en-GB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A further way of subdividing, accessed by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threadId.x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threads?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dim3 blocks(5,5,1);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blockIdx.x   - 0 to 4</a:t>
            </a:r>
          </a:p>
          <a:p>
            <a:pPr>
              <a:buNone/>
            </a:pPr>
            <a:r>
              <a:rPr lang="en-GB" dirty="0" smtClean="0"/>
              <a:t>blockIdx.y – 0 to 4</a:t>
            </a:r>
          </a:p>
          <a:p>
            <a:pPr>
              <a:buNone/>
            </a:pPr>
            <a:r>
              <a:rPr lang="en-GB" dirty="0" smtClean="0"/>
              <a:t>blockIdx.z - 1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 can also do...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786314" y="2357430"/>
            <a:ext cx="290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callMethod&lt;&lt;&lt;blocks, 1&gt;&gt;&gt;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dim3 threadsPerBlock(5,5,1);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threadIdx.x</a:t>
            </a:r>
          </a:p>
          <a:p>
            <a:pPr>
              <a:buNone/>
            </a:pPr>
            <a:r>
              <a:rPr lang="en-GB" dirty="0" smtClean="0"/>
              <a:t>threadIdx.y</a:t>
            </a:r>
          </a:p>
          <a:p>
            <a:pPr>
              <a:buNone/>
            </a:pPr>
            <a:r>
              <a:rPr lang="en-GB" dirty="0" smtClean="0"/>
              <a:t>threadIdx.z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857620" y="2571744"/>
            <a:ext cx="4455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callMethod&lt;&lt;&lt;blocks, threadsPerBlock&gt;&gt;&gt;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Cracking passwords</a:t>
            </a:r>
          </a:p>
          <a:p>
            <a:r>
              <a:rPr lang="en-GB" dirty="0" smtClean="0"/>
              <a:t>Cracking wifi access</a:t>
            </a:r>
          </a:p>
          <a:p>
            <a:r>
              <a:rPr lang="en-GB" dirty="0" smtClean="0"/>
              <a:t>Cracking some encryption</a:t>
            </a:r>
          </a:p>
          <a:p>
            <a:r>
              <a:rPr lang="en-GB" dirty="0" smtClean="0"/>
              <a:t>Oh yeah, science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Suited for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Game of life</a:t>
            </a:r>
          </a:p>
          <a:p>
            <a:pPr lvl="1"/>
            <a:r>
              <a:rPr lang="en-GB" dirty="0" smtClean="0"/>
              <a:t>A million cells</a:t>
            </a:r>
          </a:p>
          <a:p>
            <a:pPr lvl="1"/>
            <a:r>
              <a:rPr lang="en-GB" dirty="0" smtClean="0"/>
              <a:t>Each “generation” means evaluating each cell in a snapshot</a:t>
            </a:r>
          </a:p>
          <a:p>
            <a:pPr lvl="1"/>
            <a:r>
              <a:rPr lang="en-GB" dirty="0" smtClean="0"/>
              <a:t>Perfect.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What?</a:t>
            </a:r>
            <a:endParaRPr lang="en-GB" dirty="0"/>
          </a:p>
        </p:txBody>
      </p:sp>
      <p:pic>
        <p:nvPicPr>
          <p:cNvPr id="18434" name="Picture 2" descr="Amazon Web Servic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1857364"/>
            <a:ext cx="1562100" cy="57150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14348" y="164305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“Cluster</a:t>
            </a:r>
            <a:r>
              <a:rPr lang="en-GB" dirty="0"/>
              <a:t> GPU Quadruple Extra Large 22 GB memory, 33.5 EC2 Compute Units, 2 x NVIDIA Tesla “Fermi”M2050 GPUs, 1690 GB of local instance storage, 64-bit platform, 10 Gigabit </a:t>
            </a:r>
            <a:r>
              <a:rPr lang="en-GB" dirty="0" smtClean="0"/>
              <a:t>Ethernet”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857488" y="3786190"/>
            <a:ext cx="304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“I gotta hire me one of those”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Try it out, it’s fun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Job done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4" name="Picture 8" descr="http://andyabroad.com/images/up/2008-11-23-16-17-Belgian_Be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714752"/>
            <a:ext cx="4953000" cy="2609851"/>
          </a:xfrm>
          <a:prstGeom prst="rect">
            <a:avLst/>
          </a:prstGeom>
          <a:noFill/>
        </p:spPr>
      </p:pic>
      <p:pic>
        <p:nvPicPr>
          <p:cNvPr id="19462" name="Picture 6" descr="http://www.citylife.co.uk/img/2834/2484_duvel_belgian_be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500174"/>
            <a:ext cx="3152744" cy="237644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Recipe</a:t>
            </a:r>
            <a:endParaRPr lang="en-GB" dirty="0"/>
          </a:p>
        </p:txBody>
      </p:sp>
      <p:pic>
        <p:nvPicPr>
          <p:cNvPr id="19458" name="Picture 2" descr="http://www.beer-pages.com/images/belgian-bottles-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2143116"/>
            <a:ext cx="2138555" cy="2571768"/>
          </a:xfrm>
          <a:prstGeom prst="rect">
            <a:avLst/>
          </a:prstGeom>
          <a:noFill/>
        </p:spPr>
      </p:pic>
      <p:pic>
        <p:nvPicPr>
          <p:cNvPr id="19466" name="Picture 10" descr="7ctse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71934" y="1142984"/>
            <a:ext cx="4595802" cy="344685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GPU Hardware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428736"/>
            <a:ext cx="291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Built for maths, in parallel</a:t>
            </a:r>
            <a:endParaRPr lang="en-GB" dirty="0"/>
          </a:p>
        </p:txBody>
      </p:sp>
      <p:pic>
        <p:nvPicPr>
          <p:cNvPr id="17410" name="Picture 2" descr="http://www.maximumpc.com/files/u57670/Doom_s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390787"/>
            <a:ext cx="3857625" cy="2895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214942" y="1500174"/>
            <a:ext cx="3357586" cy="43577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28596" y="1500174"/>
            <a:ext cx="3357586" cy="43577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219200"/>
          </a:xfrm>
        </p:spPr>
        <p:txBody>
          <a:bodyPr/>
          <a:lstStyle/>
          <a:p>
            <a:r>
              <a:rPr lang="en-GB" dirty="0" smtClean="0"/>
              <a:t>How it looks in my head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14348" y="1857364"/>
            <a:ext cx="2643206" cy="1357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CPU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348" y="4143380"/>
            <a:ext cx="2643206" cy="1357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RAM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72132" y="1714488"/>
            <a:ext cx="2643206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GPU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72132" y="3929066"/>
            <a:ext cx="2643206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RAM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43042" y="1071546"/>
            <a:ext cx="66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Host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572264" y="1071546"/>
            <a:ext cx="85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Device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785918" y="3714752"/>
            <a:ext cx="571504" cy="1588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6679421" y="3536157"/>
            <a:ext cx="500066" cy="1588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Global method: Runs on GPU, called from CPU</a:t>
            </a:r>
          </a:p>
          <a:p>
            <a:r>
              <a:rPr lang="en-GB" dirty="0" smtClean="0"/>
              <a:t>Device method: Runs on GPU called from GPU</a:t>
            </a:r>
          </a:p>
          <a:p>
            <a:r>
              <a:rPr lang="en-GB" dirty="0" smtClean="0"/>
              <a:t>Device memory: RAM only accessible from GPU</a:t>
            </a:r>
          </a:p>
          <a:p>
            <a:endParaRPr lang="en-GB" dirty="0" smtClean="0"/>
          </a:p>
          <a:p>
            <a:r>
              <a:rPr lang="en-GB" dirty="0" smtClean="0"/>
              <a:t>System memory: RAM only accessible from CPU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definitions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 algn="ctr">
              <a:buNone/>
            </a:pPr>
            <a:r>
              <a:rPr lang="en-GB" dirty="0" smtClean="0"/>
              <a:t>nvcc myamazingcode.cu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CUDA C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Allocating memory on the GPU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85984" y="27146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i</a:t>
            </a:r>
            <a:r>
              <a:rPr lang="en-GB" dirty="0" smtClean="0"/>
              <a:t>nt* gpuData;</a:t>
            </a:r>
          </a:p>
          <a:p>
            <a:r>
              <a:rPr lang="en-GB" dirty="0" smtClean="0"/>
              <a:t>cudaMalloc( (void**)&amp;p , sizeof(int) * 5);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857364"/>
            <a:ext cx="134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cudaMalloc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Uploading data to the GPU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3429000"/>
            <a:ext cx="7881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 cpuData[] = { 0, 1, 2, 3, 4 }</a:t>
            </a:r>
          </a:p>
          <a:p>
            <a:endParaRPr lang="en-GB" dirty="0" smtClean="0"/>
          </a:p>
          <a:p>
            <a:r>
              <a:rPr lang="en-GB" dirty="0" smtClean="0"/>
              <a:t>cudaMemcpy(gpuData,cpuData, sizeof(int) * 5 ,cudaMemcpyHostToDevice);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714488"/>
            <a:ext cx="152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cudaMemcpy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107</TotalTime>
  <Words>358</Words>
  <Application>Microsoft Office PowerPoint</Application>
  <PresentationFormat>On-screen Show (4:3)</PresentationFormat>
  <Paragraphs>100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Paper</vt:lpstr>
      <vt:lpstr>Nvidia CUDA</vt:lpstr>
      <vt:lpstr>What?</vt:lpstr>
      <vt:lpstr>Recipe</vt:lpstr>
      <vt:lpstr>GPU Hardware</vt:lpstr>
      <vt:lpstr>How it looks in my head</vt:lpstr>
      <vt:lpstr>Some definitions</vt:lpstr>
      <vt:lpstr>CUDA C</vt:lpstr>
      <vt:lpstr>Allocating memory on the GPU</vt:lpstr>
      <vt:lpstr>Uploading data to the GPU</vt:lpstr>
      <vt:lpstr>A global method in CUDA c</vt:lpstr>
      <vt:lpstr>Invoking that method</vt:lpstr>
      <vt:lpstr>The typical for-loop</vt:lpstr>
      <vt:lpstr>Slide 13</vt:lpstr>
      <vt:lpstr>Slide 14</vt:lpstr>
      <vt:lpstr>So threads?</vt:lpstr>
      <vt:lpstr>You can also do...</vt:lpstr>
      <vt:lpstr>And</vt:lpstr>
      <vt:lpstr>Suited for</vt:lpstr>
      <vt:lpstr>Demo</vt:lpstr>
      <vt:lpstr>Job done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Nvidia CUDA</dc:title>
  <dc:creator>Rob Ashton</dc:creator>
  <cp:lastModifiedBy>Rob Ashton</cp:lastModifiedBy>
  <cp:revision>29</cp:revision>
  <dcterms:created xsi:type="dcterms:W3CDTF">2011-01-29T07:32:48Z</dcterms:created>
  <dcterms:modified xsi:type="dcterms:W3CDTF">2011-01-29T09:19:49Z</dcterms:modified>
</cp:coreProperties>
</file>