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00" r:id="rId5"/>
    <p:sldId id="259" r:id="rId6"/>
    <p:sldId id="309" r:id="rId7"/>
    <p:sldId id="260" r:id="rId8"/>
    <p:sldId id="301" r:id="rId9"/>
    <p:sldId id="261" r:id="rId10"/>
    <p:sldId id="264" r:id="rId11"/>
    <p:sldId id="302" r:id="rId12"/>
    <p:sldId id="262" r:id="rId13"/>
    <p:sldId id="263" r:id="rId14"/>
    <p:sldId id="303" r:id="rId15"/>
    <p:sldId id="268" r:id="rId16"/>
    <p:sldId id="310" r:id="rId17"/>
    <p:sldId id="296" r:id="rId18"/>
    <p:sldId id="304" r:id="rId19"/>
    <p:sldId id="271" r:id="rId20"/>
    <p:sldId id="272" r:id="rId21"/>
    <p:sldId id="305" r:id="rId22"/>
    <p:sldId id="275" r:id="rId23"/>
    <p:sldId id="276" r:id="rId24"/>
    <p:sldId id="30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7" r:id="rId34"/>
    <p:sldId id="287" r:id="rId35"/>
    <p:sldId id="293" r:id="rId36"/>
    <p:sldId id="308" r:id="rId37"/>
    <p:sldId id="288" r:id="rId38"/>
    <p:sldId id="294" r:id="rId39"/>
    <p:sldId id="289" r:id="rId40"/>
    <p:sldId id="290" r:id="rId41"/>
    <p:sldId id="291" r:id="rId42"/>
    <p:sldId id="292" r:id="rId43"/>
    <p:sldId id="297" r:id="rId44"/>
    <p:sldId id="298" r:id="rId45"/>
    <p:sldId id="299" r:id="rId46"/>
    <p:sldId id="311" r:id="rId47"/>
    <p:sldId id="312" r:id="rId48"/>
  </p:sldIdLst>
  <p:sldSz cx="12192000" cy="6858000"/>
  <p:notesSz cx="6858000" cy="9144000"/>
  <p:embeddedFontLst>
    <p:embeddedFont>
      <p:font typeface="Tahoma" panose="020B0604030504040204" pitchFamily="3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</p:embeddedFont>
    <p:embeddedFont>
      <p:font typeface="Wingdings 3" panose="05040102010807070707" pitchFamily="18" charset="2"/>
      <p:regular r:id="rId55"/>
    </p:embeddedFont>
    <p:embeddedFont>
      <p:font typeface="Cambria Math" panose="02040503050406030204" pitchFamily="18" charset="0"/>
      <p:regular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  <p:embeddedFont>
      <p:font typeface="B Nazanin" panose="00000400000000000000" pitchFamily="2" charset="-78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18" autoAdjust="0"/>
  </p:normalViewPr>
  <p:slideViewPr>
    <p:cSldViewPr snapToGrid="0">
      <p:cViewPr varScale="1">
        <p:scale>
          <a:sx n="42" d="100"/>
          <a:sy n="42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1-B.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</a:t>
            </a:r>
            <a:r>
              <a:rPr lang="en-US" kern="150" dirty="0" smtClean="0">
                <a:solidFill>
                  <a:schemeClr val="tx1"/>
                </a:solidFill>
              </a:rPr>
              <a:t>.[ACM]</a:t>
            </a:r>
            <a:endParaRPr lang="fa-IR" kern="15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2-MedhatW, Hassan A, </a:t>
            </a:r>
            <a:r>
              <a:rPr lang="en-US" sz="1200" dirty="0" err="1" smtClean="0">
                <a:solidFill>
                  <a:schemeClr val="tx1"/>
                </a:solidFill>
              </a:rPr>
              <a:t>Korashy</a:t>
            </a:r>
            <a:r>
              <a:rPr lang="en-US" sz="1200" dirty="0" smtClean="0">
                <a:solidFill>
                  <a:schemeClr val="tx1"/>
                </a:solidFill>
              </a:rPr>
              <a:t> H (2014) Sentiment analysis algorithms and applications: a survey. Ain Shams </a:t>
            </a:r>
            <a:r>
              <a:rPr lang="en-US" sz="1200" dirty="0" err="1" smtClean="0">
                <a:solidFill>
                  <a:schemeClr val="tx1"/>
                </a:solidFill>
              </a:rPr>
              <a:t>Eng</a:t>
            </a:r>
            <a:r>
              <a:rPr lang="en-US" sz="1200" dirty="0" smtClean="0">
                <a:solidFill>
                  <a:schemeClr val="tx1"/>
                </a:solidFill>
              </a:rPr>
              <a:t> J 5(4):</a:t>
            </a:r>
            <a:r>
              <a:rPr lang="en-US" sz="1200" dirty="0" smtClean="0">
                <a:solidFill>
                  <a:schemeClr val="tx1"/>
                </a:solidFill>
              </a:rPr>
              <a:t>1093–1113[Elsevier]</a:t>
            </a:r>
            <a:endParaRPr lang="en-US" kern="15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رابطه ی 2 برای کلمه هایی که از قبل ندیدیم چی می</a:t>
            </a:r>
            <a:r>
              <a:rPr lang="fa-IR" baseline="0" dirty="0" smtClean="0"/>
              <a:t> شه؟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2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6,7,18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2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L. Zhou, P. </a:t>
            </a:r>
            <a:r>
              <a:rPr lang="en-US" sz="1200" dirty="0" err="1" smtClean="0">
                <a:solidFill>
                  <a:schemeClr val="tx1"/>
                </a:solidFill>
              </a:rPr>
              <a:t>Chaovalit</a:t>
            </a:r>
            <a:r>
              <a:rPr lang="en-US" sz="1200" dirty="0" smtClean="0">
                <a:solidFill>
                  <a:schemeClr val="tx1"/>
                </a:solidFill>
              </a:rPr>
              <a:t>, Ontology-supported polarity mining, J. Am. Soc. Inf. Sci.</a:t>
            </a:r>
            <a:r>
              <a:rPr lang="fa-IR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Technol. 59 (1) (2008) 98–110</a:t>
            </a:r>
            <a:endParaRPr lang="fa-IR" sz="1200" dirty="0" smtClean="0">
              <a:solidFill>
                <a:schemeClr val="tx1"/>
              </a:solidFill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Balazs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1-Balazs, Jorge A. , Juan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Velásquez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2016. “Opinion Mining and Information Fusion: A survey.” Information Fusion 27:95–110.</a:t>
            </a: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2-S. Sun, C. Luo and J. Chen, "A review of natural language processing techniques for opinion mining systems," Information Fusion 36 (2017) 10–25. </a:t>
            </a:r>
            <a:endParaRPr lang="fa-IR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3-K. Ravi and V. Ravi, "A survey on opinion mining and sentiment analysis: Tasks, approaches and applications," Knowledge-Based Systems, vol. 89, pp. 14-46, 2015.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</a:t>
            </a:r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اگر</a:t>
            </a:r>
            <a:r>
              <a:rPr lang="fa-IR" baseline="0" dirty="0" smtClean="0"/>
              <a:t> کلمه ای تو هر دولیست باشه؟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P(w|c) 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97" y="3966304"/>
            <a:ext cx="4747744" cy="256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671" y="271474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670" y="268713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برخی 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672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هوش رقابتی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ملیت 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10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ایده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Identify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subjectivity identification</a:t>
                </a:r>
              </a:p>
              <a:p>
                <a:r>
                  <a:rPr lang="en-US" sz="3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Classify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sentiment classification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Aggregation and summarization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رویکرد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0" y="2133600"/>
            <a:ext cx="9533922" cy="3777622"/>
          </a:xfrm>
        </p:spPr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fa-IR" sz="2800" dirty="0" smtClean="0">
                <a:solidFill>
                  <a:schemeClr val="tx1"/>
                </a:solidFill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(لغت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نامه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محور)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 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ایده)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قبلی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 word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نشان دهنده ی مثبت یا منفی بودن 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ها(موجودیت ها و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فرایندهای پیش پردازش همیشه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انتخاب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b="1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است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ناحیه ها براساس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 در ناحیه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:a16="http://schemas.microsoft.com/office/drawing/2014/main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:a16="http://schemas.microsoft.com/office/drawing/2014/main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:a16="http://schemas.microsoft.com/office/drawing/2014/main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برچسب و قدرت کلمه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 جدید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947603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30" y="3190418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8233" y="623803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کلمات(2)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221" y="2133600"/>
            <a:ext cx="9502391" cy="3777622"/>
          </a:xfrm>
        </p:spPr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استفاده 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ابزاری برای مشخص کردن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entity </a:t>
            </a:r>
            <a:r>
              <a:rPr lang="fa-IR" sz="20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 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برای تشخیص نظردهندگان یک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 </a:t>
            </a:r>
          </a:p>
          <a:p>
            <a:pPr marL="1200150" lvl="2" indent="-342900" algn="r" rtl="1"/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نظردهنده های ممکن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فرد یا سازمان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هایی با بیشتر از یک نظر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دهنده: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انتخاب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نامی که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به عبارت  موضوع نزدیکتر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باشد</a:t>
            </a:r>
            <a:endParaRPr lang="fa-IR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*</a:t>
            </a:r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entity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مفهوم در دنیای واقعی است مانند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افراد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مکان ها سازمان ها محصولات و..که می تواند با یک نام خاص نشان داده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</a:p>
          <a:p>
            <a:pPr marL="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یافتن نظردهنده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221" y="5987422"/>
            <a:ext cx="7609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[Jim]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Person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bought 300 shares of [Acme Corp.]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Organization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in [2006]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Time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 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لغات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پنجره2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0372" y="2922340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 را می توان به شکل های مختلف محاسبه کرد :	</a:t>
            </a:r>
          </a:p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</a:t>
            </a:r>
            <a:r>
              <a:rPr lang="en-US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کنند.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0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0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0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0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تعیین گرایش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622331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تعیین گرایش جملات(2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23239"/>
                <a:ext cx="8915400" cy="3777622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است</a:t>
                </a:r>
              </a:p>
              <a:p>
                <a:pPr lvl="1"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استفاده از متن های برچسب دار آموزش می بیند و می تواند متن های جدید را کلاس بندی کند</a:t>
                </a: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این الگوریتم متن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صورت مجموعه ای از کلمات بدون ترتیب نمایش داده می شود و قوانین گرامری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می گیرد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23239"/>
                <a:ext cx="8915400" cy="3777622"/>
              </a:xfrm>
              <a:blipFill>
                <a:blip r:embed="rId3"/>
                <a:stretch>
                  <a:fillRect l="-1573" t="-2903" r="-1300" b="-2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این روش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جمع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یک برچسب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یک 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3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2148" y="4636623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636623"/>
                <a:ext cx="7216940" cy="690382"/>
              </a:xfrm>
              <a:prstGeom prst="rect">
                <a:avLst/>
              </a:prstGeom>
              <a:blipFill>
                <a:blip r:embed="rId4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6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بازی کامپیوتری</a:t>
            </a: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برچسب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حذف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777256" y="1545018"/>
            <a:ext cx="4709145" cy="2631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777256" y="4176926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اعمال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بین عبارت منفی کننده مانند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اولین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علامت نگارشی پس از عبارت منفی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کننده اند،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اضافه شد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4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 برای 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برای کلمات جملات منفی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isn’t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</a:t>
            </a:r>
            <a:r>
              <a:rPr lang="fa-IR" sz="2400" dirty="0" smtClean="0">
                <a:cs typeface="B Nazanin" panose="00000400000000000000" pitchFamily="2" charset="-78"/>
              </a:rPr>
              <a:t>گرایش </a:t>
            </a:r>
            <a:r>
              <a:rPr lang="fa-IR" sz="2400" dirty="0">
                <a:cs typeface="B Nazanin" panose="00000400000000000000" pitchFamily="2" charset="-78"/>
              </a:rPr>
              <a:t>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40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 smtClean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is|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0" dirty="0" err="1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…=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*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 smtClea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0.34 * </a:t>
                </a:r>
                <a:r>
                  <a:rPr lang="en-US" dirty="0"/>
                  <a:t>10</a:t>
                </a:r>
                <a:r>
                  <a:rPr lang="en-US" baseline="30000" dirty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it|neg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neg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150" dirty="0"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600" b="0" i="0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…=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1.38*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  <a:blipFill>
                <a:blip r:embed="rId3"/>
                <a:stretch>
                  <a:fillRect l="-50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8" y="1383121"/>
            <a:ext cx="5402744" cy="3778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2788555"/>
            <a:ext cx="8911687" cy="128089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با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تشکر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591" y="927279"/>
            <a:ext cx="9881311" cy="5547438"/>
          </a:xfrm>
        </p:spPr>
        <p:txBody>
          <a:bodyPr>
            <a:noAutofit/>
          </a:bodyPr>
          <a:lstStyle/>
          <a:p>
            <a:pPr algn="r" rtl="1"/>
            <a:r>
              <a:rPr lang="fa-IR" sz="2300" dirty="0">
                <a:solidFill>
                  <a:schemeClr val="tx1"/>
                </a:solidFill>
                <a:cs typeface="Times New Roman" panose="02020603050405020304" pitchFamily="18" charset="0"/>
              </a:rPr>
              <a:t>[1] 	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کیوانپور, ف. حسن زاده </a:t>
            </a:r>
            <a:r>
              <a:rPr lang="en-US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. مرادی, مباحث پیشرفته در داده کاوی, نشر دانشگاهی کیان, 1397. </a:t>
            </a:r>
          </a:p>
          <a:p>
            <a:r>
              <a:rPr lang="fa-IR" sz="2300" dirty="0">
                <a:solidFill>
                  <a:schemeClr val="tx1"/>
                </a:solidFill>
                <a:cs typeface="Times New Roman" panose="02020603050405020304" pitchFamily="18" charset="0"/>
              </a:rPr>
              <a:t>[2] 	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S. A.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A. Q.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M. Al-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 and K.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"A Survey of Arabic Text Mining," in Intelligent Natural Language Processing: Trends and Applications, Springer, 2018, pp. 417-431.</a:t>
            </a:r>
          </a:p>
          <a:p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[3] 	R.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 and N.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 , "Survey on Clustering Algorithms for Unstructured Data," in Intelligent Engineering Informatics, Singapore, Springer, 2018. </a:t>
            </a:r>
          </a:p>
          <a:p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[4] 	N. Chandra, S. K. Khatri and S.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Som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"Natural Language Processing Approach to Identify Analogous Data in Offline Data Repository," in System Performance and Management Analytics, Springer, 2018, pp. 65-76.</a:t>
            </a:r>
          </a:p>
          <a:p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[5] 	P.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Chiranjeevi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D.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Teja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 Santosh and B. </a:t>
            </a:r>
            <a:r>
              <a:rPr lang="en-US" sz="23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Vishnuvardhan</a:t>
            </a:r>
            <a:r>
              <a:rPr lang="en-US" sz="2300" dirty="0">
                <a:solidFill>
                  <a:schemeClr val="tx1"/>
                </a:solidFill>
                <a:cs typeface="Times New Roman" panose="02020603050405020304" pitchFamily="18" charset="0"/>
              </a:rPr>
              <a:t>, "Survey on Sentiment Analysis Methods for Reputation Evaluation," in Cognitive Informatics and Soft Computing. Advances in Intelligent Systems and Computing, Springer, 2019.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2" y="970344"/>
            <a:ext cx="9724708" cy="5188928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[6] 	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J.A. </a:t>
            </a:r>
            <a:r>
              <a:rPr lang="en-US" sz="2300" dirty="0" err="1">
                <a:solidFill>
                  <a:schemeClr val="tx1"/>
                </a:solidFill>
              </a:rPr>
              <a:t>Balazs</a:t>
            </a:r>
            <a:r>
              <a:rPr lang="en-US" sz="2300" dirty="0">
                <a:solidFill>
                  <a:schemeClr val="tx1"/>
                </a:solidFill>
              </a:rPr>
              <a:t> , J.D. </a:t>
            </a:r>
            <a:r>
              <a:rPr lang="en-US" sz="2300" dirty="0" err="1">
                <a:solidFill>
                  <a:schemeClr val="tx1"/>
                </a:solidFill>
              </a:rPr>
              <a:t>Velásquez</a:t>
            </a:r>
            <a:r>
              <a:rPr lang="en-US" sz="2300" dirty="0">
                <a:solidFill>
                  <a:schemeClr val="tx1"/>
                </a:solidFill>
              </a:rPr>
              <a:t> , Opinion mining and information fusion: a survey, Inf. Fusion 27 (2016) 95–110 . 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[</a:t>
            </a:r>
            <a:r>
              <a:rPr lang="en-US" sz="2300" dirty="0">
                <a:solidFill>
                  <a:schemeClr val="tx1"/>
                </a:solidFill>
              </a:rPr>
              <a:t>7] 	K. Ravi and V. Ravi, "A survey on opinion mining and sentiment analysis: Tasks, approaches and applications," Knowledge-Based Systems, vol. 89, pp. 14-46, 2015. </a:t>
            </a:r>
          </a:p>
          <a:p>
            <a:pPr algn="r" rtl="1"/>
            <a:r>
              <a:rPr lang="en-US" sz="2300" dirty="0" smtClean="0">
                <a:solidFill>
                  <a:schemeClr val="tx1"/>
                </a:solidFill>
              </a:rPr>
              <a:t>[</a:t>
            </a:r>
            <a:r>
              <a:rPr lang="en-US" sz="2300" dirty="0">
                <a:solidFill>
                  <a:schemeClr val="tx1"/>
                </a:solidFill>
              </a:rPr>
              <a:t>8] 	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 </a:t>
            </a:r>
            <a:r>
              <a:rPr lang="en-US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3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. رحمانی, "دسته بندی و ارزیابی روش های ایده کاوی," </a:t>
            </a:r>
            <a:r>
              <a:rPr lang="en-US" sz="2300" dirty="0">
                <a:solidFill>
                  <a:schemeClr val="tx1"/>
                </a:solidFill>
                <a:cs typeface="B Nazanin" panose="00000400000000000000" pitchFamily="2" charset="-78"/>
              </a:rPr>
              <a:t>in </a:t>
            </a:r>
            <a:r>
              <a:rPr lang="fa-IR" sz="2300" dirty="0">
                <a:solidFill>
                  <a:schemeClr val="tx1"/>
                </a:solidFill>
                <a:cs typeface="B Nazanin" panose="00000400000000000000" pitchFamily="2" charset="-78"/>
              </a:rPr>
              <a:t>سومین همایش ملی مهندسی کامپیوتر و فناوری اطلاعات, همدان, 1389. </a:t>
            </a:r>
          </a:p>
          <a:p>
            <a:r>
              <a:rPr lang="fa-IR" sz="2300" dirty="0">
                <a:solidFill>
                  <a:schemeClr val="tx1"/>
                </a:solidFill>
              </a:rPr>
              <a:t>[9] 	</a:t>
            </a:r>
            <a:r>
              <a:rPr lang="en-US" sz="2300" dirty="0">
                <a:solidFill>
                  <a:schemeClr val="tx1"/>
                </a:solidFill>
              </a:rPr>
              <a:t>M. </a:t>
            </a:r>
            <a:r>
              <a:rPr lang="en-US" sz="2300" dirty="0" err="1">
                <a:solidFill>
                  <a:schemeClr val="tx1"/>
                </a:solidFill>
              </a:rPr>
              <a:t>Tubishat</a:t>
            </a:r>
            <a:r>
              <a:rPr lang="en-US" sz="2300" dirty="0">
                <a:solidFill>
                  <a:schemeClr val="tx1"/>
                </a:solidFill>
              </a:rPr>
              <a:t>, N. </a:t>
            </a:r>
            <a:r>
              <a:rPr lang="en-US" sz="2300" dirty="0" err="1">
                <a:solidFill>
                  <a:schemeClr val="tx1"/>
                </a:solidFill>
              </a:rPr>
              <a:t>Idris</a:t>
            </a:r>
            <a:r>
              <a:rPr lang="en-US" sz="2300" dirty="0">
                <a:solidFill>
                  <a:schemeClr val="tx1"/>
                </a:solidFill>
              </a:rPr>
              <a:t> and M. A. </a:t>
            </a:r>
            <a:r>
              <a:rPr lang="en-US" sz="2300" dirty="0" err="1">
                <a:solidFill>
                  <a:schemeClr val="tx1"/>
                </a:solidFill>
              </a:rPr>
              <a:t>Abushariah</a:t>
            </a:r>
            <a:r>
              <a:rPr lang="en-US" sz="2300" dirty="0">
                <a:solidFill>
                  <a:schemeClr val="tx1"/>
                </a:solidFill>
              </a:rPr>
              <a:t>, "Implicit aspect extraction in sentiment analysis: Review, taxonomy, </a:t>
            </a:r>
            <a:r>
              <a:rPr lang="en-US" sz="2300" dirty="0" err="1">
                <a:solidFill>
                  <a:schemeClr val="tx1"/>
                </a:solidFill>
              </a:rPr>
              <a:t>oppportunities</a:t>
            </a:r>
            <a:r>
              <a:rPr lang="en-US" sz="2300" dirty="0">
                <a:solidFill>
                  <a:schemeClr val="tx1"/>
                </a:solidFill>
              </a:rPr>
              <a:t>, and open challenges," Information Processing &amp; Management, vol. 54, no. 4, pp. 545-563, 2018.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[10] 	N. </a:t>
            </a:r>
            <a:r>
              <a:rPr lang="en-US" sz="2300" dirty="0" err="1">
                <a:solidFill>
                  <a:schemeClr val="tx1"/>
                </a:solidFill>
              </a:rPr>
              <a:t>Archak</a:t>
            </a:r>
            <a:r>
              <a:rPr lang="en-US" sz="2300" dirty="0">
                <a:solidFill>
                  <a:schemeClr val="tx1"/>
                </a:solidFill>
              </a:rPr>
              <a:t>, A. </a:t>
            </a:r>
            <a:r>
              <a:rPr lang="en-US" sz="2300" dirty="0" err="1">
                <a:solidFill>
                  <a:schemeClr val="tx1"/>
                </a:solidFill>
              </a:rPr>
              <a:t>Ghose</a:t>
            </a:r>
            <a:r>
              <a:rPr lang="en-US" sz="2300" dirty="0">
                <a:solidFill>
                  <a:schemeClr val="tx1"/>
                </a:solidFill>
              </a:rPr>
              <a:t> and P. G. </a:t>
            </a:r>
            <a:r>
              <a:rPr lang="en-US" sz="2300" dirty="0" err="1">
                <a:solidFill>
                  <a:schemeClr val="tx1"/>
                </a:solidFill>
              </a:rPr>
              <a:t>Ipeirotis</a:t>
            </a:r>
            <a:r>
              <a:rPr lang="en-US" sz="2300" dirty="0">
                <a:solidFill>
                  <a:schemeClr val="tx1"/>
                </a:solidFill>
              </a:rPr>
              <a:t> , "Show me the money!: deriving the pricing power of product features by mining consumer reviews," in Proceedings of the 13th ACM SIGKDD international conference on Knowledge discovery and data mining, 2007.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934531"/>
            <a:ext cx="10461997" cy="5189489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[11] 	K. </a:t>
            </a:r>
            <a:r>
              <a:rPr lang="en-US" sz="2300" dirty="0" err="1">
                <a:solidFill>
                  <a:schemeClr val="tx1"/>
                </a:solidFill>
              </a:rPr>
              <a:t>Xu</a:t>
            </a:r>
            <a:r>
              <a:rPr lang="en-US" sz="2300" dirty="0">
                <a:solidFill>
                  <a:schemeClr val="tx1"/>
                </a:solidFill>
              </a:rPr>
              <a:t> , S. Liao and J. Li , "Mining comparative opinions from customer reviews for Competitive Intelligence," Decision Support Systems, vol. 50, no. 4, pp. 743-754, 2011.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[12] 	Y. Liu, X. Huang, A. An and X. Yu, "ARSA: a sentiment-aware model for predicting sales performance using blogs," in SIGIR '07 Proceedings of the 30th annual international ACM SIGIR conference on Research and development in information retrieval, 2007.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[13] 	A. </a:t>
            </a:r>
            <a:r>
              <a:rPr lang="en-US" sz="2300" dirty="0" err="1">
                <a:solidFill>
                  <a:schemeClr val="tx1"/>
                </a:solidFill>
              </a:rPr>
              <a:t>Tumasjan</a:t>
            </a:r>
            <a:r>
              <a:rPr lang="en-US" sz="2300" dirty="0">
                <a:solidFill>
                  <a:schemeClr val="tx1"/>
                </a:solidFill>
              </a:rPr>
              <a:t>, T. O. </a:t>
            </a:r>
            <a:r>
              <a:rPr lang="en-US" sz="2300" dirty="0" err="1">
                <a:solidFill>
                  <a:schemeClr val="tx1"/>
                </a:solidFill>
              </a:rPr>
              <a:t>Sprenger</a:t>
            </a:r>
            <a:r>
              <a:rPr lang="en-US" sz="2300" dirty="0">
                <a:solidFill>
                  <a:schemeClr val="tx1"/>
                </a:solidFill>
              </a:rPr>
              <a:t>, P. G. </a:t>
            </a:r>
            <a:r>
              <a:rPr lang="en-US" sz="2300" dirty="0" err="1">
                <a:solidFill>
                  <a:schemeClr val="tx1"/>
                </a:solidFill>
              </a:rPr>
              <a:t>Sandner</a:t>
            </a:r>
            <a:r>
              <a:rPr lang="en-US" sz="2300" dirty="0">
                <a:solidFill>
                  <a:schemeClr val="tx1"/>
                </a:solidFill>
              </a:rPr>
              <a:t> and I. M. </a:t>
            </a:r>
            <a:r>
              <a:rPr lang="en-US" sz="2300" dirty="0" err="1">
                <a:solidFill>
                  <a:schemeClr val="tx1"/>
                </a:solidFill>
              </a:rPr>
              <a:t>Welpe</a:t>
            </a:r>
            <a:r>
              <a:rPr lang="en-US" sz="2300" dirty="0">
                <a:solidFill>
                  <a:schemeClr val="tx1"/>
                </a:solidFill>
              </a:rPr>
              <a:t>, "Predicting Elections with Twitter: What 140 Characters Reveal about Political Sentiment," in Proceedings of the Fourth International AAAI Conference on Weblogs and Social Media.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[14] 	N. Chambers, V. Bowen, E. </a:t>
            </a:r>
            <a:r>
              <a:rPr lang="en-US" sz="2300" dirty="0" err="1">
                <a:solidFill>
                  <a:schemeClr val="tx1"/>
                </a:solidFill>
              </a:rPr>
              <a:t>Genco</a:t>
            </a:r>
            <a:r>
              <a:rPr lang="en-US" sz="2300" dirty="0">
                <a:solidFill>
                  <a:schemeClr val="tx1"/>
                </a:solidFill>
              </a:rPr>
              <a:t>, X. </a:t>
            </a:r>
            <a:r>
              <a:rPr lang="en-US" sz="2300" dirty="0" err="1">
                <a:solidFill>
                  <a:schemeClr val="tx1"/>
                </a:solidFill>
              </a:rPr>
              <a:t>Tian</a:t>
            </a:r>
            <a:r>
              <a:rPr lang="en-US" sz="2300" dirty="0">
                <a:solidFill>
                  <a:schemeClr val="tx1"/>
                </a:solidFill>
              </a:rPr>
              <a:t>, E. Young, G. </a:t>
            </a:r>
            <a:r>
              <a:rPr lang="en-US" sz="2300" dirty="0" err="1">
                <a:solidFill>
                  <a:schemeClr val="tx1"/>
                </a:solidFill>
              </a:rPr>
              <a:t>Harihara</a:t>
            </a:r>
            <a:r>
              <a:rPr lang="en-US" sz="2300" dirty="0">
                <a:solidFill>
                  <a:schemeClr val="tx1"/>
                </a:solidFill>
              </a:rPr>
              <a:t> and E. Yang, "Identifying Political Sentiment between Nation States with Social Media," in </a:t>
            </a:r>
            <a:r>
              <a:rPr lang="en-US" sz="2300" dirty="0" err="1">
                <a:solidFill>
                  <a:schemeClr val="tx1"/>
                </a:solidFill>
              </a:rPr>
              <a:t>poceedings</a:t>
            </a:r>
            <a:r>
              <a:rPr lang="en-US" sz="2300" dirty="0">
                <a:solidFill>
                  <a:schemeClr val="tx1"/>
                </a:solidFill>
              </a:rPr>
              <a:t> of the 2015 Conference on Empirical Methods in Natural Language Processing.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 (4)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240" y="1478280"/>
            <a:ext cx="9965372" cy="3777622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[15] 	C. </a:t>
            </a:r>
            <a:r>
              <a:rPr lang="en-US" sz="2300" dirty="0" err="1">
                <a:solidFill>
                  <a:schemeClr val="tx1"/>
                </a:solidFill>
              </a:rPr>
              <a:t>Nopp</a:t>
            </a:r>
            <a:r>
              <a:rPr lang="en-US" sz="2300" dirty="0">
                <a:solidFill>
                  <a:schemeClr val="tx1"/>
                </a:solidFill>
              </a:rPr>
              <a:t> and A. </a:t>
            </a:r>
            <a:r>
              <a:rPr lang="en-US" sz="2300" dirty="0" err="1">
                <a:solidFill>
                  <a:schemeClr val="tx1"/>
                </a:solidFill>
              </a:rPr>
              <a:t>Hanbury</a:t>
            </a:r>
            <a:r>
              <a:rPr lang="en-US" sz="2300" dirty="0">
                <a:solidFill>
                  <a:schemeClr val="tx1"/>
                </a:solidFill>
              </a:rPr>
              <a:t>, "Detecting Risks in the Banking System by Sentiment Analysis," in Proceedings of the 2015 Conference on Empirical Methods in Natural Language Processing.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[16] 	M. </a:t>
            </a:r>
            <a:r>
              <a:rPr lang="en-US" sz="2300" dirty="0" err="1">
                <a:solidFill>
                  <a:schemeClr val="tx1"/>
                </a:solidFill>
              </a:rPr>
              <a:t>Tsytsarau</a:t>
            </a:r>
            <a:r>
              <a:rPr lang="en-US" sz="2300" dirty="0">
                <a:solidFill>
                  <a:schemeClr val="tx1"/>
                </a:solidFill>
              </a:rPr>
              <a:t> and T. </a:t>
            </a:r>
            <a:r>
              <a:rPr lang="en-US" sz="2300" dirty="0" err="1">
                <a:solidFill>
                  <a:schemeClr val="tx1"/>
                </a:solidFill>
              </a:rPr>
              <a:t>Palpanas</a:t>
            </a:r>
            <a:r>
              <a:rPr lang="en-US" sz="2300" dirty="0">
                <a:solidFill>
                  <a:schemeClr val="tx1"/>
                </a:solidFill>
              </a:rPr>
              <a:t>, "Survey on mining subjective data on the web," Data Mining and Knowledge Discovery, vol. 24, no. 3, p. 478–514, 2012. </a:t>
            </a:r>
          </a:p>
          <a:p>
            <a:r>
              <a:rPr lang="en-US" sz="2300" dirty="0">
                <a:solidFill>
                  <a:schemeClr val="tx1"/>
                </a:solidFill>
              </a:rPr>
              <a:t>[17] 	L. Zhou, P. </a:t>
            </a:r>
            <a:r>
              <a:rPr lang="en-US" sz="2300" dirty="0" err="1">
                <a:solidFill>
                  <a:schemeClr val="tx1"/>
                </a:solidFill>
              </a:rPr>
              <a:t>Chaovalit</a:t>
            </a:r>
            <a:r>
              <a:rPr lang="en-US" sz="2300" dirty="0">
                <a:solidFill>
                  <a:schemeClr val="tx1"/>
                </a:solidFill>
              </a:rPr>
              <a:t>, Ontology-supported polarity mining, J. Am. Soc. Inf. Sci. Technol. 59 (1) (2008) 98–110 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[</a:t>
            </a:r>
            <a:r>
              <a:rPr lang="en-US" sz="2300" dirty="0">
                <a:solidFill>
                  <a:schemeClr val="tx1"/>
                </a:solidFill>
              </a:rPr>
              <a:t>18] 	S. Sun, C. </a:t>
            </a:r>
            <a:r>
              <a:rPr lang="en-US" sz="2300" dirty="0" err="1">
                <a:solidFill>
                  <a:schemeClr val="tx1"/>
                </a:solidFill>
              </a:rPr>
              <a:t>Luo</a:t>
            </a:r>
            <a:r>
              <a:rPr lang="en-US" sz="2300" dirty="0">
                <a:solidFill>
                  <a:schemeClr val="tx1"/>
                </a:solidFill>
              </a:rPr>
              <a:t> and J. Chen, "A review of natural language processing techniques for opinion mining systems," Information Fusion 36 (2017) 10–25.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 (5)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392" y="1440968"/>
            <a:ext cx="10294368" cy="4265302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>
                <a:solidFill>
                  <a:schemeClr val="tx1"/>
                </a:solidFill>
              </a:rPr>
              <a:t>[19] </a:t>
            </a:r>
            <a:r>
              <a:rPr lang="en-US" sz="2300" dirty="0">
                <a:solidFill>
                  <a:schemeClr val="tx1"/>
                </a:solidFill>
              </a:rPr>
              <a:t>S.-M. Kim , E. </a:t>
            </a:r>
            <a:r>
              <a:rPr lang="en-US" sz="2300" dirty="0" err="1">
                <a:solidFill>
                  <a:schemeClr val="tx1"/>
                </a:solidFill>
              </a:rPr>
              <a:t>Hovy</a:t>
            </a:r>
            <a:r>
              <a:rPr lang="en-US" sz="23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300" dirty="0" err="1">
                <a:solidFill>
                  <a:schemeClr val="tx1"/>
                </a:solidFill>
              </a:rPr>
              <a:t>ings</a:t>
            </a:r>
            <a:r>
              <a:rPr lang="en-US" sz="2300" dirty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sz="2300" dirty="0" err="1" smtClean="0">
                <a:solidFill>
                  <a:schemeClr val="tx1"/>
                </a:solidFill>
              </a:rPr>
              <a:t>Ravichandran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chemeClr val="tx1"/>
                </a:solidFill>
              </a:rPr>
              <a:t>[20] </a:t>
            </a:r>
            <a:r>
              <a:rPr lang="en-US" sz="2300" dirty="0">
                <a:solidFill>
                  <a:schemeClr val="tx1"/>
                </a:solidFill>
              </a:rPr>
              <a:t>	</a:t>
            </a:r>
            <a:r>
              <a:rPr lang="en-US" sz="2300" dirty="0" err="1">
                <a:solidFill>
                  <a:schemeClr val="tx1"/>
                </a:solidFill>
              </a:rPr>
              <a:t>MedhatW</a:t>
            </a:r>
            <a:r>
              <a:rPr lang="en-US" sz="2300" dirty="0">
                <a:solidFill>
                  <a:schemeClr val="tx1"/>
                </a:solidFill>
              </a:rPr>
              <a:t>, Hassan A, </a:t>
            </a:r>
            <a:r>
              <a:rPr lang="en-US" sz="2300" dirty="0" err="1">
                <a:solidFill>
                  <a:schemeClr val="tx1"/>
                </a:solidFill>
              </a:rPr>
              <a:t>Korashy</a:t>
            </a:r>
            <a:r>
              <a:rPr lang="en-US" sz="2300" dirty="0">
                <a:solidFill>
                  <a:schemeClr val="tx1"/>
                </a:solidFill>
              </a:rPr>
              <a:t> H (2014) Sentiment analysis algorithms and applications: a survey. Ain Shams </a:t>
            </a:r>
            <a:r>
              <a:rPr lang="en-US" sz="2300" dirty="0" err="1">
                <a:solidFill>
                  <a:schemeClr val="tx1"/>
                </a:solidFill>
              </a:rPr>
              <a:t>Eng</a:t>
            </a:r>
            <a:r>
              <a:rPr lang="en-US" sz="2300" dirty="0">
                <a:solidFill>
                  <a:schemeClr val="tx1"/>
                </a:solidFill>
              </a:rPr>
              <a:t> J 5(4):</a:t>
            </a:r>
            <a:r>
              <a:rPr lang="en-US" sz="2300" dirty="0" smtClean="0">
                <a:solidFill>
                  <a:schemeClr val="tx1"/>
                </a:solidFill>
              </a:rPr>
              <a:t>1093–1113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[</a:t>
            </a:r>
            <a:r>
              <a:rPr lang="en-US" sz="2300" dirty="0" smtClean="0">
                <a:solidFill>
                  <a:schemeClr val="tx1"/>
                </a:solidFill>
              </a:rPr>
              <a:t>21] </a:t>
            </a:r>
            <a:r>
              <a:rPr lang="en-US" sz="2300" dirty="0">
                <a:solidFill>
                  <a:schemeClr val="tx1"/>
                </a:solidFill>
              </a:rPr>
              <a:t>Pang, B., L. Lee, and S. </a:t>
            </a:r>
            <a:r>
              <a:rPr lang="en-US" sz="2300" dirty="0" err="1">
                <a:solidFill>
                  <a:schemeClr val="tx1"/>
                </a:solidFill>
              </a:rPr>
              <a:t>Vaithyanathan</a:t>
            </a:r>
            <a:r>
              <a:rPr lang="en-US" sz="2300" dirty="0">
                <a:solidFill>
                  <a:schemeClr val="tx1"/>
                </a:solidFill>
              </a:rPr>
              <a:t>. Thumbs up?: </a:t>
            </a:r>
            <a:r>
              <a:rPr lang="en-US" sz="2300" dirty="0" smtClean="0">
                <a:solidFill>
                  <a:schemeClr val="tx1"/>
                </a:solidFill>
              </a:rPr>
              <a:t>sentiment </a:t>
            </a:r>
            <a:r>
              <a:rPr lang="en-US" sz="2400" dirty="0" smtClean="0">
                <a:solidFill>
                  <a:schemeClr val="tx1"/>
                </a:solidFill>
              </a:rPr>
              <a:t>classification </a:t>
            </a:r>
            <a:r>
              <a:rPr lang="en-US" sz="2400" dirty="0">
                <a:solidFill>
                  <a:schemeClr val="tx1"/>
                </a:solidFill>
              </a:rPr>
              <a:t>using machine learning techniques. In Proceedings </a:t>
            </a:r>
            <a:r>
              <a:rPr lang="en-US" sz="2400" dirty="0" smtClean="0">
                <a:solidFill>
                  <a:schemeClr val="tx1"/>
                </a:solidFill>
              </a:rPr>
              <a:t>of Conference </a:t>
            </a:r>
            <a:r>
              <a:rPr lang="en-US" sz="2400" dirty="0">
                <a:solidFill>
                  <a:schemeClr val="tx1"/>
                </a:solidFill>
              </a:rPr>
              <a:t>on Empirical Methods in Natural Language </a:t>
            </a:r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r>
              <a:rPr lang="en-US" sz="2300" dirty="0" smtClean="0">
                <a:solidFill>
                  <a:schemeClr val="tx1"/>
                </a:solidFill>
              </a:rPr>
              <a:t>(EMNLP-2002</a:t>
            </a:r>
            <a:r>
              <a:rPr lang="en-US" sz="2300" dirty="0">
                <a:solidFill>
                  <a:schemeClr val="tx1"/>
                </a:solidFill>
              </a:rPr>
              <a:t>), </a:t>
            </a:r>
            <a:r>
              <a:rPr lang="en-US" sz="2300" dirty="0" smtClean="0">
                <a:solidFill>
                  <a:schemeClr val="tx1"/>
                </a:solidFill>
              </a:rPr>
              <a:t>2002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[22] </a:t>
            </a:r>
            <a:r>
              <a:rPr lang="en-US" sz="2300" dirty="0">
                <a:solidFill>
                  <a:schemeClr val="tx1"/>
                </a:solidFill>
              </a:rPr>
              <a:t>	"Miller, G.A., R. Beckwith, C. </a:t>
            </a:r>
            <a:r>
              <a:rPr lang="en-US" sz="2300" dirty="0" err="1">
                <a:solidFill>
                  <a:schemeClr val="tx1"/>
                </a:solidFill>
              </a:rPr>
              <a:t>Fellbaum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D.Gross</a:t>
            </a:r>
            <a:r>
              <a:rPr lang="en-US" sz="2300" dirty="0">
                <a:solidFill>
                  <a:schemeClr val="tx1"/>
                </a:solidFill>
              </a:rPr>
              <a:t>, and K. Miller. 1993. Introduction to WordNet: An On-Line Lexical Database. http://www.cosgi.princeton.edu/~wn.". 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opinion mining VS sentiment analysis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دیدگاه اول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lvl="1" algn="r" rtl="1"/>
            <a:r>
              <a:rPr lang="en-US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OM </a:t>
            </a: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           نظرات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افراد در مورد موضوعی خاص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en-US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SA </a:t>
            </a: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             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جهت گیری احساسات موجود در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دیدگاه دوم: ایده کاوی و تحلیل احساس با هم معادلند و هر دو به یک حوزه اشاره دارند.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6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930640" y="2743200"/>
            <a:ext cx="97536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930640" y="3307080"/>
            <a:ext cx="97536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ایده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33" y="1631056"/>
            <a:ext cx="7155679" cy="5344510"/>
          </a:xfrm>
        </p:spPr>
        <p:txBody>
          <a:bodyPr numCol="1"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تعریف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 کاوی</a:t>
            </a:r>
          </a:p>
          <a:p>
            <a:pPr marL="857250" lvl="2" indent="0" algn="r" rtl="1">
              <a:buNone/>
            </a:pP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ایده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کاربردها </a:t>
            </a:r>
          </a:p>
          <a:p>
            <a:pPr marL="857250" lvl="2" indent="0" algn="r" rtl="1">
              <a:buNone/>
            </a:pP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دلایل پیدایش </a:t>
            </a:r>
            <a:r>
              <a:rPr lang="fa-IR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ایده </a:t>
            </a:r>
            <a:r>
              <a:rPr lang="fa-IR" sz="2400" dirty="0">
                <a:solidFill>
                  <a:schemeClr val="accent2"/>
                </a:solidFill>
                <a:cs typeface="B Nazanin" panose="00000400000000000000" pitchFamily="2" charset="-78"/>
              </a:rPr>
              <a:t>کاوی</a:t>
            </a:r>
            <a:r>
              <a:rPr lang="en-US" sz="2400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endParaRPr lang="fa-IR" sz="24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5256" y="296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9803" y="347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73879" y="2345036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4556" y="6186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1695" y="1513490"/>
            <a:ext cx="6096000" cy="48423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6"/>
            </a:pPr>
            <a:r>
              <a:rPr lang="fa-IR" sz="2800" dirty="0">
                <a:cs typeface="B Nazanin" panose="00000400000000000000" pitchFamily="2" charset="-78"/>
              </a:rPr>
              <a:t>سطوح ایده </a:t>
            </a:r>
            <a:r>
              <a:rPr lang="fa-IR" sz="2800" dirty="0" smtClean="0">
                <a:cs typeface="B Nazanin" panose="00000400000000000000" pitchFamily="2" charset="-78"/>
              </a:rPr>
              <a:t>کاوی</a:t>
            </a:r>
            <a:endParaRPr lang="fa-IR" sz="2800" dirty="0" smtClean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</a:t>
            </a: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داکیومنت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جمله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ar-SA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سطح ویژگی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پیش پردازش </a:t>
            </a: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ها 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fa-IR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الگوریتم لغت نامه محور</a:t>
            </a:r>
          </a:p>
          <a:p>
            <a:pPr lvl="2" algn="r" defTabSz="457200" rtl="1">
              <a:spcBef>
                <a:spcPts val="1000"/>
              </a:spcBef>
              <a:buClr>
                <a:srgbClr val="5B9BD5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Naive Bayes Classifier</a:t>
            </a:r>
            <a:endParaRPr lang="fa-IR" sz="2400" dirty="0">
              <a:solidFill>
                <a:prstClr val="black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514350" lvl="0" indent="-514350" algn="r" defTabSz="457200" rtl="1">
              <a:spcBef>
                <a:spcPts val="1000"/>
              </a:spcBef>
              <a:buClr>
                <a:srgbClr val="5B9BD5"/>
              </a:buClr>
              <a:buFont typeface="+mj-lt"/>
              <a:buAutoNum type="arabicPeriod" startAt="7"/>
            </a:pPr>
            <a:r>
              <a:rPr lang="fa-IR" sz="2800" dirty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مثال </a:t>
            </a:r>
            <a:r>
              <a:rPr lang="fa-I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ایده کاوی با روش یادگیری ماشین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5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ایده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1477</TotalTime>
  <Words>2771</Words>
  <Application>Microsoft Office PowerPoint</Application>
  <PresentationFormat>Widescreen</PresentationFormat>
  <Paragraphs>775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Tahoma</vt:lpstr>
      <vt:lpstr>Calibri</vt:lpstr>
      <vt:lpstr>Wingdings 3</vt:lpstr>
      <vt:lpstr>Cambria Math</vt:lpstr>
      <vt:lpstr>TimesNewRoman</vt:lpstr>
      <vt:lpstr>Arial</vt:lpstr>
      <vt:lpstr>TimesNewRoman,BoldItalic</vt:lpstr>
      <vt:lpstr>FreeSans</vt:lpstr>
      <vt:lpstr>Noto Sans CJK SC Regular</vt:lpstr>
      <vt:lpstr>Century Gothic</vt:lpstr>
      <vt:lpstr>Liberation Serif</vt:lpstr>
      <vt:lpstr>B Nazanin</vt:lpstr>
      <vt:lpstr>Times New Roman</vt:lpstr>
      <vt:lpstr>Wisp</vt:lpstr>
      <vt:lpstr>ایده کاوی</vt:lpstr>
      <vt:lpstr>فهرست مطالب</vt:lpstr>
      <vt:lpstr>مقدمه</vt:lpstr>
      <vt:lpstr>فهرست مطالب</vt:lpstr>
      <vt:lpstr>تعریف ایده کاوی </vt:lpstr>
      <vt:lpstr>opinion mining VS sentiment analysis</vt:lpstr>
      <vt:lpstr>تاپل ایده</vt:lpstr>
      <vt:lpstr>فهرست مطالب</vt:lpstr>
      <vt:lpstr>دلایل پیدایش ایده کاوی </vt:lpstr>
      <vt:lpstr>برخی کاربردها</vt:lpstr>
      <vt:lpstr>فهرست مطالب</vt:lpstr>
      <vt:lpstr>چالش ها</vt:lpstr>
      <vt:lpstr>چالش ها (2)</vt:lpstr>
      <vt:lpstr>فهرست مطالب</vt:lpstr>
      <vt:lpstr>وظایف</vt:lpstr>
      <vt:lpstr>وظایف (2)</vt:lpstr>
      <vt:lpstr>رویکردهای مختلف</vt:lpstr>
      <vt:lpstr>فهرست مطالب</vt:lpstr>
      <vt:lpstr>سطوح  تحلیل</vt:lpstr>
      <vt:lpstr>سطوح  تحلیل(2)</vt:lpstr>
      <vt:lpstr>فهرست مطالب</vt:lpstr>
      <vt:lpstr>پیش پردازش</vt:lpstr>
      <vt:lpstr>پیش پردازش(2)</vt:lpstr>
      <vt:lpstr>فهرست مطالب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فهرست مطالب</vt:lpstr>
      <vt:lpstr>Naive Bayes Classifier </vt:lpstr>
      <vt:lpstr>Naive Bayes Classifier(2)</vt:lpstr>
      <vt:lpstr>فهرست مطالب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 با تشکر    </vt:lpstr>
      <vt:lpstr>منابع</vt:lpstr>
      <vt:lpstr>منابع(2)</vt:lpstr>
      <vt:lpstr>منابع(3)</vt:lpstr>
      <vt:lpstr>منابع (4)</vt:lpstr>
      <vt:lpstr>منابع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Windows User</cp:lastModifiedBy>
  <cp:revision>143</cp:revision>
  <dcterms:created xsi:type="dcterms:W3CDTF">2019-05-19T11:16:15Z</dcterms:created>
  <dcterms:modified xsi:type="dcterms:W3CDTF">2019-05-25T03:23:03Z</dcterms:modified>
</cp:coreProperties>
</file>