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96" r:id="rId13"/>
    <p:sldId id="271" r:id="rId14"/>
    <p:sldId id="272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93" r:id="rId27"/>
    <p:sldId id="288" r:id="rId28"/>
    <p:sldId id="294" r:id="rId29"/>
    <p:sldId id="289" r:id="rId30"/>
    <p:sldId id="290" r:id="rId31"/>
    <p:sldId id="291" r:id="rId32"/>
    <p:sldId id="292" r:id="rId33"/>
    <p:sldId id="266" r:id="rId34"/>
    <p:sldId id="267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18" autoAdjust="0"/>
  </p:normalViewPr>
  <p:slideViewPr>
    <p:cSldViewPr snapToGrid="0">
      <p:cViewPr varScale="1">
        <p:scale>
          <a:sx n="60" d="100"/>
          <a:sy n="60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تشخیص عقیده، معمولا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بهتر از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عمل می کنند اما کمبود منابع با داده های برچسب دار، تحقیقات را به سمت توسعه ی روش های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semisupervised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متمایل کرده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</a:t>
            </a:r>
            <a:r>
              <a:rPr lang="fa-IR" baseline="0" dirty="0" smtClean="0"/>
              <a:t> لیست کلمات تکرار هم توش شمرده می شه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P(</a:t>
            </a:r>
            <a:r>
              <a:rPr lang="en-US" sz="1200" kern="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w|c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)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300" y="1303986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عقیده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62" y="387585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8120"/>
            <a:ext cx="8911687" cy="8382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36320"/>
            <a:ext cx="8839200" cy="53698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Polarity determination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Cross domain SC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Opinion spam detection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Lexicon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creation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Aspect extraction  </a:t>
            </a: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1009533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راهبرد 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lexicon-based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fa-IR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machine-learning-based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بندی داده های بدون برچسب جدید را می دهد.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بندی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تحلیل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نظرات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متن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فقط بررسی یک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(هدف عقیده) در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معادل مورد قبلی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چون 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کوتاه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تمرکز بر روی هرجمله 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داکیومت برای تعیین کلاس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ریزدانه ترین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وظیفه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گرایش عقیده نیست بلکه یافتن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	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کامل به دست می آید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یافتن هر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</a:t>
            </a:r>
          </a:p>
          <a:p>
            <a:pPr marL="457200" indent="-457200"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 rtl="1"/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تجمیع تحلیل هایی که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دقیق و جزئی تر برای تولید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بالاتر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8425542" y="3461657"/>
            <a:ext cx="313509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err="1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stopword</a:t>
            </a:r>
            <a:r>
              <a:rPr lang="fa-IR" sz="30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Stemming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(ریشه یابی)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شکل اصلی یا ریشه ی آن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fa-IR" sz="2400" dirty="0" smtClean="0">
              <a:solidFill>
                <a:schemeClr val="tx1"/>
              </a:solidFill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parts of speech (POS) tagging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 معمولا صفت بوده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target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ها(موجودیت ها و جنبه ها) معمولا اسم یا ترکیبی از اسامی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هستند</a:t>
            </a:r>
          </a:p>
          <a:p>
            <a:pPr marL="457200" lvl="1" indent="0" algn="r" rtl="1">
              <a:buNone/>
            </a:pPr>
            <a:endParaRPr lang="fa-IR" sz="3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*همه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فرایندها همیشه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ضروری نیستند و باید بر اساس کاربرد عقیده کاوی برای مسئله انتخاب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شوند</a:t>
            </a:r>
            <a:endParaRPr lang="en-US" sz="2000" dirty="0">
              <a:solidFill>
                <a:schemeClr val="tx1"/>
              </a:solidFill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نظر دهنده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مشخص کردن مرز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ناحیه ی مبتنی بر نظر دهنده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احساسات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1503926"/>
            <a:ext cx="2204197" cy="2941950"/>
            <a:chOff x="487153" y="2632841"/>
            <a:chExt cx="2182721" cy="2191407"/>
          </a:xfrm>
        </p:grpSpPr>
        <p:sp>
          <p:nvSpPr>
            <p:cNvPr id="6" name="Rectangle 5"/>
            <p:cNvSpPr/>
            <p:nvPr/>
          </p:nvSpPr>
          <p:spPr>
            <a:xfrm>
              <a:off x="531811" y="2632841"/>
              <a:ext cx="1801485" cy="21914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87153" y="2802899"/>
              <a:ext cx="2182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words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2775"/>
              </p:ext>
            </p:extLst>
          </p:nvPr>
        </p:nvGraphicFramePr>
        <p:xfrm>
          <a:off x="700368" y="2188619"/>
          <a:ext cx="1572292" cy="18337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136">
                  <a:extLst>
                    <a:ext uri="{9D8B030D-6E8A-4147-A177-3AD203B41FA5}">
                      <a16:colId xmlns="" xmlns:a16="http://schemas.microsoft.com/office/drawing/2014/main" val="167062360"/>
                    </a:ext>
                  </a:extLst>
                </a:gridCol>
                <a:gridCol w="787156">
                  <a:extLst>
                    <a:ext uri="{9D8B030D-6E8A-4147-A177-3AD203B41FA5}">
                      <a16:colId xmlns="" xmlns:a16="http://schemas.microsoft.com/office/drawing/2014/main" val="3347785289"/>
                    </a:ext>
                  </a:extLst>
                </a:gridCol>
              </a:tblGrid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0234057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Bad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86790151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80304723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waste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48284065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54495008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0146053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محور- به دست آوردن 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آوری لیستی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کوچکی از کلمات را به صورت دستی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تقسیم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مرجع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81" y="3336172"/>
            <a:ext cx="1949422" cy="3146902"/>
            <a:chOff x="916234" y="3216165"/>
            <a:chExt cx="1876097" cy="2304393"/>
          </a:xfrm>
        </p:grpSpPr>
        <p:sp>
          <p:nvSpPr>
            <p:cNvPr id="7" name="Rectangle 6"/>
            <p:cNvSpPr/>
            <p:nvPr/>
          </p:nvSpPr>
          <p:spPr>
            <a:xfrm>
              <a:off x="916234" y="3216165"/>
              <a:ext cx="1876097" cy="2304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6095" y="3319799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Positive </a:t>
              </a:r>
              <a:r>
                <a:rPr lang="en-US" dirty="0"/>
                <a:t>words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9455"/>
              </p:ext>
            </p:extLst>
          </p:nvPr>
        </p:nvGraphicFramePr>
        <p:xfrm>
          <a:off x="910485" y="3961840"/>
          <a:ext cx="1742703" cy="2256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923">
                  <a:extLst>
                    <a:ext uri="{9D8B030D-6E8A-4147-A177-3AD203B41FA5}">
                      <a16:colId xmlns="" xmlns:a16="http://schemas.microsoft.com/office/drawing/2014/main" val="1974480408"/>
                    </a:ext>
                  </a:extLst>
                </a:gridCol>
                <a:gridCol w="838780">
                  <a:extLst>
                    <a:ext uri="{9D8B030D-6E8A-4147-A177-3AD203B41FA5}">
                      <a16:colId xmlns="" xmlns:a16="http://schemas.microsoft.com/office/drawing/2014/main" val="272231565"/>
                    </a:ext>
                  </a:extLst>
                </a:gridCol>
              </a:tblGrid>
              <a:tr h="329528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count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3828014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82361734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excellent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4341647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Noto Sans CJK SC Regular"/>
                          <a:cs typeface="FreeSans"/>
                        </a:rPr>
                        <a:t>nice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3339120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love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9261099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brilliant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1510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مشاهده تکرار برخی کلمات مانند </a:t>
            </a:r>
            <a:r>
              <a:rPr lang="en-US" sz="2400" dirty="0" smtClean="0">
                <a:solidFill>
                  <a:schemeClr val="tx1"/>
                </a:solidFill>
              </a:rPr>
              <a:t>great, strong , take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C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:دسته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بندی احساسات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(مثبت و منفی)</a:t>
            </a:r>
          </a:p>
          <a:p>
            <a:pPr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:کلمه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537700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1" y="3126076"/>
            <a:ext cx="4890091" cy="1762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1109" y="6229301"/>
            <a:ext cx="57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Perfect={complete,correct,excact,best,excellent}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عقیده کاوی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ها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87" y="2369067"/>
            <a:ext cx="5936601" cy="311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adequate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0.0484e-11]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afraid : </a:t>
            </a:r>
            <a:r>
              <a:rPr lang="en-US" sz="2400" dirty="0" smtClean="0">
                <a:solidFill>
                  <a:schemeClr val="tx1"/>
                </a:solidFill>
              </a:rPr>
              <a:t>NEGATIVE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0.0212e-04][- : 0.9999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fa-IR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amusing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0.0593e-07]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answerable 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0.8655][- : 0.1344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یافتن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موضوع با جست و جوی خود کلمه در متن </a:t>
            </a:r>
            <a:endParaRPr lang="fa-IR" sz="26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یافتن نظردهنده </a:t>
            </a:r>
          </a:p>
          <a:p>
            <a:pPr marL="857250" lvl="2" indent="0" algn="r" rtl="1">
              <a:buNone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فقط فرد یا سازمان را به عنوان نظردهنده های ممکن در نظر گرفته است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منطقه نزدیک هر نظر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هنده،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که احساسات آن باید در نظر گرفته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جملات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امکان مشخص کردن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مختلفی: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1: کل جمله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2: </a:t>
            </a:r>
            <a:endParaRPr lang="en-US" sz="26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لغات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بین نظردهنده وعبارت موضوع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3: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پنجره2 </a:t>
            </a:r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4: </a:t>
            </a:r>
            <a:r>
              <a:rPr lang="fa-IR" sz="26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</a:t>
            </a:r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2 تا پایان </a:t>
            </a:r>
            <a:r>
              <a:rPr lang="fa-IR" sz="26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جمله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3792" y="2639877"/>
            <a:ext cx="6173394" cy="279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that reason and others, the Constitutional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Convention unanimously rejected term limits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and the </a:t>
            </a:r>
            <a:r>
              <a:rPr lang="en-US" sz="2000" b="1" i="1" dirty="0" smtClean="0"/>
              <a:t>First Congress </a:t>
            </a:r>
            <a:r>
              <a:rPr lang="en-US" sz="2000" dirty="0" smtClean="0"/>
              <a:t>soundly defeated two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subsequent </a:t>
            </a:r>
            <a:r>
              <a:rPr lang="en-US" sz="2000" b="1" i="1" dirty="0" smtClean="0"/>
              <a:t>term-limit </a:t>
            </a:r>
            <a:r>
              <a:rPr lang="en-US" sz="2000" dirty="0" smtClean="0"/>
              <a:t>proposals.</a:t>
            </a:r>
          </a:p>
          <a:p>
            <a:r>
              <a:rPr lang="en-US" sz="2000" dirty="0" smtClean="0"/>
              <a:t>TOPIC : term limit</a:t>
            </a:r>
          </a:p>
          <a:p>
            <a:r>
              <a:rPr lang="en-US" sz="2000" dirty="0" smtClean="0"/>
              <a:t>HOLDER : First Congress</a:t>
            </a: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مدل یک:								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not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 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never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کند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4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13360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مدل دوم: میانگین قدرت احساسات در جمله</a:t>
            </a: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( c)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جملات(2)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r" rtl="1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supervised</a:t>
                </a:r>
                <a:endParaRPr lang="fa-IR" sz="24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نمایش داکیومنت که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آن متن به صورت مجموعه ای از کلمات بدون ترتیب نمایش داده می شود و قوانین گرامری و ترتیب کلمات را نادیده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گرفته می شود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label|document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algn="r" rtl="1" fontAlgn="auto"/>
                <a:r>
                  <a:rPr lang="fa-IR" sz="2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200400" lvl="7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3" t="-2258" r="-1300"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fa-IR" dirty="0" smtClean="0">
                  <a:solidFill>
                    <a:schemeClr val="tx1"/>
                  </a:solidFill>
                </a:endParaRP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</a:rPr>
                  <a:t>P(label)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en-US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جمع احتمال همه ی کلمات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بین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 یک برچسب همچنان یک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است</a:t>
                </a:r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fontAlgn="auto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  <a:blipFill>
                <a:blip r:embed="rId3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4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5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نظرات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بازی کامپیوتری</a:t>
            </a:r>
          </a:p>
          <a:p>
            <a:pPr algn="r" rtl="1"/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کلاس</a:t>
            </a:r>
            <a:endParaRPr lang="fa-IR" sz="28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تبدیل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نظرها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 امتیاز 3 به عنوان نمونه های خنثی حذف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55862" r="5002" b="690"/>
          <a:stretch/>
        </p:blipFill>
        <p:spPr>
          <a:xfrm>
            <a:off x="398882" y="1576552"/>
            <a:ext cx="5229408" cy="275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4828" r="319" b="10115"/>
          <a:stretch/>
        </p:blipFill>
        <p:spPr>
          <a:xfrm>
            <a:off x="572308" y="4331673"/>
            <a:ext cx="4709145" cy="2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3080378"/>
            <a:ext cx="8915400" cy="3777622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انجام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اعمال منفی کننده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علامت </a:t>
            </a:r>
            <a:r>
              <a:rPr lang="en-US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NOT_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کلماتی که بین عبارت منفی کننده مانند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not, isn’t , didn’t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و اولین علامت نگارشی پس از عبارت منفی کننده، اضافه شد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جملات مثبت برچسب مثبت زده 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کلمات جملات منفی برچسب منفی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3088" y="43679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isn’t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OK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0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0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0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,no ,reason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448" y="3080378"/>
            <a:ext cx="10893973" cy="6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4126" y="234381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8602" y="27333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4433" y="15167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5446" y="18908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=""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=""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=""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=""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=""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=""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=""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=""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=""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=""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=""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=""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=""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=""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=""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=""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=""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=""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=""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 گرایش 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=""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=""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=""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=""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=""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=""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=""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=""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=""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=""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=""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=""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=""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=""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=""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=""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=""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=""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=""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=""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=""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=""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=""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=""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=""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=""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=""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=""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=""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=""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=""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=""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=""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=""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=""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=""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=""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=""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=""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|document)=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81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16464</m:t>
                        </m:r>
                      </m:den>
                    </m:f>
                  </m:oMath>
                </a14:m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=.0.004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768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20181</m:t>
                        </m:r>
                      </m:den>
                    </m:f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</a:t>
                </a: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0.038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  <a:blipFill>
                <a:blip r:embed="rId3"/>
                <a:stretch>
                  <a:fillRect l="-733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با تشکر</a:t>
            </a:r>
          </a:p>
          <a:p>
            <a:pPr marL="0" indent="0" algn="ctr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ctr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8591" y="1152907"/>
            <a:ext cx="9881311" cy="5547438"/>
          </a:xfrm>
        </p:spPr>
        <p:txBody>
          <a:bodyPr>
            <a:no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[1] 	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کیوانپور, ف. حسن زاده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. مرادی, مباحث پیشرفته در داده کاوی, نشر دانشگاهی کیان, 1397. </a:t>
            </a:r>
          </a:p>
          <a:p>
            <a:r>
              <a:rPr lang="fa-I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[2] 	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S. A.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Salloum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A. Q.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AlHamad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M. Al-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Emran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and K.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"A Survey of Arabic Text Mining," in Intelligent Natural Language Processing: Trends and Applications, Springer, 2018, pp. 417-431.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[3] 	R.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Patibandla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and N.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Veeranjaneyulu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"Survey on Clustering Algorithms for Unstructured Data," in Intelligent Engineering Informatics, Singapore, Springer, 2018. 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[4] 	N. Chandra, S. K. Khatri and S.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Som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"Natural Language Processing Approach to Identify Analogous Data in Offline Data Repository," in System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Performance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Management Analytics, Springer, 2018, pp. 65-76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[5] 	"J.A.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Balazs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J.D.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Velásquez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Opinion mining and information fusion: a survey, Inf. Fusion 27 (2016) 95–110 .". 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51889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[6] 	K. Ravi and V. Ravi, "A survey on opinion mining and sentiment analysis: Tasks, approaches and applications," Knowledge-Based Systems, vol. 89, pp. 14-46, 2015. 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[7] 	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. رحمانی, "دسته بندی و ارزیابی روش های ایده کاوی,"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in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سومین همایش ملی مهندسی کامپیوتر و فناوری اطلاعات, همدان, 1389. </a:t>
            </a:r>
          </a:p>
          <a:p>
            <a:r>
              <a:rPr lang="fa-IR" sz="2400" dirty="0">
                <a:solidFill>
                  <a:schemeClr val="tx1"/>
                </a:solidFill>
              </a:rPr>
              <a:t>[8] 	</a:t>
            </a:r>
            <a:r>
              <a:rPr lang="en-US" sz="2400" dirty="0">
                <a:solidFill>
                  <a:schemeClr val="tx1"/>
                </a:solidFill>
              </a:rPr>
              <a:t>M. </a:t>
            </a:r>
            <a:r>
              <a:rPr lang="en-US" sz="2400" dirty="0" err="1">
                <a:solidFill>
                  <a:schemeClr val="tx1"/>
                </a:solidFill>
              </a:rPr>
              <a:t>Tubishat</a:t>
            </a:r>
            <a:r>
              <a:rPr lang="en-US" sz="2400" dirty="0">
                <a:solidFill>
                  <a:schemeClr val="tx1"/>
                </a:solidFill>
              </a:rPr>
              <a:t>, N. </a:t>
            </a:r>
            <a:r>
              <a:rPr lang="en-US" sz="2400" dirty="0" err="1">
                <a:solidFill>
                  <a:schemeClr val="tx1"/>
                </a:solidFill>
              </a:rPr>
              <a:t>Idris</a:t>
            </a:r>
            <a:r>
              <a:rPr lang="en-US" sz="2400" dirty="0">
                <a:solidFill>
                  <a:schemeClr val="tx1"/>
                </a:solidFill>
              </a:rPr>
              <a:t> and M. A. </a:t>
            </a:r>
            <a:r>
              <a:rPr lang="en-US" sz="2400" dirty="0" err="1">
                <a:solidFill>
                  <a:schemeClr val="tx1"/>
                </a:solidFill>
              </a:rPr>
              <a:t>Abushariah</a:t>
            </a:r>
            <a:r>
              <a:rPr lang="en-US" sz="2400" dirty="0">
                <a:solidFill>
                  <a:schemeClr val="tx1"/>
                </a:solidFill>
              </a:rPr>
              <a:t>, "Implicit aspect extraction in sentiment analysis: Review, taxonomy, </a:t>
            </a:r>
            <a:r>
              <a:rPr lang="en-US" sz="2400" dirty="0" err="1">
                <a:solidFill>
                  <a:schemeClr val="tx1"/>
                </a:solidFill>
              </a:rPr>
              <a:t>oppportunities</a:t>
            </a:r>
            <a:r>
              <a:rPr lang="en-US" sz="2400" dirty="0">
                <a:solidFill>
                  <a:schemeClr val="tx1"/>
                </a:solidFill>
              </a:rPr>
              <a:t>, and open challenges," Information Processing &amp; Management, vol. 54, no. 4, pp. 545-563, 2018.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[9] 	"Ontology-Supported Polarity Mining".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[10] 	S. Sun, C. </a:t>
            </a:r>
            <a:r>
              <a:rPr lang="en-US" sz="2400" dirty="0" err="1">
                <a:solidFill>
                  <a:schemeClr val="tx1"/>
                </a:solidFill>
              </a:rPr>
              <a:t>Luo</a:t>
            </a:r>
            <a:r>
              <a:rPr lang="en-US" sz="2400" dirty="0">
                <a:solidFill>
                  <a:schemeClr val="tx1"/>
                </a:solidFill>
              </a:rPr>
              <a:t> and J. Chen, "A review of natural language processing techniques for opinion mining systems," Information Fusion 36 (2017) 10–25.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979" y="1152907"/>
            <a:ext cx="9691578" cy="51894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[11] 	" a review of </a:t>
            </a:r>
            <a:r>
              <a:rPr lang="en-US" sz="2400" dirty="0" err="1">
                <a:solidFill>
                  <a:schemeClr val="tx1"/>
                </a:solidFill>
              </a:rPr>
              <a:t>nlp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tecch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dirty="0" err="1">
                <a:solidFill>
                  <a:schemeClr val="tx1"/>
                </a:solidFill>
              </a:rPr>
              <a:t>om</a:t>
            </a:r>
            <a:r>
              <a:rPr lang="en-US" sz="2400" dirty="0">
                <a:solidFill>
                  <a:schemeClr val="tx1"/>
                </a:solidFill>
              </a:rPr>
              <a:t> systems".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[12] 	"S.-M. Kim , E. </a:t>
            </a:r>
            <a:r>
              <a:rPr lang="en-US" sz="2400" dirty="0" err="1">
                <a:solidFill>
                  <a:schemeClr val="tx1"/>
                </a:solidFill>
              </a:rPr>
              <a:t>Hovy</a:t>
            </a:r>
            <a:r>
              <a:rPr lang="en-US" sz="2400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2400" dirty="0" err="1">
                <a:solidFill>
                  <a:schemeClr val="tx1"/>
                </a:solidFill>
              </a:rPr>
              <a:t>ings</a:t>
            </a:r>
            <a:r>
              <a:rPr lang="en-US" sz="2400" dirty="0">
                <a:solidFill>
                  <a:schemeClr val="tx1"/>
                </a:solidFill>
              </a:rPr>
              <a:t> of the 20th".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[13] 	"W. </a:t>
            </a:r>
            <a:r>
              <a:rPr lang="en-US" sz="2400" dirty="0" err="1">
                <a:solidFill>
                  <a:schemeClr val="tx1"/>
                </a:solidFill>
              </a:rPr>
              <a:t>Medhat</a:t>
            </a:r>
            <a:r>
              <a:rPr lang="en-US" sz="2400" dirty="0">
                <a:solidFill>
                  <a:schemeClr val="tx1"/>
                </a:solidFill>
              </a:rPr>
              <a:t> et al., Sentiment analysis algorithms and applications: a survey,".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[14] 	"B. Pang, L. Lee, S. </a:t>
            </a:r>
            <a:r>
              <a:rPr lang="en-US" sz="2400" dirty="0" err="1">
                <a:solidFill>
                  <a:schemeClr val="tx1"/>
                </a:solidFill>
              </a:rPr>
              <a:t>Vaithyanathan</a:t>
            </a:r>
            <a:r>
              <a:rPr lang="en-US" sz="2400" dirty="0">
                <a:solidFill>
                  <a:schemeClr val="tx1"/>
                </a:solidFill>
              </a:rPr>
              <a:t>, Thumbs up? Sentiment classification using machine learning techniques, Proceedings of the ACL-02 Conference on Empirical Methods in Natural Language Processing, vol. 10, Association for Computational Linguistics, 2002, p".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[15] 	"Miller, G.A., R. Beckwith, C. </a:t>
            </a:r>
            <a:r>
              <a:rPr lang="en-US" sz="2400" dirty="0" err="1">
                <a:solidFill>
                  <a:schemeClr val="tx1"/>
                </a:solidFill>
              </a:rPr>
              <a:t>Fellbaum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D.Gross</a:t>
            </a:r>
            <a:r>
              <a:rPr lang="en-US" sz="2400" dirty="0">
                <a:solidFill>
                  <a:schemeClr val="tx1"/>
                </a:solidFill>
              </a:rPr>
              <a:t>, and K. Miller. 1993. Introduction to </a:t>
            </a:r>
            <a:r>
              <a:rPr lang="en-US" sz="2400" dirty="0" err="1">
                <a:solidFill>
                  <a:schemeClr val="tx1"/>
                </a:solidFill>
              </a:rPr>
              <a:t>WordNet</a:t>
            </a:r>
            <a:r>
              <a:rPr lang="en-US" sz="2400" dirty="0">
                <a:solidFill>
                  <a:schemeClr val="tx1"/>
                </a:solidFill>
              </a:rPr>
              <a:t>: An On-Line Lexical Database. http://www.cosgi.princeton.edu/~wn.".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عقیده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عقیده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238592"/>
            <a:ext cx="6934200" cy="2179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fld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2133600"/>
            <a:ext cx="3453765" cy="3453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کمبود مجموعه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کدام از این روش ها مزایا و معایبی دارند.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ی پیش پردازش در فرآیند عقیده کاوی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714</TotalTime>
  <Words>1890</Words>
  <Application>Microsoft Office PowerPoint</Application>
  <PresentationFormat>Widescreen</PresentationFormat>
  <Paragraphs>520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B Nazanin</vt:lpstr>
      <vt:lpstr>Calibri</vt:lpstr>
      <vt:lpstr>Cambria Math</vt:lpstr>
      <vt:lpstr>Century Gothic</vt:lpstr>
      <vt:lpstr>FreeSans</vt:lpstr>
      <vt:lpstr>Liberation Serif</vt:lpstr>
      <vt:lpstr>Noto Sans CJK SC Regular</vt:lpstr>
      <vt:lpstr>Tahoma</vt:lpstr>
      <vt:lpstr>Times New Roman</vt:lpstr>
      <vt:lpstr>TimesNewRoman</vt:lpstr>
      <vt:lpstr>TimesNewRoman,BoldItalic</vt:lpstr>
      <vt:lpstr>Wingdings 3</vt:lpstr>
      <vt:lpstr>Wisp</vt:lpstr>
      <vt:lpstr>عقیده کاوی</vt:lpstr>
      <vt:lpstr>فهرست مطالب</vt:lpstr>
      <vt:lpstr>مقدمه</vt:lpstr>
      <vt:lpstr>تعریف عقیده کاوی </vt:lpstr>
      <vt:lpstr>تاپل عقیده</vt:lpstr>
      <vt:lpstr>دلایل پیدایش عقیده کاوی </vt:lpstr>
      <vt:lpstr>کاربردها</vt:lpstr>
      <vt:lpstr>چالش ها</vt:lpstr>
      <vt:lpstr>چالش ها (2)</vt:lpstr>
      <vt:lpstr>وظایف</vt:lpstr>
      <vt:lpstr>وظایف و رویکردها</vt:lpstr>
      <vt:lpstr>راهبرد های مختلف</vt:lpstr>
      <vt:lpstr>سطوح  تحلیل</vt:lpstr>
      <vt:lpstr>سطوح  تحلیل(2)</vt:lpstr>
      <vt:lpstr>پیش پردازش</vt:lpstr>
      <vt:lpstr>پیش پردازش(2)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Naive Bayes Classifier </vt:lpstr>
      <vt:lpstr>Naive Bayes Classifier(2)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PowerPoint Presentation</vt:lpstr>
      <vt:lpstr>منابع</vt:lpstr>
      <vt:lpstr>منابع(2)</vt:lpstr>
      <vt:lpstr>منابع(3)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arashco</cp:lastModifiedBy>
  <cp:revision>97</cp:revision>
  <dcterms:created xsi:type="dcterms:W3CDTF">2019-05-19T11:16:15Z</dcterms:created>
  <dcterms:modified xsi:type="dcterms:W3CDTF">2019-05-22T08:58:14Z</dcterms:modified>
</cp:coreProperties>
</file>