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8" r:id="rId11"/>
    <p:sldId id="265" r:id="rId12"/>
    <p:sldId id="296" r:id="rId13"/>
    <p:sldId id="271" r:id="rId14"/>
    <p:sldId id="272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93" r:id="rId27"/>
    <p:sldId id="288" r:id="rId28"/>
    <p:sldId id="294" r:id="rId29"/>
    <p:sldId id="289" r:id="rId30"/>
    <p:sldId id="290" r:id="rId31"/>
    <p:sldId id="291" r:id="rId32"/>
    <p:sldId id="292" r:id="rId33"/>
    <p:sldId id="266" r:id="rId34"/>
    <p:sldId id="267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818" autoAdjust="0"/>
  </p:normalViewPr>
  <p:slideViewPr>
    <p:cSldViewPr snapToGrid="0">
      <p:cViewPr varScale="1">
        <p:scale>
          <a:sx n="62" d="100"/>
          <a:sy n="62" d="100"/>
        </p:scale>
        <p:origin x="10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AE0A3-E013-4D4A-AABE-BFBA7803DDF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43C97-BF86-40EB-A052-933CEA1CFBF1}">
      <dgm:prSet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1-احساسات اظهار شده در مورد موضوع در هر متن</a:t>
          </a:r>
        </a:p>
        <a:p>
          <a:pPr rtl="1"/>
          <a:r>
            <a:rPr lang="fa-IR" dirty="0" smtClean="0">
              <a:cs typeface="B Nazanin" panose="00000400000000000000" pitchFamily="2" charset="-78"/>
            </a:rPr>
            <a:t>2- تشخیص افرادی که هر احساس را بیان کرده اند</a:t>
          </a:r>
          <a:endParaRPr lang="en-US" dirty="0">
            <a:cs typeface="B Nazanin" panose="00000400000000000000" pitchFamily="2" charset="-78"/>
          </a:endParaRPr>
        </a:p>
      </dgm:t>
    </dgm:pt>
    <dgm:pt modelId="{A13B27F0-B285-4D46-AFAA-D262CA94A536}" type="parTrans" cxnId="{48CC4081-2C42-4134-8257-091461631E98}">
      <dgm:prSet/>
      <dgm:spPr/>
      <dgm:t>
        <a:bodyPr/>
        <a:lstStyle/>
        <a:p>
          <a:endParaRPr lang="en-US"/>
        </a:p>
      </dgm:t>
    </dgm:pt>
    <dgm:pt modelId="{FA0D6C5B-E98A-4CCE-A12F-9AA6C01A95E6}" type="sibTrans" cxnId="{48CC4081-2C42-4134-8257-091461631E98}">
      <dgm:prSet/>
      <dgm:spPr/>
      <dgm:t>
        <a:bodyPr/>
        <a:lstStyle/>
        <a:p>
          <a:endParaRPr lang="en-US"/>
        </a:p>
      </dgm:t>
    </dgm:pt>
    <dgm:pt modelId="{866668F7-E5AA-4AD9-8C64-DC2BA2FDCF56}">
      <dgm:prSet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1-موضوع( به عنوان ورودی)</a:t>
          </a:r>
        </a:p>
        <a:p>
          <a:pPr rtl="1"/>
          <a:r>
            <a:rPr lang="fa-IR" dirty="0" smtClean="0">
              <a:cs typeface="B Nazanin" panose="00000400000000000000" pitchFamily="2" charset="-78"/>
            </a:rPr>
            <a:t>2-مجموعه ای از متن ها راجع به موضوع</a:t>
          </a:r>
          <a:endParaRPr lang="fa-IR" dirty="0">
            <a:cs typeface="B Nazanin" panose="00000400000000000000" pitchFamily="2" charset="-78"/>
          </a:endParaRPr>
        </a:p>
      </dgm:t>
    </dgm:pt>
    <dgm:pt modelId="{05E1C237-3D1F-4996-A477-141B44078340}" type="parTrans" cxnId="{457AC3EA-3DD5-49FF-A8DE-75D220924C68}">
      <dgm:prSet/>
      <dgm:spPr/>
      <dgm:t>
        <a:bodyPr/>
        <a:lstStyle/>
        <a:p>
          <a:endParaRPr lang="en-US"/>
        </a:p>
      </dgm:t>
    </dgm:pt>
    <dgm:pt modelId="{A7B8DFAA-F940-4209-8BCE-D5A8680C8840}" type="sibTrans" cxnId="{457AC3EA-3DD5-49FF-A8DE-75D220924C68}">
      <dgm:prSet/>
      <dgm:spPr/>
      <dgm:t>
        <a:bodyPr/>
        <a:lstStyle/>
        <a:p>
          <a:endParaRPr lang="en-US"/>
        </a:p>
      </dgm:t>
    </dgm:pt>
    <dgm:pt modelId="{483C36EF-25EF-4AB1-B9F0-806E7E39E51A}" type="pres">
      <dgm:prSet presAssocID="{D0BAE0A3-E013-4D4A-AABE-BFBA7803DDF2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BA8B-6CE3-475B-906A-0CBDBD0CAA79}" type="pres">
      <dgm:prSet presAssocID="{866668F7-E5AA-4AD9-8C64-DC2BA2FDCF5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79BC2-CC42-453B-92FC-E92A76E9A170}" type="pres">
      <dgm:prSet presAssocID="{A7B8DFAA-F940-4209-8BCE-D5A8680C884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540B09D0-C68D-4663-B09D-54256CFE6426}" type="pres">
      <dgm:prSet presAssocID="{A7B8DFAA-F940-4209-8BCE-D5A8680C8840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73C8C16-9E29-46F9-A091-A68C3266EBF5}" type="pres">
      <dgm:prSet presAssocID="{04943C97-BF86-40EB-A052-933CEA1CFBF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3D0B4F-6262-4C20-843F-92A9BB965B0E}" type="presOf" srcId="{A7B8DFAA-F940-4209-8BCE-D5A8680C8840}" destId="{24A79BC2-CC42-453B-92FC-E92A76E9A170}" srcOrd="0" destOrd="0" presId="urn:microsoft.com/office/officeart/2005/8/layout/process1"/>
    <dgm:cxn modelId="{DED4589D-3688-45D4-A47D-DD2BF8A42BE1}" type="presOf" srcId="{D0BAE0A3-E013-4D4A-AABE-BFBA7803DDF2}" destId="{483C36EF-25EF-4AB1-B9F0-806E7E39E51A}" srcOrd="0" destOrd="0" presId="urn:microsoft.com/office/officeart/2005/8/layout/process1"/>
    <dgm:cxn modelId="{69EC7147-34E5-4A32-A3F5-7402A658E19B}" type="presOf" srcId="{A7B8DFAA-F940-4209-8BCE-D5A8680C8840}" destId="{540B09D0-C68D-4663-B09D-54256CFE6426}" srcOrd="1" destOrd="0" presId="urn:microsoft.com/office/officeart/2005/8/layout/process1"/>
    <dgm:cxn modelId="{5F7ACD3E-5F3D-442E-AFE4-9CA7E92A7B7E}" type="presOf" srcId="{866668F7-E5AA-4AD9-8C64-DC2BA2FDCF56}" destId="{4C00BA8B-6CE3-475B-906A-0CBDBD0CAA79}" srcOrd="0" destOrd="0" presId="urn:microsoft.com/office/officeart/2005/8/layout/process1"/>
    <dgm:cxn modelId="{48CC4081-2C42-4134-8257-091461631E98}" srcId="{D0BAE0A3-E013-4D4A-AABE-BFBA7803DDF2}" destId="{04943C97-BF86-40EB-A052-933CEA1CFBF1}" srcOrd="1" destOrd="0" parTransId="{A13B27F0-B285-4D46-AFAA-D262CA94A536}" sibTransId="{FA0D6C5B-E98A-4CCE-A12F-9AA6C01A95E6}"/>
    <dgm:cxn modelId="{457AC3EA-3DD5-49FF-A8DE-75D220924C68}" srcId="{D0BAE0A3-E013-4D4A-AABE-BFBA7803DDF2}" destId="{866668F7-E5AA-4AD9-8C64-DC2BA2FDCF56}" srcOrd="0" destOrd="0" parTransId="{05E1C237-3D1F-4996-A477-141B44078340}" sibTransId="{A7B8DFAA-F940-4209-8BCE-D5A8680C8840}"/>
    <dgm:cxn modelId="{2EFA82EA-AD3F-4BE4-9037-83160B7B8C4E}" type="presOf" srcId="{04943C97-BF86-40EB-A052-933CEA1CFBF1}" destId="{E73C8C16-9E29-46F9-A091-A68C3266EBF5}" srcOrd="0" destOrd="0" presId="urn:microsoft.com/office/officeart/2005/8/layout/process1"/>
    <dgm:cxn modelId="{02925F15-F1FA-4235-A7BD-1047C54D309B}" type="presParOf" srcId="{483C36EF-25EF-4AB1-B9F0-806E7E39E51A}" destId="{4C00BA8B-6CE3-475B-906A-0CBDBD0CAA79}" srcOrd="0" destOrd="0" presId="urn:microsoft.com/office/officeart/2005/8/layout/process1"/>
    <dgm:cxn modelId="{1D29C0CA-E3EB-43EC-8AEF-1D55EA2E29B4}" type="presParOf" srcId="{483C36EF-25EF-4AB1-B9F0-806E7E39E51A}" destId="{24A79BC2-CC42-453B-92FC-E92A76E9A170}" srcOrd="1" destOrd="0" presId="urn:microsoft.com/office/officeart/2005/8/layout/process1"/>
    <dgm:cxn modelId="{67E580DF-3586-4D6C-95B7-E9158227B504}" type="presParOf" srcId="{24A79BC2-CC42-453B-92FC-E92A76E9A170}" destId="{540B09D0-C68D-4663-B09D-54256CFE6426}" srcOrd="0" destOrd="0" presId="urn:microsoft.com/office/officeart/2005/8/layout/process1"/>
    <dgm:cxn modelId="{856B9233-EC47-4FED-8C43-583C2C53210D}" type="presParOf" srcId="{483C36EF-25EF-4AB1-B9F0-806E7E39E51A}" destId="{E73C8C16-9E29-46F9-A091-A68C3266EBF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0BA8B-6CE3-475B-906A-0CBDBD0CAA79}">
      <dsp:nvSpPr>
        <dsp:cNvPr id="0" name=""/>
        <dsp:cNvSpPr/>
      </dsp:nvSpPr>
      <dsp:spPr>
        <a:xfrm>
          <a:off x="4911679" y="71234"/>
          <a:ext cx="3507167" cy="2104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1-موضوع( به عنوان ورودی)</a:t>
          </a:r>
        </a:p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2-مجموعه ای از متن ها راجع به موضوع</a:t>
          </a:r>
          <a:endParaRPr lang="fa-IR" sz="2300" kern="1200" dirty="0">
            <a:cs typeface="B Nazanin" panose="00000400000000000000" pitchFamily="2" charset="-78"/>
          </a:endParaRPr>
        </a:p>
      </dsp:txBody>
      <dsp:txXfrm>
        <a:off x="4973312" y="132867"/>
        <a:ext cx="3383901" cy="1981034"/>
      </dsp:txXfrm>
    </dsp:sp>
    <dsp:sp modelId="{24A79BC2-CC42-453B-92FC-E92A76E9A170}">
      <dsp:nvSpPr>
        <dsp:cNvPr id="0" name=""/>
        <dsp:cNvSpPr/>
      </dsp:nvSpPr>
      <dsp:spPr>
        <a:xfrm rot="10800000">
          <a:off x="3817443" y="688495"/>
          <a:ext cx="743519" cy="869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040499" y="862450"/>
        <a:ext cx="520463" cy="521867"/>
      </dsp:txXfrm>
    </dsp:sp>
    <dsp:sp modelId="{E73C8C16-9E29-46F9-A091-A68C3266EBF5}">
      <dsp:nvSpPr>
        <dsp:cNvPr id="0" name=""/>
        <dsp:cNvSpPr/>
      </dsp:nvSpPr>
      <dsp:spPr>
        <a:xfrm>
          <a:off x="1644" y="71234"/>
          <a:ext cx="3507167" cy="2104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1-احساسات اظهار شده در مورد موضوع در هر متن</a:t>
          </a:r>
        </a:p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2- تشخیص افرادی که هر احساس را بیان کرده اند</a:t>
          </a:r>
          <a:endParaRPr lang="en-US" sz="2300" kern="1200" dirty="0">
            <a:cs typeface="B Nazanin" panose="00000400000000000000" pitchFamily="2" charset="-78"/>
          </a:endParaRPr>
        </a:p>
      </dsp:txBody>
      <dsp:txXfrm>
        <a:off x="63277" y="132867"/>
        <a:ext cx="3383901" cy="1981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6FA7-8CD7-4531-B69C-88BFCE5485D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E0B76-20BC-4755-BD29-9AAE1560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460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C6DF8-22B8-43BF-AF96-4D4400485D0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E513-1C34-4443-A437-6E5E96E4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48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8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برای تشخیص عقیده، معمولا روش های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بهتر از روش های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unsupervised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عمل می کنند اما کمبود منابع با داده های برچسب دار، تحقیقات را به سمت توسعه ی روش های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semisupervised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یا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unsupervised  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متمایل کرده است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5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S.-M. Kim , E. </a:t>
            </a:r>
            <a:r>
              <a:rPr lang="en-US" dirty="0" err="1" smtClean="0">
                <a:solidFill>
                  <a:schemeClr val="tx1"/>
                </a:solidFill>
              </a:rPr>
              <a:t>Hovy</a:t>
            </a:r>
            <a:r>
              <a:rPr lang="en-US" dirty="0" smtClean="0">
                <a:solidFill>
                  <a:schemeClr val="tx1"/>
                </a:solidFill>
              </a:rPr>
              <a:t> , Determining the sentiment of opinions, in: Proceed- </a:t>
            </a:r>
            <a:r>
              <a:rPr lang="en-US" dirty="0" err="1" smtClean="0">
                <a:solidFill>
                  <a:schemeClr val="tx1"/>
                </a:solidFill>
              </a:rPr>
              <a:t>ings</a:t>
            </a:r>
            <a:r>
              <a:rPr lang="en-US" dirty="0" smtClean="0">
                <a:solidFill>
                  <a:schemeClr val="tx1"/>
                </a:solidFill>
              </a:rPr>
              <a:t> of the 20th International Conference on Computational Linguistics, 2004, pp. 1367–1373 . [34] D. Rao , D. </a:t>
            </a:r>
            <a:r>
              <a:rPr lang="en-US" dirty="0" err="1" smtClean="0">
                <a:solidFill>
                  <a:schemeClr val="tx1"/>
                </a:solidFill>
              </a:rPr>
              <a:t>Ravichandran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1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این</a:t>
            </a:r>
            <a:r>
              <a:rPr lang="fa-IR" baseline="0" dirty="0" smtClean="0"/>
              <a:t> لیست کلمات تکرار هم توش شمرده می شه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6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در این روش برای محاسبه ی 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P(</a:t>
            </a:r>
            <a:r>
              <a:rPr lang="en-US" sz="1200" kern="0" dirty="0" err="1" smtClean="0">
                <a:latin typeface="TimesNewRoman"/>
                <a:ea typeface="Noto Sans CJK SC Regular"/>
                <a:cs typeface="Arial" panose="020B0604020202020204" pitchFamily="34" charset="0"/>
              </a:rPr>
              <a:t>w|c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) 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یا قدرت </a:t>
            </a:r>
            <a:r>
              <a:rPr lang="en-US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w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، تعداد رخ دادن مترادف های 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w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 را در لیست کلاس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c 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 می شماریم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06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7BE0E-F66B-403B-BE45-B66071293B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04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69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50" dirty="0" smtClean="0">
                <a:solidFill>
                  <a:schemeClr val="tx1"/>
                </a:solidFill>
              </a:rPr>
              <a:t>B. Pang, L. Lee, and S. </a:t>
            </a:r>
            <a:r>
              <a:rPr lang="en-US" kern="150" dirty="0" err="1" smtClean="0">
                <a:solidFill>
                  <a:schemeClr val="tx1"/>
                </a:solidFill>
              </a:rPr>
              <a:t>Vaithyanathan</a:t>
            </a:r>
            <a:r>
              <a:rPr lang="en-US" kern="150" dirty="0" smtClean="0">
                <a:solidFill>
                  <a:schemeClr val="tx1"/>
                </a:solidFill>
              </a:rPr>
              <a:t>. Thumbs </a:t>
            </a:r>
            <a:r>
              <a:rPr lang="en-US" kern="150" dirty="0" err="1" smtClean="0">
                <a:solidFill>
                  <a:schemeClr val="tx1"/>
                </a:solidFill>
              </a:rPr>
              <a:t>up?Sentiment</a:t>
            </a:r>
            <a:r>
              <a:rPr lang="en-US" kern="150" dirty="0" smtClean="0">
                <a:solidFill>
                  <a:schemeClr val="tx1"/>
                </a:solidFill>
              </a:rPr>
              <a:t> classification using machine learning </a:t>
            </a:r>
            <a:r>
              <a:rPr lang="en-US" kern="150" dirty="0" err="1" smtClean="0">
                <a:solidFill>
                  <a:schemeClr val="tx1"/>
                </a:solidFill>
              </a:rPr>
              <a:t>techniques.In</a:t>
            </a:r>
            <a:r>
              <a:rPr lang="en-US" kern="150" dirty="0" smtClean="0">
                <a:solidFill>
                  <a:schemeClr val="tx1"/>
                </a:solidFill>
              </a:rPr>
              <a:t> Proceedings of the Conference on Empirical Methods </a:t>
            </a:r>
            <a:r>
              <a:rPr lang="en-US" kern="150" dirty="0" err="1" smtClean="0">
                <a:solidFill>
                  <a:schemeClr val="tx1"/>
                </a:solidFill>
              </a:rPr>
              <a:t>inNatural</a:t>
            </a:r>
            <a:r>
              <a:rPr lang="en-US" kern="150" dirty="0" smtClean="0">
                <a:solidFill>
                  <a:schemeClr val="tx1"/>
                </a:solidFill>
              </a:rPr>
              <a:t> Language Processing, pages 79–86, 2002.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29D-A4AF-4527-9055-0CA9A35D490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8EEE-3DBA-485E-9847-7871CC2E937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C038-0C0E-48EC-B5A0-F0257A8AEE23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2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80F9-2947-46D7-BE1B-634F57D25B5B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E2A7-E28D-4693-A79B-24F1D0901CE3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65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428-C099-4BB4-9055-48F2F27B8B29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4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9943-8761-46FC-887A-72ECC1A81CE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7E6F-C9DD-42E1-94F8-CCF446BF0515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EC-ACBC-4F58-B546-5C330226BE56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8860-05AB-4DBA-8B26-F390EB3E02A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0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1290-E4FA-410A-B192-38888AF71D83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54A-F955-41A5-95DD-F8ACB2E670F9}" type="datetime1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CC5C-0663-46D6-8E55-608559F7BCFB}" type="datetime1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6EF-FB11-471C-B652-6AB7F1917EDE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74EB-B8E5-42BB-9662-2B6FC8B5671C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BC84-9362-46D0-8DD4-C3E69AAE5FDE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0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8610BE1C-C95C-4B75-82E7-369A7C3B7AB8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2903F530-958D-4C2C-A9AA-FF03EFC2F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sgi.princeton.edu/~w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8300" y="1303986"/>
            <a:ext cx="8915399" cy="2262781"/>
          </a:xfrm>
        </p:spPr>
        <p:txBody>
          <a:bodyPr>
            <a:normAutofit/>
          </a:bodyPr>
          <a:lstStyle/>
          <a:p>
            <a:pPr algn="ctr" rtl="1"/>
            <a:r>
              <a:rPr lang="fa-IR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عقیده کاوی</a:t>
            </a:r>
            <a:endParaRPr lang="en-US" sz="80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4362" y="3875858"/>
            <a:ext cx="8915399" cy="1126283"/>
          </a:xfrm>
        </p:spPr>
        <p:txBody>
          <a:bodyPr>
            <a:noAutofit/>
          </a:bodyPr>
          <a:lstStyle/>
          <a:p>
            <a:pPr algn="ctr" rtl="1"/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ارا</a:t>
            </a:r>
            <a:r>
              <a:rPr lang="fa-IR" sz="3600" dirty="0">
                <a:solidFill>
                  <a:schemeClr val="tx1"/>
                </a:solidFill>
                <a:cs typeface="B Nazanin" panose="00000400000000000000" pitchFamily="2" charset="-78"/>
              </a:rPr>
              <a:t>ئ</a:t>
            </a:r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 دهندگان: محدثه رهنما, مژده رباطی</a:t>
            </a:r>
          </a:p>
          <a:p>
            <a:pPr algn="ctr" rtl="1"/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استاد: دکتر کیوانپور</a:t>
            </a:r>
            <a:endParaRPr lang="en-US" sz="36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4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8120"/>
            <a:ext cx="8911687" cy="838200"/>
          </a:xfrm>
        </p:spPr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036320"/>
            <a:ext cx="8839200" cy="536981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Subjectivity classification</a:t>
            </a:r>
          </a:p>
          <a:p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Sentiment classification 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Polarity 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determination </a:t>
            </a:r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Vagueness resolution in opinionated 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text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Multi &amp; cross lingual SC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Cross domain SC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Review usefulness measurement 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Opinion spam detection</a:t>
            </a:r>
          </a:p>
          <a:p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Lexicon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creation 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Aspect extraction  </a:t>
            </a:r>
          </a:p>
          <a:p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9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2924" y="147337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11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078" y="1009533"/>
            <a:ext cx="7830355" cy="55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6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راهبرد های مختلف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en-US" sz="2400" dirty="0" smtClean="0">
                <a:solidFill>
                  <a:schemeClr val="tx1"/>
                </a:solidFill>
              </a:rPr>
              <a:t>lexicon-based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fa-IR" sz="2800" dirty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استخراج </a:t>
            </a:r>
            <a:r>
              <a:rPr lang="fa-IR" sz="2600" dirty="0">
                <a:solidFill>
                  <a:schemeClr val="tx1"/>
                </a:solidFill>
                <a:cs typeface="B Nazanin" panose="00000400000000000000" pitchFamily="2" charset="-78"/>
              </a:rPr>
              <a:t>گرایش متن بر اساس قوانین وابسته‌ به‌ زبان‌ شناسي‌ 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00050" lvl="1" indent="0" algn="r" rtl="1">
              <a:buNone/>
            </a:pPr>
            <a:r>
              <a:rPr lang="fa-IR" sz="26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عمل بر اساس منابع  دانش </a:t>
            </a:r>
            <a:r>
              <a:rPr lang="fa-IR" sz="26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خارجی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استخراج </a:t>
            </a:r>
            <a:r>
              <a:rPr lang="fa-IR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کلمات یا عباراتی که گرایش احساسی متن را بیان می کنند.</a:t>
            </a:r>
            <a:endParaRPr lang="en-US" sz="24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تعیین گرایش این عبارات استخراج شده.</a:t>
            </a:r>
            <a:endParaRPr lang="en-US" sz="24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تعیین گرایش متن با اجتماع گرایش تک تک کلمات.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400" dirty="0" smtClean="0">
                <a:solidFill>
                  <a:schemeClr val="tx1"/>
                </a:solidFill>
              </a:rPr>
              <a:t>machine-learning-based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</a:p>
          <a:p>
            <a:pPr marL="40005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اطلاعات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زیربنایی را از داده های آموزشی یاد می گیرد که به آن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امکان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کلاس بندی داده های بدون برچسب جدید را می دهد.</a:t>
            </a:r>
            <a:endParaRPr lang="en-US" sz="2400" dirty="0">
              <a:solidFill>
                <a:schemeClr val="tx1"/>
              </a:solidFill>
            </a:endParaRPr>
          </a:p>
          <a:p>
            <a:pPr marL="342900" lvl="0" indent="-342900" algn="r" rtl="1">
              <a:spcAft>
                <a:spcPts val="0"/>
              </a:spcAft>
              <a:buFont typeface="+mj-lt"/>
              <a:buAutoNum type="arabicPeriod"/>
            </a:pPr>
            <a:endParaRPr lang="en-US" sz="28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A" sz="4800" dirty="0">
                <a:solidFill>
                  <a:schemeClr val="tx1"/>
                </a:solidFill>
                <a:cs typeface="B Nazanin" panose="00000400000000000000" pitchFamily="2" charset="-78"/>
              </a:rPr>
              <a:t>سطوح  تحلیل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275" y="2133600"/>
            <a:ext cx="8915400" cy="3777622"/>
          </a:xfrm>
        </p:spPr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سطح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داکیومنت</a:t>
            </a:r>
            <a:endParaRPr lang="en-US" sz="2800" dirty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دسته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بندی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یک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داکیومنت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به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کلاس های مثبت یا منفی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تحلیل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نظرات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(مانند بررسی فیلم، نظرات محصول، توییت و بلاگ ها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وظیفه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استخراج 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گرایش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کلی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متن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فقط بررسی یک </a:t>
            </a:r>
            <a:r>
              <a:rPr lang="en-US" sz="2400" dirty="0">
                <a:solidFill>
                  <a:schemeClr val="tx1"/>
                </a:solidFill>
              </a:rPr>
              <a:t>target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(هدف عقیده) در یک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داکیومنت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سطح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جمله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معادل مورد قبلی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،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چون یک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جمله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مشابه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یک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داکیومنت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کوتاه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تمرکز بر روی هرجمله 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داکیومت برای تعیین کلاس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4800" dirty="0">
                <a:solidFill>
                  <a:schemeClr val="tx1"/>
                </a:solidFill>
                <a:cs typeface="B Nazanin" panose="00000400000000000000" pitchFamily="2" charset="-78"/>
              </a:rPr>
              <a:t>سطوح  </a:t>
            </a:r>
            <a:r>
              <a:rPr lang="ar-SA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تحلیل</a:t>
            </a:r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(2)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3.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سطح </a:t>
            </a: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ویژگی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: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ریزدانه ترین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سطح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وظیفه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فقط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پیدا کردن گرایش عقیده نیست بلکه یافتن </a:t>
            </a:r>
            <a:r>
              <a:rPr lang="en-US" sz="2400" dirty="0">
                <a:solidFill>
                  <a:schemeClr val="tx1"/>
                </a:solidFill>
              </a:rPr>
              <a:t>target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  (موجودیت ،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یا هردو)نیز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هست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		</a:t>
            </a:r>
            <a:r>
              <a:rPr lang="fa-IR" sz="2400" dirty="0" smtClean="0">
                <a:solidFill>
                  <a:schemeClr val="tx1"/>
                </a:solidFill>
              </a:rPr>
              <a:t>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عقیده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کامل به دست می آید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حل مشکل وجود چند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800100" lvl="2" indent="0" algn="r" rtl="1">
              <a:buNone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یافتن هر </a:t>
            </a:r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یا ویژگی که در متن ذکر شده و ارتباط دادن آن با یک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عقیده</a:t>
            </a:r>
          </a:p>
          <a:p>
            <a:pPr marL="457200" indent="-457200"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افزایش پیچیدگی مسائل از سطح داکیومنت تا سطح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ویژگی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r" rtl="1"/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تجمیع تحلیل هایی که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دقیق و جزئی تر برای تولید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سطوح بالاتر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5400000">
            <a:off x="8425542" y="3461657"/>
            <a:ext cx="313509" cy="587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پیش پردازش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داده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خام جمع آوری شده از منابع مختلف پیش از انجام تحلیل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نیاز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پیش پردازش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دارد</a:t>
            </a:r>
          </a:p>
          <a:p>
            <a:pPr algn="r" rtl="1"/>
            <a:r>
              <a:rPr lang="en-US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Tokenization</a:t>
            </a:r>
            <a:r>
              <a:rPr lang="fa-IR" sz="28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(نشانه گذاری)</a:t>
            </a:r>
            <a:endParaRPr lang="en-US" sz="28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تبدیل جمله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به کلمات و عبارات و نماد ها یا دیگر توکن های معنادار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30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حذف </a:t>
            </a:r>
            <a:r>
              <a:rPr lang="en-US" sz="2600" kern="150" dirty="0" err="1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stopword</a:t>
            </a:r>
            <a:r>
              <a:rPr lang="fa-IR" sz="30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ها</a:t>
            </a:r>
            <a:endParaRPr lang="en-US" sz="30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کلماتی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که برای ساختاردهی زبان استفاده می شوند اما در محتوای آن نقشی ندارند. 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1" algn="r" rtl="1"/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15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1695" y="4233044"/>
            <a:ext cx="1821505" cy="1938992"/>
            <a:chOff x="921695" y="4264576"/>
            <a:chExt cx="1821505" cy="1938992"/>
          </a:xfrm>
        </p:grpSpPr>
        <p:sp>
          <p:nvSpPr>
            <p:cNvPr id="6" name="Rounded Rectangle 5"/>
            <p:cNvSpPr/>
            <p:nvPr/>
          </p:nvSpPr>
          <p:spPr>
            <a:xfrm>
              <a:off x="1024759" y="4264576"/>
              <a:ext cx="1718441" cy="19155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21695" y="4264576"/>
              <a:ext cx="1308370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l"/>
              <a:r>
                <a:rPr lang="en-US" sz="2400" dirty="0" smtClean="0"/>
                <a:t>a</a:t>
              </a:r>
            </a:p>
            <a:p>
              <a:pPr lvl="1" algn="l"/>
              <a:r>
                <a:rPr lang="en-US" sz="2400" dirty="0" smtClean="0"/>
                <a:t>are</a:t>
              </a:r>
            </a:p>
            <a:p>
              <a:pPr lvl="1" algn="l"/>
              <a:r>
                <a:rPr lang="en-US" sz="2400" dirty="0" smtClean="0"/>
                <a:t>The</a:t>
              </a:r>
            </a:p>
            <a:p>
              <a:pPr lvl="1" algn="l"/>
              <a:r>
                <a:rPr lang="en-US" sz="2400" dirty="0" smtClean="0"/>
                <a:t>was</a:t>
              </a:r>
              <a:r>
                <a:rPr lang="fa-IR" sz="2400" dirty="0" smtClean="0">
                  <a:cs typeface="B Nazanin" panose="00000400000000000000" pitchFamily="2" charset="-78"/>
                </a:rPr>
                <a:t> </a:t>
              </a:r>
              <a:endParaRPr lang="en-US" sz="2400" dirty="0" smtClean="0">
                <a:cs typeface="B Nazanin" panose="00000400000000000000" pitchFamily="2" charset="-78"/>
              </a:endParaRPr>
            </a:p>
            <a:p>
              <a:pPr lvl="1" algn="l"/>
              <a:r>
                <a:rPr lang="fa-IR" sz="2400" dirty="0" smtClean="0">
                  <a:cs typeface="B Nazanin" panose="00000400000000000000" pitchFamily="2" charset="-78"/>
                </a:rPr>
                <a:t> </a:t>
              </a:r>
              <a:r>
                <a:rPr lang="en-US" sz="2400" dirty="0"/>
                <a:t>will</a:t>
              </a:r>
              <a:endParaRPr lang="fa-IR" sz="24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3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218529" y="3106897"/>
            <a:ext cx="1959729" cy="666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4800" dirty="0">
                <a:solidFill>
                  <a:prstClr val="black"/>
                </a:solidFill>
                <a:cs typeface="B Nazanin" panose="00000400000000000000" pitchFamily="2" charset="-78"/>
              </a:rPr>
              <a:t>پیش </a:t>
            </a:r>
            <a:r>
              <a:rPr lang="fa-IR" sz="4800" dirty="0" smtClean="0">
                <a:solidFill>
                  <a:prstClr val="black"/>
                </a:solidFill>
                <a:cs typeface="B Nazanin" panose="00000400000000000000" pitchFamily="2" charset="-78"/>
              </a:rPr>
              <a:t>پردازش(2)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r" rtl="1"/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Stemming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(ریشه یابی)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تبدیل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کردن کلمه به حالت ریشه ای آن با حذف پسوند و پیشوندهای کلمه و تبدیل </a:t>
            </a:r>
            <a:endParaRPr 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شکل اصلی یا ریشه ی آن</a:t>
            </a:r>
            <a:endParaRPr lang="en-US" sz="2400" dirty="0">
              <a:solidFill>
                <a:schemeClr val="tx1"/>
              </a:solidFill>
            </a:endParaRPr>
          </a:p>
          <a:p>
            <a:pPr algn="r" rtl="1"/>
            <a:endParaRPr lang="fa-IR" sz="2400" dirty="0" smtClean="0">
              <a:solidFill>
                <a:schemeClr val="tx1"/>
              </a:solidFill>
            </a:endParaRPr>
          </a:p>
          <a:p>
            <a:pPr algn="r" rtl="1"/>
            <a:r>
              <a:rPr lang="en-US" sz="2400" dirty="0" smtClean="0">
                <a:solidFill>
                  <a:schemeClr val="tx1"/>
                </a:solidFill>
              </a:rPr>
              <a:t>parts of speech (POS) tagging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(برچسب گذاری نقش کلمه)</a:t>
            </a: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عقیده ها معمولا صفت بوده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target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عقیده ها(موجودیت ها و جنبه ها) معمولا اسم یا ترکیبی از اسامی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هستند</a:t>
            </a:r>
          </a:p>
          <a:p>
            <a:pPr marL="457200" lvl="1" indent="0" algn="r" rtl="1">
              <a:buNone/>
            </a:pPr>
            <a:endParaRPr lang="fa-IR" sz="3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7150" indent="0" algn="r" rtl="1">
              <a:buNone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*همه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ی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فرایندها همیشه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ضروری نیستند و باید بر اساس کاربرد عقیده کاوی برای مسئله انتخاب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شوند</a:t>
            </a:r>
            <a:endParaRPr lang="en-US" sz="2000" dirty="0">
              <a:solidFill>
                <a:schemeClr val="tx1"/>
              </a:solidFill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16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4799" y="2412102"/>
            <a:ext cx="2987041" cy="1684166"/>
            <a:chOff x="304799" y="2412102"/>
            <a:chExt cx="2987041" cy="1684166"/>
          </a:xfrm>
        </p:grpSpPr>
        <p:sp>
          <p:nvSpPr>
            <p:cNvPr id="9" name="Rounded Rectangle 8"/>
            <p:cNvSpPr/>
            <p:nvPr/>
          </p:nvSpPr>
          <p:spPr>
            <a:xfrm>
              <a:off x="629483" y="2412102"/>
              <a:ext cx="2448698" cy="16841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4799" y="2526608"/>
              <a:ext cx="298704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 smtClean="0"/>
                <a:t>Person</a:t>
              </a:r>
              <a:endParaRPr lang="fa-IR" sz="2400" dirty="0" smtClean="0"/>
            </a:p>
            <a:p>
              <a:pPr lvl="1"/>
              <a:r>
                <a:rPr lang="en-US" sz="2400" dirty="0" smtClean="0"/>
                <a:t>person’s</a:t>
              </a:r>
              <a:endParaRPr lang="fa-IR" sz="2400" dirty="0" smtClean="0"/>
            </a:p>
            <a:p>
              <a:pPr lvl="1"/>
              <a:r>
                <a:rPr lang="en-US" sz="2400" dirty="0" smtClean="0"/>
                <a:t>personify personification </a:t>
              </a:r>
              <a:endParaRPr lang="fa-IR" sz="2400" dirty="0">
                <a:cs typeface="B Nazanin" panose="00000400000000000000" pitchFamily="2" charset="-78"/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>
            <a:off x="3408632" y="3106897"/>
            <a:ext cx="809897" cy="666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91629" y="3209167"/>
            <a:ext cx="1819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 smtClean="0"/>
              <a:t>person 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endParaRPr lang="fa-IR" sz="2400" dirty="0">
              <a:cs typeface="B Nazanin" panose="00000400000000000000" pitchFamily="2" charset="-78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8261" y="4584440"/>
            <a:ext cx="2859869" cy="2178964"/>
            <a:chOff x="98261" y="4584440"/>
            <a:chExt cx="2859869" cy="2178964"/>
          </a:xfrm>
        </p:grpSpPr>
        <p:sp>
          <p:nvSpPr>
            <p:cNvPr id="11" name="Rounded Rectangle 10"/>
            <p:cNvSpPr/>
            <p:nvPr/>
          </p:nvSpPr>
          <p:spPr>
            <a:xfrm>
              <a:off x="415824" y="4584440"/>
              <a:ext cx="2542306" cy="2178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8261" y="4679036"/>
              <a:ext cx="238368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l"/>
              <a:r>
                <a:rPr lang="en-US" sz="2400" dirty="0" smtClean="0"/>
                <a:t>adjective noun</a:t>
              </a:r>
              <a:endParaRPr lang="fa-IR" sz="2400" dirty="0" smtClean="0"/>
            </a:p>
            <a:p>
              <a:pPr lvl="1" algn="l"/>
              <a:r>
                <a:rPr lang="en-US" sz="2400" dirty="0" smtClean="0"/>
                <a:t>verb</a:t>
              </a:r>
              <a:endParaRPr lang="fa-IR" sz="2400" dirty="0" smtClean="0"/>
            </a:p>
            <a:p>
              <a:pPr lvl="1" algn="l"/>
              <a:r>
                <a:rPr lang="en-US" sz="2400" dirty="0" smtClean="0"/>
                <a:t>adverb preposition 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861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الگوریتم لغت </a:t>
            </a:r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نامه محور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انتخاب جمله هایی که شامل عبارت موضوع و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نظر دهنده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مشخص کردن مرز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ناحیه ی مبتنی بر نظر دهنده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محاسبه گرایش تک تک کلمات دارای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احساسات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ترکیب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گرایش کلمات برای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تولید احساسات نظر دهنده برای کل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جمله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60928734"/>
              </p:ext>
            </p:extLst>
          </p:nvPr>
        </p:nvGraphicFramePr>
        <p:xfrm>
          <a:off x="2031608" y="4200907"/>
          <a:ext cx="8420492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31812" y="1503926"/>
            <a:ext cx="2204197" cy="2941950"/>
            <a:chOff x="487153" y="2632841"/>
            <a:chExt cx="2182721" cy="2191407"/>
          </a:xfrm>
        </p:grpSpPr>
        <p:sp>
          <p:nvSpPr>
            <p:cNvPr id="6" name="Rectangle 5"/>
            <p:cNvSpPr/>
            <p:nvPr/>
          </p:nvSpPr>
          <p:spPr>
            <a:xfrm>
              <a:off x="531811" y="2632841"/>
              <a:ext cx="1801485" cy="219140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487153" y="2802899"/>
              <a:ext cx="2182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Negative words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42775"/>
              </p:ext>
            </p:extLst>
          </p:nvPr>
        </p:nvGraphicFramePr>
        <p:xfrm>
          <a:off x="700368" y="2188619"/>
          <a:ext cx="1572292" cy="183379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85136">
                  <a:extLst>
                    <a:ext uri="{9D8B030D-6E8A-4147-A177-3AD203B41FA5}">
                      <a16:colId xmlns:a16="http://schemas.microsoft.com/office/drawing/2014/main" xmlns="" val="167062360"/>
                    </a:ext>
                  </a:extLst>
                </a:gridCol>
                <a:gridCol w="787156">
                  <a:extLst>
                    <a:ext uri="{9D8B030D-6E8A-4147-A177-3AD203B41FA5}">
                      <a16:colId xmlns:a16="http://schemas.microsoft.com/office/drawing/2014/main" xmlns="" val="3347785289"/>
                    </a:ext>
                  </a:extLst>
                </a:gridCol>
              </a:tblGrid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Word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count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0234057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Bad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86790151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quit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80304723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waste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48284065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20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54495008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14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0146053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الگوریتم لغت نامه محور- به دست آوردن گرایش کلمات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جمع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آوری لیستی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کوچکی از کلمات را به صورت دستی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تقسیم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دو دسته بر اساس گرایش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گسترش لیست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با اضافه کردن کلمات مترادف و متضاد آن ها از </a:t>
            </a:r>
            <a:r>
              <a:rPr lang="en-US" sz="2400" dirty="0" smtClean="0">
                <a:solidFill>
                  <a:schemeClr val="tx1"/>
                </a:solidFill>
              </a:rPr>
              <a:t>WordNet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857250" lvl="2" indent="0" algn="r" rtl="1">
              <a:buNone/>
            </a:pP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 فرض اینکه اکثر مترادف های یک کلمه مثبت هم مثبت بوده و متضاد های آن منفی هستند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</a:rPr>
              <a:t>*</a:t>
            </a:r>
            <a:r>
              <a:rPr lang="en-US" sz="2400" dirty="0" smtClean="0">
                <a:solidFill>
                  <a:schemeClr val="tx1"/>
                </a:solidFill>
              </a:rPr>
              <a:t>WordNet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مرجع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آنلاین لغات است که در آن اسم ها و فعل ها و صفت های انگلیسی در گروه های مترادف قرار دارند.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18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1381" y="3336172"/>
            <a:ext cx="1949422" cy="3146902"/>
            <a:chOff x="916234" y="3216165"/>
            <a:chExt cx="1876097" cy="2304393"/>
          </a:xfrm>
        </p:grpSpPr>
        <p:sp>
          <p:nvSpPr>
            <p:cNvPr id="7" name="Rectangle 6"/>
            <p:cNvSpPr/>
            <p:nvPr/>
          </p:nvSpPr>
          <p:spPr>
            <a:xfrm>
              <a:off x="916234" y="3216165"/>
              <a:ext cx="1876097" cy="2304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86095" y="3319799"/>
              <a:ext cx="17363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Positive </a:t>
              </a:r>
              <a:r>
                <a:rPr lang="en-US" dirty="0"/>
                <a:t>words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69455"/>
              </p:ext>
            </p:extLst>
          </p:nvPr>
        </p:nvGraphicFramePr>
        <p:xfrm>
          <a:off x="910485" y="3961840"/>
          <a:ext cx="1742703" cy="2256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3923">
                  <a:extLst>
                    <a:ext uri="{9D8B030D-6E8A-4147-A177-3AD203B41FA5}">
                      <a16:colId xmlns:a16="http://schemas.microsoft.com/office/drawing/2014/main" xmlns="" val="1974480408"/>
                    </a:ext>
                  </a:extLst>
                </a:gridCol>
                <a:gridCol w="838780">
                  <a:extLst>
                    <a:ext uri="{9D8B030D-6E8A-4147-A177-3AD203B41FA5}">
                      <a16:colId xmlns:a16="http://schemas.microsoft.com/office/drawing/2014/main" xmlns="" val="272231565"/>
                    </a:ext>
                  </a:extLst>
                </a:gridCol>
              </a:tblGrid>
              <a:tr h="329528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Word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count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38280142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good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82361734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excellent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26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4341647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effectLst/>
                          <a:latin typeface="Liberation Serif"/>
                          <a:ea typeface="Noto Sans CJK SC Regular"/>
                          <a:cs typeface="FreeSans"/>
                        </a:rPr>
                        <a:t>nice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24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33391201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love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16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92610991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brilliant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1510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2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مشاهده تکرار برخی کلمات مانند </a:t>
            </a:r>
            <a:r>
              <a:rPr lang="en-US" sz="2400" dirty="0" smtClean="0">
                <a:solidFill>
                  <a:schemeClr val="tx1"/>
                </a:solidFill>
              </a:rPr>
              <a:t>great, strong , take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هم در دسته های مثبت و هم منفی 	 		نیاز به معیار قدرت گرایش هر کلمه</a:t>
            </a:r>
          </a:p>
          <a:p>
            <a:pPr marL="0" indent="0" algn="r" rtl="1">
              <a:buNone/>
            </a:pP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C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:دسته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بندی احساسات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(مثبت و منفی)</a:t>
            </a:r>
          </a:p>
          <a:p>
            <a:pPr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w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:کلمه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ی جدید 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/>
            <a:r>
              <a:rPr lang="en-US" sz="2400" kern="0" dirty="0" err="1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syn</a:t>
            </a:r>
            <a:r>
              <a:rPr lang="en-US" sz="2400" kern="0" baseline="-25000" dirty="0" err="1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n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:کلمات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مترادف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w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استخراج شده از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WordNet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400050" lvl="1" indent="0" algn="r" rtl="1">
              <a:buNone/>
            </a:pP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هرچه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بیشتر مترادف ها در این کلاس باشند، با احتمال بیشتری این کلمه عضو این کلاس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اندازه گیری قدرت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</a:t>
            </a:r>
            <a:endParaRPr lang="fa-IR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5400000">
            <a:off x="9537700" y="2383126"/>
            <a:ext cx="5715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21" y="3126076"/>
            <a:ext cx="4890091" cy="17621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21109" y="6229301"/>
            <a:ext cx="576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>Perfect={complete,correct,excact,best,excellent}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60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سطوح عقیده کاوی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فرآیند 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الگوریتم ها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87" y="2369067"/>
            <a:ext cx="5936601" cy="3116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542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برای هرکلمه قدرت مثبت و منفی را محاسبه می کنیم و قدر مطلق آن ها را مقایسه می کنیم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en-US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l">
              <a:buNone/>
            </a:pP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adequate 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POSITIVE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0.9999][- : 0.0484e-11]</a:t>
            </a:r>
          </a:p>
          <a:p>
            <a:r>
              <a:rPr lang="en-US" sz="2400" dirty="0">
                <a:solidFill>
                  <a:schemeClr val="tx1"/>
                </a:solidFill>
              </a:rPr>
              <a:t>afraid : </a:t>
            </a:r>
            <a:r>
              <a:rPr lang="en-US" sz="2400" dirty="0" smtClean="0">
                <a:solidFill>
                  <a:schemeClr val="tx1"/>
                </a:solidFill>
              </a:rPr>
              <a:t>NEGATIVE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0.0212e-04][- : 0.9999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endParaRPr lang="fa-IR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amusing 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POSITIVE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0.9999][- : 0.0593e-07]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answerable : </a:t>
            </a:r>
            <a:r>
              <a:rPr lang="en-US" sz="2400" dirty="0" smtClean="0">
                <a:solidFill>
                  <a:schemeClr val="tx1"/>
                </a:solidFill>
              </a:rPr>
              <a:t>POSITIVE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0.8655][- : 0.1344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</a:t>
            </a:r>
            <a:r>
              <a:rPr lang="fa-IR" sz="4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اندازه گیری قدرت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</a:t>
            </a:r>
            <a:endParaRPr lang="fa-IR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5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ما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در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جستجوی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احساساتی هستیم که نظر دهنده ابراز کرده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این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احساسات در جمله نزدیک به نظردهنده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هستند</a:t>
            </a:r>
          </a:p>
          <a:p>
            <a:pPr marL="914400" lvl="1" indent="-514350" algn="r" rtl="1">
              <a:buFont typeface="+mj-lt"/>
              <a:buAutoNum type="arabicPeriod"/>
            </a:pP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یافتن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موضوع با جست و جوی خود کلمه در متن </a:t>
            </a:r>
            <a:endParaRPr lang="fa-IR" sz="26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914400" lvl="1" indent="-514350" algn="r" rtl="1">
              <a:buFont typeface="+mj-lt"/>
              <a:buAutoNum type="arabicPeriod"/>
            </a:pP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یافتن نظردهنده </a:t>
            </a:r>
          </a:p>
          <a:p>
            <a:pPr marL="857250" lvl="2" indent="0" algn="r" rtl="1">
              <a:buNone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فقط فرد یا سازمان را به عنوان نظردهنده های ممکن در نظر گرفته است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914400" lvl="1" indent="-514350" algn="r" rtl="1">
              <a:buFont typeface="+mj-lt"/>
              <a:buAutoNum type="arabicPeriod"/>
            </a:pP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تعیین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منطقه نزدیک هر نظر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هنده،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که احساسات آن باید در نظر گرفته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شود</a:t>
            </a:r>
            <a:endParaRPr lang="en-US" sz="26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-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گرایش جملات</a:t>
            </a:r>
            <a:endParaRPr lang="en-US" sz="4000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0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امکان مشخص کردن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ناحیه ای که احساسات مورد نظر در آن بیان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شده به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صورت های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مختلفی: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lvl="1" algn="r" rtl="1"/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پنجره 1: کل جمله</a:t>
            </a:r>
            <a:endParaRPr lang="en-US" sz="26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lvl="1" algn="r" rtl="1"/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پنجره 2: </a:t>
            </a:r>
            <a:endParaRPr lang="en-US" sz="26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lvl="1" algn="r" rtl="1"/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لغات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بین نظردهنده وعبارت موضوع</a:t>
            </a:r>
            <a:endParaRPr lang="en-US" sz="26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lvl="1" algn="r" rtl="1"/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پنجره 3: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پنجره2 </a:t>
            </a:r>
            <a:r>
              <a:rPr lang="fa-IR" sz="26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± دوکلمه</a:t>
            </a:r>
            <a:endParaRPr lang="en-US" sz="26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lvl="1" algn="r" rtl="1"/>
            <a:r>
              <a:rPr lang="fa-IR" sz="26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پنجره 4: </a:t>
            </a:r>
            <a:r>
              <a:rPr lang="fa-IR" sz="2600" kern="0" dirty="0" smtClean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پنجره </a:t>
            </a:r>
            <a:r>
              <a:rPr lang="fa-IR" sz="26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2 تا پایان </a:t>
            </a:r>
            <a:r>
              <a:rPr lang="fa-IR" sz="2600" kern="0" dirty="0" smtClean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جمله</a:t>
            </a:r>
            <a:endParaRPr lang="en-US" sz="26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4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محور-ناحیه احساسات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73792" y="2639877"/>
            <a:ext cx="6173394" cy="2799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For that reason and others, the Constitutional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Convention unanimously rejected term limits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and the </a:t>
            </a:r>
            <a:r>
              <a:rPr lang="en-US" sz="2000" b="1" i="1" dirty="0" smtClean="0"/>
              <a:t>First Congress </a:t>
            </a:r>
            <a:r>
              <a:rPr lang="en-US" sz="2000" dirty="0" smtClean="0"/>
              <a:t>soundly defeated two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subsequent </a:t>
            </a:r>
            <a:r>
              <a:rPr lang="en-US" sz="2000" b="1" i="1" dirty="0" smtClean="0"/>
              <a:t>term-limit </a:t>
            </a:r>
            <a:r>
              <a:rPr lang="en-US" sz="2000" dirty="0" smtClean="0"/>
              <a:t>proposals.</a:t>
            </a:r>
          </a:p>
          <a:p>
            <a:r>
              <a:rPr lang="en-US" sz="2000" dirty="0" smtClean="0"/>
              <a:t>TOPIC : term limit</a:t>
            </a:r>
          </a:p>
          <a:p>
            <a:r>
              <a:rPr lang="en-US" sz="2000" dirty="0" smtClean="0"/>
              <a:t>HOLDER : First Congress</a:t>
            </a:r>
          </a:p>
        </p:txBody>
      </p:sp>
    </p:spTree>
    <p:extLst>
      <p:ext uri="{BB962C8B-B14F-4D97-AF65-F5344CB8AC3E}">
        <p14:creationId xmlns:p14="http://schemas.microsoft.com/office/powerpoint/2010/main" val="426073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	مدل یک:								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ایده: منفی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در منفی برابر مثبت است. </a:t>
            </a:r>
            <a:endParaRPr lang="fa-IR" sz="28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در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این مدل کلماتی مانند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not</a:t>
            </a:r>
            <a:r>
              <a:rPr lang="en-US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و  </a:t>
            </a:r>
            <a:r>
              <a:rPr lang="en-US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never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می تواند گرایش احساسی را وارونه کند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.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این روش به این دو جمله یک احساس را نسبت می دهد: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ar-SA" sz="24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NewRoman"/>
              </a:rPr>
              <a:t>"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The California Supreme Court </a:t>
            </a:r>
            <a:r>
              <a:rPr lang="en-US" sz="24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agreed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that the state’s new term-limit law was </a:t>
            </a:r>
            <a:r>
              <a:rPr lang="en-US" sz="24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constitutional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”</a:t>
            </a:r>
            <a:endParaRPr lang="en-US" sz="24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“the California Supreme Court </a:t>
            </a:r>
            <a:r>
              <a:rPr lang="en-US" sz="24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disagreed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that the state’s new term-limit law was </a:t>
            </a:r>
            <a:r>
              <a:rPr lang="en-US" sz="24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unconstitutional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”</a:t>
            </a:r>
            <a:endParaRPr lang="en-US" sz="24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algn="r" rtl="1"/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 کلاس احساسی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جملات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9212" y="2133600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Π </a:t>
            </a:r>
            <a:r>
              <a:rPr lang="en-US" sz="2400" kern="0" dirty="0">
                <a:latin typeface="TimesNewRoman"/>
                <a:ea typeface="Noto Sans CJK SC Regular"/>
                <a:cs typeface="Arial" panose="020B0604020202020204" pitchFamily="34" charset="0"/>
              </a:rPr>
              <a:t>(signs in region)</a:t>
            </a:r>
            <a:endParaRPr lang="en-US" sz="2400" kern="150" dirty="0">
              <a:latin typeface="Liberation Serif"/>
              <a:ea typeface="Noto Sans CJK SC Regular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377579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 fontAlgn="auto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مدل دوم: میانگین قدرت احساسات در جمله</a:t>
            </a:r>
            <a:endParaRPr lang="fa-IR" sz="2800" kern="0" dirty="0">
              <a:solidFill>
                <a:schemeClr val="tx1"/>
              </a:solidFill>
              <a:effectLst/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kern="0" dirty="0" smtClean="0">
              <a:solidFill>
                <a:schemeClr val="tx1"/>
              </a:solidFill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kern="0" dirty="0">
              <a:solidFill>
                <a:schemeClr val="tx1"/>
              </a:solidFill>
              <a:effectLst/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 fontAlgn="auto">
              <a:spcAft>
                <a:spcPts val="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( c)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 تعداد کلمات در ناحیه است که دسته بندی احساسی آن برابر </a:t>
            </a: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</a:t>
            </a:r>
          </a:p>
          <a:p>
            <a:pPr algn="r" rtl="1" fontAlgn="auto">
              <a:spcAft>
                <a:spcPts val="0"/>
              </a:spcAft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صورتی که جمله ای دارای کلمات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مثبت قویتری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باشد ، جمله مثبت خواهد بود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 کلاس احساسی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جملات(2)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24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79" y="2286000"/>
            <a:ext cx="4315345" cy="18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2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fontAlgn="auto"/>
            <a:r>
              <a:rPr lang="en-US" sz="4400" dirty="0" smtClean="0">
                <a:solidFill>
                  <a:schemeClr val="tx1"/>
                </a:solidFill>
              </a:rPr>
              <a:t>Naive </a:t>
            </a:r>
            <a:r>
              <a:rPr lang="en-US" sz="4400" dirty="0">
                <a:solidFill>
                  <a:schemeClr val="tx1"/>
                </a:solidFill>
              </a:rPr>
              <a:t>Bayes Classifier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r" rtl="1"/>
                <a:r>
                  <a:rPr lang="fa-IR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روش </a:t>
                </a:r>
                <a:r>
                  <a:rPr lang="en-US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supervised</a:t>
                </a:r>
                <a:endParaRPr lang="fa-IR" sz="24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نمایش داکیومنت که </a:t>
                </a:r>
                <a:r>
                  <a:rPr lang="fa-IR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آن متن به صورت مجموعه ای از کلمات بدون ترتیب نمایش داده می شود و قوانین گرامری و ترتیب کلمات را نادیده </a:t>
                </a: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گرفته می شود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fontAlgn="auto"/>
                <a:r>
                  <a:rPr lang="fa-IR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P(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label|document</a:t>
                </a:r>
                <a:r>
                  <a:rPr lang="en-US" sz="2400" dirty="0">
                    <a:solidFill>
                      <a:schemeClr val="tx1"/>
                    </a:solidFill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a-IR" sz="2400" dirty="0" smtClean="0">
                  <a:solidFill>
                    <a:schemeClr val="tx1"/>
                  </a:solidFill>
                </a:endParaRPr>
              </a:p>
              <a:p>
                <a:pPr algn="r" rtl="1" fontAlgn="auto"/>
                <a:r>
                  <a:rPr lang="fa-IR" sz="24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 فرض مستقل بودن رخ دادن کلمات(ویژگی ها) از یکدیگر، عبارت بالا به صورت زیر تبدیل می </a:t>
                </a:r>
                <a:r>
                  <a:rPr lang="fa-IR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شود:</a:t>
                </a:r>
              </a:p>
              <a:p>
                <a:pPr algn="l" fontAlgn="auto"/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</a:t>
                </a:r>
                <a:r>
                  <a:rPr lang="en-US" sz="1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label|document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)==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200400" lvl="7" indent="0">
                  <a:buNone/>
                </a:pPr>
                <a:endPara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73" t="-2258" r="-1300" b="-10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</a:rPr>
              <a:t>Classifier(2)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4879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fa-IR" dirty="0" smtClean="0">
                  <a:solidFill>
                    <a:schemeClr val="tx1"/>
                  </a:solidFill>
                </a:endParaRPr>
              </a:p>
              <a:p>
                <a:pPr marL="514350" indent="-457200">
                  <a:buFont typeface="+mj-lt"/>
                  <a:buAutoNum type="arabicPeriod"/>
                </a:pPr>
                <a:r>
                  <a:rPr lang="en-US" sz="2600" dirty="0">
                    <a:solidFill>
                      <a:schemeClr val="tx1"/>
                    </a:solidFill>
                  </a:rPr>
                  <a:t>P(label)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𝑤𝑜𝑟𝑑𝑠</m:t>
                            </m:r>
                          </m:e>
                        </m:d>
                      </m:den>
                    </m:f>
                  </m:oMath>
                </a14:m>
                <a:endParaRPr lang="fa-IR" sz="30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endParaRPr lang="en-US" sz="2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محاسبه ی </a:t>
                </a:r>
                <a:r>
                  <a:rPr lang="en-US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P(</a:t>
                </a:r>
                <a:r>
                  <a:rPr lang="en-US" sz="2600" dirty="0" err="1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fi|label</a:t>
                </a:r>
                <a:r>
                  <a:rPr lang="en-US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)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برای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کلماتی که تا کنون مشاهده نشده اند مقدار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صفر به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دست می آید که باعث می شود محاسبات با مشکل مواجه شود </a:t>
                </a:r>
              </a:p>
              <a:p>
                <a:pPr lvl="1" algn="r" rtl="1"/>
                <a:endParaRPr lang="en-US" sz="30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endParaRPr lang="fa-IR" sz="30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به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کلماتی که تا کنون مشاهده نشده اند احتمالی اختصاص داده می شود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جمع احتمال همه ی کلمات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بین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کلمات یک برچسب همچنان یک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است</a:t>
                </a:r>
                <a:endParaRPr lang="en-US" sz="2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457200" lvl="1" indent="0" algn="r" rtl="1">
                  <a:buNone/>
                </a:pPr>
                <a:endParaRPr lang="en-US" sz="3600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fontAlgn="auto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487917"/>
              </a:xfrm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26</a:t>
            </a:fld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22148" y="4510495"/>
                <a:ext cx="7216940" cy="6903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2.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 P(</a:t>
                </a:r>
                <a:r>
                  <a:rPr lang="en-US" sz="2400" dirty="0" err="1" smtClean="0">
                    <a:latin typeface="Times New Roman" panose="02020603050405020304" pitchFamily="18" charset="0"/>
                  </a:rPr>
                  <a:t>f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</a:rPr>
                  <a:t>i</a:t>
                </a:r>
                <a:r>
                  <a:rPr lang="en-US" sz="2400" dirty="0" err="1" smtClean="0">
                    <a:latin typeface="Times New Roman" panose="02020603050405020304" pitchFamily="18" charset="0"/>
                  </a:rPr>
                  <a:t>|label</a:t>
                </a:r>
                <a:r>
                  <a:rPr lang="en-US" sz="2400" dirty="0"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𝑑𝑖𝑠𝑡𝑖𝑛𝑐𝑡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148" y="4510495"/>
                <a:ext cx="7216940" cy="690382"/>
              </a:xfrm>
              <a:prstGeom prst="rect">
                <a:avLst/>
              </a:prstGeom>
              <a:blipFill>
                <a:blip r:embed="rId3"/>
                <a:stretch>
                  <a:fillRect l="-1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0576" y="2507196"/>
                <a:ext cx="4106381" cy="58266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. </a:t>
                </a:r>
                <a:r>
                  <a:rPr lang="en-US" sz="2000" dirty="0" smtClean="0"/>
                  <a:t> P(</a:t>
                </a:r>
                <a:r>
                  <a:rPr lang="en-US" sz="2000" dirty="0" err="1" smtClean="0"/>
                  <a:t>f</a:t>
                </a:r>
                <a:r>
                  <a:rPr lang="en-US" sz="2000" baseline="-25000" dirty="0" err="1" smtClean="0"/>
                  <a:t>i</a:t>
                </a:r>
                <a:r>
                  <a:rPr lang="en-US" sz="2000" dirty="0" err="1" smtClean="0"/>
                  <a:t>|label</a:t>
                </a:r>
                <a:r>
                  <a:rPr lang="en-US" sz="2000" dirty="0"/>
                  <a:t>)=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576" y="2507196"/>
                <a:ext cx="4106381" cy="582660"/>
              </a:xfrm>
              <a:prstGeom prst="rect">
                <a:avLst/>
              </a:prstGeom>
              <a:blipFill>
                <a:blip r:embed="rId4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71521" y="1760004"/>
                <a:ext cx="7267567" cy="747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0.  </a:t>
                </a:r>
                <a:r>
                  <a:rPr lang="en-US" sz="2000" dirty="0"/>
                  <a:t>P(</a:t>
                </a:r>
                <a:r>
                  <a:rPr lang="en-US" sz="2000" dirty="0" err="1"/>
                  <a:t>label|document</a:t>
                </a:r>
                <a:r>
                  <a:rPr lang="en-US" sz="2000" dirty="0"/>
                  <a:t>)==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521" y="1760004"/>
                <a:ext cx="7267567" cy="747192"/>
              </a:xfrm>
              <a:prstGeom prst="rect">
                <a:avLst/>
              </a:prstGeom>
              <a:blipFill>
                <a:blip r:embed="rId5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txBody>
          <a:bodyPr>
            <a:noAutofit/>
          </a:bodyPr>
          <a:lstStyle/>
          <a:p>
            <a:pPr algn="ctr" rtl="1"/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Naive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Bayes Classifier</a:t>
            </a:r>
            <a:b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 fontAlgn="auto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تعیین گرایش نظرات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راجع به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یک بازی کامپیوتری</a:t>
            </a:r>
          </a:p>
          <a:p>
            <a:pPr algn="r" rtl="1"/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تبدیل امتیاز نظرات به کلاس</a:t>
            </a:r>
            <a:endParaRPr lang="fa-IR" sz="2800" kern="0" dirty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lvl="1" algn="r" rtl="1"/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امتیاز های بالا(4و5) به برچسب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مثبت</a:t>
            </a:r>
          </a:p>
          <a:p>
            <a:pPr lvl="1"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امتیاز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های پایین(1و2) به برچسب منفی تبدیل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شد</a:t>
            </a:r>
          </a:p>
          <a:p>
            <a:pPr lvl="1"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4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FreeSans"/>
              </a:rPr>
              <a:t>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نظرها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با امتیاز 3 به عنوان نمونه های خنثی حذف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شد</a:t>
            </a: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27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1" t="55862" r="5002" b="690"/>
          <a:stretch/>
        </p:blipFill>
        <p:spPr>
          <a:xfrm>
            <a:off x="398882" y="1576552"/>
            <a:ext cx="5229408" cy="2758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 t="24828" r="319" b="10115"/>
          <a:stretch/>
        </p:blipFill>
        <p:spPr>
          <a:xfrm>
            <a:off x="572308" y="4331673"/>
            <a:ext cx="4709145" cy="251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-</a:t>
            </a:r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پیش پردازش</a:t>
            </a:r>
            <a:endParaRPr lang="en-US" sz="4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088" y="3080378"/>
            <a:ext cx="8915400" cy="3777622"/>
          </a:xfrm>
        </p:spPr>
        <p:txBody>
          <a:bodyPr>
            <a:norm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انجام </a:t>
            </a:r>
            <a:r>
              <a:rPr lang="en-US" sz="20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tokenization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اعمال منفی کننده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ها</a:t>
            </a:r>
          </a:p>
          <a:p>
            <a:pPr marL="857250" lvl="2" indent="0" algn="r" rtl="1">
              <a:buNone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علامت </a:t>
            </a:r>
            <a:r>
              <a:rPr lang="en-US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NOT_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به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کلماتی که بین عبارت منفی کننده مانند </a:t>
            </a:r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not, isn’t , didn’t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و اولین علامت نگارشی پس از عبارت منفی کننده، اضافه شد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تبدیل امتیاز ها به برچسب</a:t>
            </a:r>
          </a:p>
          <a:p>
            <a:pPr algn="r" rtl="1">
              <a:buFont typeface="+mj-lt"/>
              <a:buAutoNum type="arabicPeriod"/>
            </a:pP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کلمات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جملات مثبت برچسب مثبت زده </a:t>
            </a: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</a:endParaRPr>
          </a:p>
          <a:p>
            <a:pPr algn="r" rtl="1">
              <a:buFont typeface="+mj-lt"/>
              <a:buAutoNum type="arabicPeriod"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کلمات جملات منفی برچسب منفی</a:t>
            </a:r>
            <a:endParaRPr lang="en-US" sz="2400" dirty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3088" y="436790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This place </a:t>
            </a:r>
            <a:r>
              <a:rPr lang="en-US" sz="20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isn’t </a:t>
            </a: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OK</a:t>
            </a:r>
            <a:r>
              <a:rPr lang="en-US" sz="20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.</a:t>
            </a:r>
            <a:endParaRPr lang="en-US" sz="2000" kern="150" dirty="0">
              <a:latin typeface="TimesNewRoman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Features={</a:t>
            </a:r>
            <a:r>
              <a:rPr lang="en-US" sz="2000" kern="150" dirty="0">
                <a:latin typeface="TimesNewRoman"/>
                <a:ea typeface="Noto Sans CJK SC Regular"/>
                <a:cs typeface="FreeSans"/>
              </a:rPr>
              <a:t> </a:t>
            </a: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This ,place, NOT_OK)</a:t>
            </a:r>
            <a:endParaRPr lang="en-US" sz="2000" kern="150" dirty="0">
              <a:effectLst/>
              <a:latin typeface="TimesNewRoman"/>
              <a:ea typeface="Noto Sans CJK SC Regular"/>
              <a:cs typeface="Free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7539" y="1152907"/>
            <a:ext cx="6096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is a fun game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4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game is wonderful 5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crashing for no reason.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2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have to restart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before new game.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1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702" y="1080402"/>
            <a:ext cx="5044446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is ,a ,fun ,game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,game ,is ,wonderful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,crashing ,for ,no ,reason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,have ,to ,restart ,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,before ,new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game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.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9448" y="3080378"/>
            <a:ext cx="10893973" cy="62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34126" y="2343818"/>
            <a:ext cx="966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8602" y="273331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54433" y="151670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45446" y="189088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- </a:t>
            </a:r>
            <a:r>
              <a:rPr lang="en-US" sz="4400" dirty="0" smtClean="0">
                <a:solidFill>
                  <a:schemeClr val="tx1"/>
                </a:solidFill>
              </a:rPr>
              <a:t>training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7539" y="1152907"/>
            <a:ext cx="6096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is a fun game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4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game is wonderful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5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crashing for no reason.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2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have to restart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before new game.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1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19675"/>
              </p:ext>
            </p:extLst>
          </p:nvPr>
        </p:nvGraphicFramePr>
        <p:xfrm>
          <a:off x="163627" y="3762811"/>
          <a:ext cx="12703290" cy="2167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064">
                  <a:extLst>
                    <a:ext uri="{9D8B030D-6E8A-4147-A177-3AD203B41FA5}">
                      <a16:colId xmlns:a16="http://schemas.microsoft.com/office/drawing/2014/main" xmlns="" val="1019926350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xmlns="" val="1366633884"/>
                    </a:ext>
                  </a:extLst>
                </a:gridCol>
                <a:gridCol w="464127">
                  <a:extLst>
                    <a:ext uri="{9D8B030D-6E8A-4147-A177-3AD203B41FA5}">
                      <a16:colId xmlns:a16="http://schemas.microsoft.com/office/drawing/2014/main" xmlns="" val="1203188509"/>
                    </a:ext>
                  </a:extLst>
                </a:gridCol>
                <a:gridCol w="363421">
                  <a:extLst>
                    <a:ext uri="{9D8B030D-6E8A-4147-A177-3AD203B41FA5}">
                      <a16:colId xmlns:a16="http://schemas.microsoft.com/office/drawing/2014/main" xmlns="" val="3955462489"/>
                    </a:ext>
                  </a:extLst>
                </a:gridCol>
                <a:gridCol w="569212">
                  <a:extLst>
                    <a:ext uri="{9D8B030D-6E8A-4147-A177-3AD203B41FA5}">
                      <a16:colId xmlns:a16="http://schemas.microsoft.com/office/drawing/2014/main" xmlns="" val="2040685962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xmlns="" val="3029554536"/>
                    </a:ext>
                  </a:extLst>
                </a:gridCol>
                <a:gridCol w="1082599">
                  <a:extLst>
                    <a:ext uri="{9D8B030D-6E8A-4147-A177-3AD203B41FA5}">
                      <a16:colId xmlns:a16="http://schemas.microsoft.com/office/drawing/2014/main" xmlns="" val="1624095574"/>
                    </a:ext>
                  </a:extLst>
                </a:gridCol>
                <a:gridCol w="776098">
                  <a:extLst>
                    <a:ext uri="{9D8B030D-6E8A-4147-A177-3AD203B41FA5}">
                      <a16:colId xmlns:a16="http://schemas.microsoft.com/office/drawing/2014/main" xmlns="" val="1963546674"/>
                    </a:ext>
                  </a:extLst>
                </a:gridCol>
                <a:gridCol w="929347">
                  <a:extLst>
                    <a:ext uri="{9D8B030D-6E8A-4147-A177-3AD203B41FA5}">
                      <a16:colId xmlns:a16="http://schemas.microsoft.com/office/drawing/2014/main" xmlns="" val="2846790725"/>
                    </a:ext>
                  </a:extLst>
                </a:gridCol>
                <a:gridCol w="465221">
                  <a:extLst>
                    <a:ext uri="{9D8B030D-6E8A-4147-A177-3AD203B41FA5}">
                      <a16:colId xmlns:a16="http://schemas.microsoft.com/office/drawing/2014/main" xmlns="" val="1745787932"/>
                    </a:ext>
                  </a:extLst>
                </a:gridCol>
                <a:gridCol w="786503">
                  <a:extLst>
                    <a:ext uri="{9D8B030D-6E8A-4147-A177-3AD203B41FA5}">
                      <a16:colId xmlns:a16="http://schemas.microsoft.com/office/drawing/2014/main" xmlns="" val="2608921950"/>
                    </a:ext>
                  </a:extLst>
                </a:gridCol>
                <a:gridCol w="301486">
                  <a:extLst>
                    <a:ext uri="{9D8B030D-6E8A-4147-A177-3AD203B41FA5}">
                      <a16:colId xmlns:a16="http://schemas.microsoft.com/office/drawing/2014/main" xmlns="" val="932157743"/>
                    </a:ext>
                  </a:extLst>
                </a:gridCol>
                <a:gridCol w="630405">
                  <a:extLst>
                    <a:ext uri="{9D8B030D-6E8A-4147-A177-3AD203B41FA5}">
                      <a16:colId xmlns:a16="http://schemas.microsoft.com/office/drawing/2014/main" xmlns="" val="1087033832"/>
                    </a:ext>
                  </a:extLst>
                </a:gridCol>
                <a:gridCol w="360758">
                  <a:extLst>
                    <a:ext uri="{9D8B030D-6E8A-4147-A177-3AD203B41FA5}">
                      <a16:colId xmlns:a16="http://schemas.microsoft.com/office/drawing/2014/main" xmlns="" val="1394780793"/>
                    </a:ext>
                  </a:extLst>
                </a:gridCol>
                <a:gridCol w="788416">
                  <a:extLst>
                    <a:ext uri="{9D8B030D-6E8A-4147-A177-3AD203B41FA5}">
                      <a16:colId xmlns:a16="http://schemas.microsoft.com/office/drawing/2014/main" xmlns="" val="3177576158"/>
                    </a:ext>
                  </a:extLst>
                </a:gridCol>
                <a:gridCol w="693807">
                  <a:extLst>
                    <a:ext uri="{9D8B030D-6E8A-4147-A177-3AD203B41FA5}">
                      <a16:colId xmlns:a16="http://schemas.microsoft.com/office/drawing/2014/main" xmlns="" val="2097883519"/>
                    </a:ext>
                  </a:extLst>
                </a:gridCol>
                <a:gridCol w="819953">
                  <a:extLst>
                    <a:ext uri="{9D8B030D-6E8A-4147-A177-3AD203B41FA5}">
                      <a16:colId xmlns:a16="http://schemas.microsoft.com/office/drawing/2014/main" xmlns="" val="2132594911"/>
                    </a:ext>
                  </a:extLst>
                </a:gridCol>
                <a:gridCol w="536123">
                  <a:extLst>
                    <a:ext uri="{9D8B030D-6E8A-4147-A177-3AD203B41FA5}">
                      <a16:colId xmlns:a16="http://schemas.microsoft.com/office/drawing/2014/main" xmlns="" val="3087822251"/>
                    </a:ext>
                  </a:extLst>
                </a:gridCol>
                <a:gridCol w="961866">
                  <a:extLst>
                    <a:ext uri="{9D8B030D-6E8A-4147-A177-3AD203B41FA5}">
                      <a16:colId xmlns:a16="http://schemas.microsoft.com/office/drawing/2014/main" xmlns="" val="1280327180"/>
                    </a:ext>
                  </a:extLst>
                </a:gridCol>
              </a:tblGrid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This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Fun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wonderful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for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No_</a:t>
                      </a:r>
                      <a:endParaRPr lang="fa-IR" sz="1600" b="1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reason 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restart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Every</a:t>
                      </a:r>
                      <a:endParaRPr lang="fa-IR" sz="1400" kern="0" dirty="0" smtClean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Time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Before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new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96903039"/>
                  </a:ext>
                </a:extLst>
              </a:tr>
              <a:tr h="663974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2800" kern="150" dirty="0">
                        <a:solidFill>
                          <a:schemeClr val="bg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15953348"/>
                  </a:ext>
                </a:extLst>
              </a:tr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2800" kern="150" dirty="0">
                        <a:solidFill>
                          <a:schemeClr val="accent2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2601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0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متن کاوی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فرآیند تحلیل متن برای استخراج یا کشف اطلاعات و واقعیت‌های معتبر، جدید و از پیش ناشناخته، پنهان، مفید و قابل درک از داده‌های ساخت نیافته و نیمه ساخت یافته به صورت خودکار (توسط رایانه) گفته می شود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یکی از کاربردهای متن کاوی، پردازش زبان‌های طبیعی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 و حوزه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ای است که بر تعامل بین زبان انسان و کامپیوتر مطالعه می کند.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عقیده کاوی(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 mining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یا تحلیل احساس (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از کاربردهای پردازش زبان های طبیعی است.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7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022" y="329899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0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-</a:t>
            </a:r>
            <a:r>
              <a:rPr lang="en-US" sz="4000" dirty="0" smtClean="0">
                <a:solidFill>
                  <a:schemeClr val="tx1"/>
                </a:solidFill>
              </a:rPr>
              <a:t>test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/>
            <a:r>
              <a:rPr lang="en-US" sz="2400" dirty="0"/>
              <a:t> </a:t>
            </a:r>
            <a:endParaRPr lang="en-US" sz="2400" dirty="0" smtClean="0"/>
          </a:p>
          <a:p>
            <a:pPr fontAlgn="auto"/>
            <a:endParaRPr lang="en-US" sz="2400" dirty="0"/>
          </a:p>
          <a:p>
            <a:pPr fontAlgn="auto"/>
            <a:endParaRPr lang="en-US" sz="2400" dirty="0" smtClean="0"/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برای مشاهده ی روند کلی این فرایند  گرایش جمله ی زیر را بررسی می </a:t>
            </a:r>
            <a:r>
              <a:rPr lang="fa-IR" sz="2400" dirty="0" smtClean="0">
                <a:cs typeface="B Nazanin" panose="00000400000000000000" pitchFamily="2" charset="-78"/>
              </a:rPr>
              <a:t>کنیم</a:t>
            </a:r>
            <a:endParaRPr lang="en-US" sz="2400" dirty="0">
              <a:cs typeface="B Nazanin" panose="00000400000000000000" pitchFamily="2" charset="-78"/>
            </a:endParaRPr>
          </a:p>
          <a:p>
            <a:pPr fontAlgn="auto"/>
            <a:r>
              <a:rPr lang="en-US" sz="2400" dirty="0" err="1"/>
              <a:t>Everytime</a:t>
            </a:r>
            <a:r>
              <a:rPr lang="en-US" sz="2400" dirty="0"/>
              <a:t> I have started the game it is crashing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63895"/>
              </p:ext>
            </p:extLst>
          </p:nvPr>
        </p:nvGraphicFramePr>
        <p:xfrm>
          <a:off x="1342549" y="4915166"/>
          <a:ext cx="9249497" cy="1286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xmlns="" val="3209943541"/>
                    </a:ext>
                  </a:extLst>
                </a:gridCol>
                <a:gridCol w="1260841">
                  <a:extLst>
                    <a:ext uri="{9D8B030D-6E8A-4147-A177-3AD203B41FA5}">
                      <a16:colId xmlns:a16="http://schemas.microsoft.com/office/drawing/2014/main" xmlns="" val="2100578376"/>
                    </a:ext>
                  </a:extLst>
                </a:gridCol>
                <a:gridCol w="530580">
                  <a:extLst>
                    <a:ext uri="{9D8B030D-6E8A-4147-A177-3AD203B41FA5}">
                      <a16:colId xmlns:a16="http://schemas.microsoft.com/office/drawing/2014/main" xmlns="" val="75355962"/>
                    </a:ext>
                  </a:extLst>
                </a:gridCol>
                <a:gridCol w="740246">
                  <a:extLst>
                    <a:ext uri="{9D8B030D-6E8A-4147-A177-3AD203B41FA5}">
                      <a16:colId xmlns:a16="http://schemas.microsoft.com/office/drawing/2014/main" xmlns="" val="703225415"/>
                    </a:ext>
                  </a:extLst>
                </a:gridCol>
                <a:gridCol w="917105">
                  <a:extLst>
                    <a:ext uri="{9D8B030D-6E8A-4147-A177-3AD203B41FA5}">
                      <a16:colId xmlns:a16="http://schemas.microsoft.com/office/drawing/2014/main" xmlns="" val="4266181011"/>
                    </a:ext>
                  </a:extLst>
                </a:gridCol>
                <a:gridCol w="718850">
                  <a:extLst>
                    <a:ext uri="{9D8B030D-6E8A-4147-A177-3AD203B41FA5}">
                      <a16:colId xmlns:a16="http://schemas.microsoft.com/office/drawing/2014/main" xmlns="" val="2833811841"/>
                    </a:ext>
                  </a:extLst>
                </a:gridCol>
                <a:gridCol w="1162427">
                  <a:extLst>
                    <a:ext uri="{9D8B030D-6E8A-4147-A177-3AD203B41FA5}">
                      <a16:colId xmlns:a16="http://schemas.microsoft.com/office/drawing/2014/main" xmlns="" val="1260269007"/>
                    </a:ext>
                  </a:extLst>
                </a:gridCol>
                <a:gridCol w="775902">
                  <a:extLst>
                    <a:ext uri="{9D8B030D-6E8A-4147-A177-3AD203B41FA5}">
                      <a16:colId xmlns:a16="http://schemas.microsoft.com/office/drawing/2014/main" xmlns="" val="1292009890"/>
                    </a:ext>
                  </a:extLst>
                </a:gridCol>
                <a:gridCol w="904269">
                  <a:extLst>
                    <a:ext uri="{9D8B030D-6E8A-4147-A177-3AD203B41FA5}">
                      <a16:colId xmlns:a16="http://schemas.microsoft.com/office/drawing/2014/main" xmlns="" val="3567343325"/>
                    </a:ext>
                  </a:extLst>
                </a:gridCol>
                <a:gridCol w="1082554">
                  <a:extLst>
                    <a:ext uri="{9D8B030D-6E8A-4147-A177-3AD203B41FA5}">
                      <a16:colId xmlns:a16="http://schemas.microsoft.com/office/drawing/2014/main" xmlns="" val="2508265451"/>
                    </a:ext>
                  </a:extLst>
                </a:gridCol>
              </a:tblGrid>
              <a:tr h="484329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</a:rPr>
                        <a:t>Everytime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the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it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58127765"/>
                  </a:ext>
                </a:extLst>
              </a:tr>
              <a:tr h="318227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88284860"/>
                  </a:ext>
                </a:extLst>
              </a:tr>
              <a:tr h="484329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0607195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30</a:t>
            </a:fld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33293"/>
              </p:ext>
            </p:extLst>
          </p:nvPr>
        </p:nvGraphicFramePr>
        <p:xfrm>
          <a:off x="163627" y="1411494"/>
          <a:ext cx="12703290" cy="2167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064">
                  <a:extLst>
                    <a:ext uri="{9D8B030D-6E8A-4147-A177-3AD203B41FA5}">
                      <a16:colId xmlns:a16="http://schemas.microsoft.com/office/drawing/2014/main" xmlns="" val="1019926350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xmlns="" val="1366633884"/>
                    </a:ext>
                  </a:extLst>
                </a:gridCol>
                <a:gridCol w="464127">
                  <a:extLst>
                    <a:ext uri="{9D8B030D-6E8A-4147-A177-3AD203B41FA5}">
                      <a16:colId xmlns:a16="http://schemas.microsoft.com/office/drawing/2014/main" xmlns="" val="1203188509"/>
                    </a:ext>
                  </a:extLst>
                </a:gridCol>
                <a:gridCol w="363421">
                  <a:extLst>
                    <a:ext uri="{9D8B030D-6E8A-4147-A177-3AD203B41FA5}">
                      <a16:colId xmlns:a16="http://schemas.microsoft.com/office/drawing/2014/main" xmlns="" val="3955462489"/>
                    </a:ext>
                  </a:extLst>
                </a:gridCol>
                <a:gridCol w="569212">
                  <a:extLst>
                    <a:ext uri="{9D8B030D-6E8A-4147-A177-3AD203B41FA5}">
                      <a16:colId xmlns:a16="http://schemas.microsoft.com/office/drawing/2014/main" xmlns="" val="2040685962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xmlns="" val="3029554536"/>
                    </a:ext>
                  </a:extLst>
                </a:gridCol>
                <a:gridCol w="1082599">
                  <a:extLst>
                    <a:ext uri="{9D8B030D-6E8A-4147-A177-3AD203B41FA5}">
                      <a16:colId xmlns:a16="http://schemas.microsoft.com/office/drawing/2014/main" xmlns="" val="1624095574"/>
                    </a:ext>
                  </a:extLst>
                </a:gridCol>
                <a:gridCol w="776098">
                  <a:extLst>
                    <a:ext uri="{9D8B030D-6E8A-4147-A177-3AD203B41FA5}">
                      <a16:colId xmlns:a16="http://schemas.microsoft.com/office/drawing/2014/main" xmlns="" val="1963546674"/>
                    </a:ext>
                  </a:extLst>
                </a:gridCol>
                <a:gridCol w="929347">
                  <a:extLst>
                    <a:ext uri="{9D8B030D-6E8A-4147-A177-3AD203B41FA5}">
                      <a16:colId xmlns:a16="http://schemas.microsoft.com/office/drawing/2014/main" xmlns="" val="2846790725"/>
                    </a:ext>
                  </a:extLst>
                </a:gridCol>
                <a:gridCol w="465221">
                  <a:extLst>
                    <a:ext uri="{9D8B030D-6E8A-4147-A177-3AD203B41FA5}">
                      <a16:colId xmlns:a16="http://schemas.microsoft.com/office/drawing/2014/main" xmlns="" val="1745787932"/>
                    </a:ext>
                  </a:extLst>
                </a:gridCol>
                <a:gridCol w="786503">
                  <a:extLst>
                    <a:ext uri="{9D8B030D-6E8A-4147-A177-3AD203B41FA5}">
                      <a16:colId xmlns:a16="http://schemas.microsoft.com/office/drawing/2014/main" xmlns="" val="2608921950"/>
                    </a:ext>
                  </a:extLst>
                </a:gridCol>
                <a:gridCol w="301486">
                  <a:extLst>
                    <a:ext uri="{9D8B030D-6E8A-4147-A177-3AD203B41FA5}">
                      <a16:colId xmlns:a16="http://schemas.microsoft.com/office/drawing/2014/main" xmlns="" val="932157743"/>
                    </a:ext>
                  </a:extLst>
                </a:gridCol>
                <a:gridCol w="630405">
                  <a:extLst>
                    <a:ext uri="{9D8B030D-6E8A-4147-A177-3AD203B41FA5}">
                      <a16:colId xmlns:a16="http://schemas.microsoft.com/office/drawing/2014/main" xmlns="" val="1087033832"/>
                    </a:ext>
                  </a:extLst>
                </a:gridCol>
                <a:gridCol w="360758">
                  <a:extLst>
                    <a:ext uri="{9D8B030D-6E8A-4147-A177-3AD203B41FA5}">
                      <a16:colId xmlns:a16="http://schemas.microsoft.com/office/drawing/2014/main" xmlns="" val="1394780793"/>
                    </a:ext>
                  </a:extLst>
                </a:gridCol>
                <a:gridCol w="788416">
                  <a:extLst>
                    <a:ext uri="{9D8B030D-6E8A-4147-A177-3AD203B41FA5}">
                      <a16:colId xmlns:a16="http://schemas.microsoft.com/office/drawing/2014/main" xmlns="" val="3177576158"/>
                    </a:ext>
                  </a:extLst>
                </a:gridCol>
                <a:gridCol w="693807">
                  <a:extLst>
                    <a:ext uri="{9D8B030D-6E8A-4147-A177-3AD203B41FA5}">
                      <a16:colId xmlns:a16="http://schemas.microsoft.com/office/drawing/2014/main" xmlns="" val="2097883519"/>
                    </a:ext>
                  </a:extLst>
                </a:gridCol>
                <a:gridCol w="819953">
                  <a:extLst>
                    <a:ext uri="{9D8B030D-6E8A-4147-A177-3AD203B41FA5}">
                      <a16:colId xmlns:a16="http://schemas.microsoft.com/office/drawing/2014/main" xmlns="" val="2132594911"/>
                    </a:ext>
                  </a:extLst>
                </a:gridCol>
                <a:gridCol w="536123">
                  <a:extLst>
                    <a:ext uri="{9D8B030D-6E8A-4147-A177-3AD203B41FA5}">
                      <a16:colId xmlns:a16="http://schemas.microsoft.com/office/drawing/2014/main" xmlns="" val="3087822251"/>
                    </a:ext>
                  </a:extLst>
                </a:gridCol>
                <a:gridCol w="961866">
                  <a:extLst>
                    <a:ext uri="{9D8B030D-6E8A-4147-A177-3AD203B41FA5}">
                      <a16:colId xmlns:a16="http://schemas.microsoft.com/office/drawing/2014/main" xmlns="" val="1280327180"/>
                    </a:ext>
                  </a:extLst>
                </a:gridCol>
              </a:tblGrid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This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Fun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wonderful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for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No_</a:t>
                      </a:r>
                      <a:endParaRPr lang="fa-IR" sz="1600" b="1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reason 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restart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Every</a:t>
                      </a:r>
                      <a:endParaRPr lang="fa-IR" sz="1400" kern="0" dirty="0" smtClean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Time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Before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new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96903039"/>
                  </a:ext>
                </a:extLst>
              </a:tr>
              <a:tr h="663974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2800" kern="150" dirty="0">
                        <a:solidFill>
                          <a:schemeClr val="bg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15953348"/>
                  </a:ext>
                </a:extLst>
              </a:tr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2800" kern="150" dirty="0">
                        <a:solidFill>
                          <a:schemeClr val="accent2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2601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00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08850"/>
              </p:ext>
            </p:extLst>
          </p:nvPr>
        </p:nvGraphicFramePr>
        <p:xfrm>
          <a:off x="1888766" y="738683"/>
          <a:ext cx="9249497" cy="1286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xmlns="" val="3209943541"/>
                    </a:ext>
                  </a:extLst>
                </a:gridCol>
                <a:gridCol w="1260841">
                  <a:extLst>
                    <a:ext uri="{9D8B030D-6E8A-4147-A177-3AD203B41FA5}">
                      <a16:colId xmlns:a16="http://schemas.microsoft.com/office/drawing/2014/main" xmlns="" val="2100578376"/>
                    </a:ext>
                  </a:extLst>
                </a:gridCol>
                <a:gridCol w="530580">
                  <a:extLst>
                    <a:ext uri="{9D8B030D-6E8A-4147-A177-3AD203B41FA5}">
                      <a16:colId xmlns:a16="http://schemas.microsoft.com/office/drawing/2014/main" xmlns="" val="75355962"/>
                    </a:ext>
                  </a:extLst>
                </a:gridCol>
                <a:gridCol w="740246">
                  <a:extLst>
                    <a:ext uri="{9D8B030D-6E8A-4147-A177-3AD203B41FA5}">
                      <a16:colId xmlns:a16="http://schemas.microsoft.com/office/drawing/2014/main" xmlns="" val="703225415"/>
                    </a:ext>
                  </a:extLst>
                </a:gridCol>
                <a:gridCol w="917105">
                  <a:extLst>
                    <a:ext uri="{9D8B030D-6E8A-4147-A177-3AD203B41FA5}">
                      <a16:colId xmlns:a16="http://schemas.microsoft.com/office/drawing/2014/main" xmlns="" val="4266181011"/>
                    </a:ext>
                  </a:extLst>
                </a:gridCol>
                <a:gridCol w="718850">
                  <a:extLst>
                    <a:ext uri="{9D8B030D-6E8A-4147-A177-3AD203B41FA5}">
                      <a16:colId xmlns:a16="http://schemas.microsoft.com/office/drawing/2014/main" xmlns="" val="2833811841"/>
                    </a:ext>
                  </a:extLst>
                </a:gridCol>
                <a:gridCol w="1162427">
                  <a:extLst>
                    <a:ext uri="{9D8B030D-6E8A-4147-A177-3AD203B41FA5}">
                      <a16:colId xmlns:a16="http://schemas.microsoft.com/office/drawing/2014/main" xmlns="" val="1260269007"/>
                    </a:ext>
                  </a:extLst>
                </a:gridCol>
                <a:gridCol w="775902">
                  <a:extLst>
                    <a:ext uri="{9D8B030D-6E8A-4147-A177-3AD203B41FA5}">
                      <a16:colId xmlns:a16="http://schemas.microsoft.com/office/drawing/2014/main" xmlns="" val="1292009890"/>
                    </a:ext>
                  </a:extLst>
                </a:gridCol>
                <a:gridCol w="904269">
                  <a:extLst>
                    <a:ext uri="{9D8B030D-6E8A-4147-A177-3AD203B41FA5}">
                      <a16:colId xmlns:a16="http://schemas.microsoft.com/office/drawing/2014/main" xmlns="" val="3567343325"/>
                    </a:ext>
                  </a:extLst>
                </a:gridCol>
                <a:gridCol w="1082554">
                  <a:extLst>
                    <a:ext uri="{9D8B030D-6E8A-4147-A177-3AD203B41FA5}">
                      <a16:colId xmlns:a16="http://schemas.microsoft.com/office/drawing/2014/main" xmlns="" val="2508265451"/>
                    </a:ext>
                  </a:extLst>
                </a:gridCol>
              </a:tblGrid>
              <a:tr h="4843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</a:rPr>
                        <a:t>Everytime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the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it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58127765"/>
                  </a:ext>
                </a:extLst>
              </a:tr>
              <a:tr h="318227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88284860"/>
                  </a:ext>
                </a:extLst>
              </a:tr>
              <a:tr h="4843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060719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82935" y="3050535"/>
                <a:ext cx="5609065" cy="25501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l"/>
                <a:r>
                  <a:rPr lang="en-US" sz="2000" dirty="0" smtClean="0">
                    <a:latin typeface="Times New Roman" panose="02020603050405020304" pitchFamily="18" charset="0"/>
                  </a:rPr>
                  <a:t>P(</a:t>
                </a:r>
                <a:r>
                  <a:rPr lang="en-US" sz="2000" dirty="0" err="1" smtClean="0">
                    <a:latin typeface="Times New Roman" panose="02020603050405020304" pitchFamily="18" charset="0"/>
                  </a:rPr>
                  <a:t>label|document</a:t>
                </a:r>
                <a:r>
                  <a:rPr lang="en-US" sz="2000" dirty="0" smtClean="0"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 smtClean="0">
                  <a:latin typeface="Times New Roman" panose="02020603050405020304" pitchFamily="18" charset="0"/>
                </a:endParaRPr>
              </a:p>
              <a:p>
                <a:pPr lvl="1"/>
                <a:endParaRPr lang="fa-IR" sz="2000" dirty="0">
                  <a:latin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</a:rPr>
                  <a:t>P(label</a:t>
                </a:r>
                <a:r>
                  <a:rPr lang="en-US" sz="2000" dirty="0">
                    <a:latin typeface="Times New Roman" panose="02020603050405020304" pitchFamily="18" charset="0"/>
                  </a:rPr>
                  <a:t>)</a:t>
                </a:r>
                <a:r>
                  <a:rPr lang="fa-IR" sz="2000" dirty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𝑤𝑜𝑟𝑑𝑠</m:t>
                            </m:r>
                          </m:e>
                        </m:d>
                      </m:den>
                    </m:f>
                  </m:oMath>
                </a14:m>
                <a:endParaRPr lang="en-US" sz="3600" dirty="0">
                  <a:latin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P(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|label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𝑑𝑖𝑠𝑡𝑖𝑛𝑐𝑡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lvl="7"/>
                <a:endParaRPr 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935" y="3050535"/>
                <a:ext cx="5609065" cy="2550122"/>
              </a:xfrm>
              <a:prstGeom prst="rect">
                <a:avLst/>
              </a:prstGeom>
              <a:blipFill>
                <a:blip r:embed="rId2"/>
                <a:stretch>
                  <a:fillRect l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67472" y="2227577"/>
                <a:ext cx="4994286" cy="4261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Aft>
                    <a:spcPts val="0"/>
                  </a:spcAft>
                </a:pP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Everytime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 |document)=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game|document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positive|document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>
                    <a:latin typeface="Liberation Serif"/>
                    <a:ea typeface="Noto Sans CJK SC Regular"/>
                    <a:cs typeface="TimesNewRoman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81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16464</m:t>
                        </m:r>
                      </m:den>
                    </m:f>
                  </m:oMath>
                </a14:m>
                <a:r>
                  <a:rPr lang="en-US" sz="20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=.0.004</a:t>
                </a: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20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 </a:t>
                </a:r>
                <a:endParaRPr lang="fa-IR" sz="2000" kern="0" dirty="0" smtClean="0">
                  <a:latin typeface="TimesNewRoman"/>
                  <a:ea typeface="Noto Sans CJK SC Regular"/>
                  <a:cs typeface="Arial" panose="020B0604020202020204" pitchFamily="34" charset="0"/>
                </a:endParaRPr>
              </a:p>
              <a:p>
                <a:pPr fontAlgn="auto">
                  <a:spcAft>
                    <a:spcPts val="0"/>
                  </a:spcAft>
                </a:pP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the|neg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Everytime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 |</a:t>
                </a:r>
                <a:r>
                  <a:rPr lang="en-US" kern="150" dirty="0">
                    <a:effectLst/>
                    <a:latin typeface="Liberation Serif"/>
                    <a:ea typeface="Noto Sans CJK SC Regular"/>
                    <a:cs typeface="FreeSans"/>
                  </a:rPr>
                  <a:t> 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neg|document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768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20181</m:t>
                        </m:r>
                      </m:den>
                    </m:f>
                  </m:oMath>
                </a14:m>
                <a:r>
                  <a:rPr lang="en-US" sz="20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=</a:t>
                </a:r>
                <a:r>
                  <a:rPr lang="en-US" sz="20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0.038</a:t>
                </a: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472" y="2227577"/>
                <a:ext cx="4994286" cy="4261616"/>
              </a:xfrm>
              <a:prstGeom prst="rect">
                <a:avLst/>
              </a:prstGeom>
              <a:blipFill>
                <a:blip r:embed="rId3"/>
                <a:stretch>
                  <a:fillRect l="-733" b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با تشکر</a:t>
            </a:r>
          </a:p>
          <a:p>
            <a:pPr marL="0" indent="0" algn="ctr">
              <a:buNone/>
            </a:pPr>
            <a:endParaRPr lang="fa-IR" sz="2800" dirty="0">
              <a:cs typeface="B Nazanin" panose="00000400000000000000" pitchFamily="2" charset="-78"/>
            </a:endParaRPr>
          </a:p>
          <a:p>
            <a:pPr marL="0" indent="0" algn="ctr">
              <a:buNone/>
            </a:pPr>
            <a:endParaRPr lang="fa-IR" sz="2800" dirty="0" smtClean="0">
              <a:cs typeface="B Nazanin" panose="00000400000000000000" pitchFamily="2" charset="-78"/>
            </a:endParaRPr>
          </a:p>
          <a:p>
            <a:pPr algn="ctr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623" y="147337"/>
            <a:ext cx="8911687" cy="779942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4758315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Balazs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Jorge A. , Juan D.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Velásquez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2016. “Opinion Mining and Information Fusion: A survey.” </a:t>
            </a:r>
            <a:r>
              <a:rPr lang="en-US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Information Fusion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27:95–110.</a:t>
            </a:r>
          </a:p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Chandra,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Nidhi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Sunil Kumar Khatri, </a:t>
            </a:r>
            <a:r>
              <a:rPr lang="fa-I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و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Subhranil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Som. 2019. </a:t>
            </a:r>
            <a:r>
              <a:rPr lang="en-US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Natural Language Processing Approach to Identify Analogous Data in Offline Data Repository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Springer Singapore.</a:t>
            </a:r>
          </a:p>
          <a:p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Chiranjeevi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P., D.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Teja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Santosh, </a:t>
            </a:r>
            <a:r>
              <a:rPr lang="fa-I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و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B.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Vishnuvardhan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2019. </a:t>
            </a:r>
            <a:r>
              <a:rPr lang="en-US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Survey on Sentiment Analysis Methods for Reputation Evaluation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</a:t>
            </a:r>
            <a:r>
              <a:rPr lang="fa-I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ج 768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Springer Singapore.</a:t>
            </a:r>
          </a:p>
          <a:p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Patibandla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R. S. M. Lakshmi </a:t>
            </a:r>
            <a:r>
              <a:rPr lang="fa-I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و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N.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Veeranjaneyulu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2018. “Survey on Clustering Algorithms for Unstructured Data.” </a:t>
            </a:r>
            <a:r>
              <a:rPr lang="fa-I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صص 421–29 در ج 695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Springer Singapore.</a:t>
            </a:r>
          </a:p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Ravi, Kumar </a:t>
            </a:r>
            <a:r>
              <a:rPr lang="fa-I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و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Vadlamani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Ravi. 2015. “A survey on opinion mining and sentiment analysis: Tasks, approaches and applications.” </a:t>
            </a:r>
            <a:r>
              <a:rPr lang="en-US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Knowledge-Based Systems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89:14–46.</a:t>
            </a:r>
          </a:p>
          <a:p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Salloum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Said A., Ahmad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Qasim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AlHamad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Mostafa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Al-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Emran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Khaled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Shaalan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2018. “A survey of Arabic text mining.” </a:t>
            </a:r>
            <a:r>
              <a:rPr lang="en-US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Studies in Computational Intelligence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740:417–31.</a:t>
            </a:r>
          </a:p>
          <a:p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9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1005570"/>
          </a:xfrm>
        </p:spPr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منابع(2)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22231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Khaled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Shaalan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2018. “A survey of Arabic text mining.” </a:t>
            </a:r>
            <a:r>
              <a:rPr lang="en-US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Studies in Computational Intelligence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740:417–31.</a:t>
            </a:r>
          </a:p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Sun,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Shiliang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Chen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Luo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fa-I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و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Junyu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Chen. 2017. “A review of natural language processing techniques for opinion mining systems.” </a:t>
            </a:r>
            <a:r>
              <a:rPr lang="en-US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Information Fusion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36:10–25.</a:t>
            </a:r>
          </a:p>
          <a:p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Tubishat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Mohammad,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Norisma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Idris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fa-I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و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Mohammad A. M.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Abushariah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2018. “Implicit aspect extraction in sentiment analysis: Review, taxonomy,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oppportunities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and open challenges.” </a:t>
            </a:r>
            <a:r>
              <a:rPr lang="en-US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Information Processing and Management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54(4):545–63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endParaRPr lang="fa-IR" sz="20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کیوانپور, محمدرضا, فرانک حسن زاده, و محمد مرادی. 1397. مباحث پیشرفته در داده کاوی. چاپ دوم. نشر دانشگاهی کیان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کیوانپور</a:t>
            </a:r>
            <a:r>
              <a:rPr lang="fa-I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محمدرضا و سمیه رحمانی. 1389. “دسته بندی و ارزیابی روشهای ایده کاوی.” در سومین همایش ملی مهندسی کامپیوتر و فناوری اطلاعات، همدان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7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7726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منابع(3)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8738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MedhatW</a:t>
            </a:r>
            <a:r>
              <a:rPr lang="en-US" sz="2000" dirty="0">
                <a:solidFill>
                  <a:schemeClr val="tx1"/>
                </a:solidFill>
              </a:rPr>
              <a:t>, Hassan A, </a:t>
            </a:r>
            <a:r>
              <a:rPr lang="en-US" sz="2000" dirty="0" err="1">
                <a:solidFill>
                  <a:schemeClr val="tx1"/>
                </a:solidFill>
              </a:rPr>
              <a:t>Korashy</a:t>
            </a:r>
            <a:r>
              <a:rPr lang="en-US" sz="2000" dirty="0">
                <a:solidFill>
                  <a:schemeClr val="tx1"/>
                </a:solidFill>
              </a:rPr>
              <a:t> H (2014) Sentiment analysis algorithms and applications: a survey. Ain </a:t>
            </a:r>
            <a:r>
              <a:rPr lang="en-US" sz="2000" dirty="0" smtClean="0">
                <a:solidFill>
                  <a:schemeClr val="tx1"/>
                </a:solidFill>
              </a:rPr>
              <a:t>Shams </a:t>
            </a:r>
            <a:r>
              <a:rPr lang="en-US" sz="2000" dirty="0" err="1" smtClean="0">
                <a:solidFill>
                  <a:schemeClr val="tx1"/>
                </a:solidFill>
              </a:rPr>
              <a:t>Eng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J 5(4):</a:t>
            </a:r>
            <a:r>
              <a:rPr lang="en-US" sz="2000" dirty="0" smtClean="0">
                <a:solidFill>
                  <a:schemeClr val="tx1"/>
                </a:solidFill>
              </a:rPr>
              <a:t>1093–1113</a:t>
            </a:r>
          </a:p>
          <a:p>
            <a:r>
              <a:rPr lang="en-US" sz="2000" kern="150" dirty="0">
                <a:solidFill>
                  <a:schemeClr val="tx1"/>
                </a:solidFill>
              </a:rPr>
              <a:t>B. Pang, L. Lee, and S. </a:t>
            </a:r>
            <a:r>
              <a:rPr lang="en-US" sz="2000" kern="150" dirty="0" err="1">
                <a:solidFill>
                  <a:schemeClr val="tx1"/>
                </a:solidFill>
              </a:rPr>
              <a:t>Vaithyanathan</a:t>
            </a:r>
            <a:r>
              <a:rPr lang="en-US" sz="2000" kern="150" dirty="0">
                <a:solidFill>
                  <a:schemeClr val="tx1"/>
                </a:solidFill>
              </a:rPr>
              <a:t>. Thumbs </a:t>
            </a:r>
            <a:r>
              <a:rPr lang="en-US" sz="2000" kern="150" dirty="0" err="1">
                <a:solidFill>
                  <a:schemeClr val="tx1"/>
                </a:solidFill>
              </a:rPr>
              <a:t>up?Sentiment</a:t>
            </a:r>
            <a:r>
              <a:rPr lang="en-US" sz="2000" kern="150" dirty="0">
                <a:solidFill>
                  <a:schemeClr val="tx1"/>
                </a:solidFill>
              </a:rPr>
              <a:t> classification using machine learning </a:t>
            </a:r>
            <a:r>
              <a:rPr lang="en-US" sz="2000" kern="150" dirty="0" err="1">
                <a:solidFill>
                  <a:schemeClr val="tx1"/>
                </a:solidFill>
              </a:rPr>
              <a:t>techniques.In</a:t>
            </a:r>
            <a:r>
              <a:rPr lang="en-US" sz="2000" kern="150" dirty="0">
                <a:solidFill>
                  <a:schemeClr val="tx1"/>
                </a:solidFill>
              </a:rPr>
              <a:t> Proceedings of the Conference on Empirical Methods </a:t>
            </a:r>
            <a:r>
              <a:rPr lang="en-US" sz="2000" kern="150" dirty="0" err="1">
                <a:solidFill>
                  <a:schemeClr val="tx1"/>
                </a:solidFill>
              </a:rPr>
              <a:t>inNatural</a:t>
            </a:r>
            <a:r>
              <a:rPr lang="en-US" sz="2000" kern="150" dirty="0">
                <a:solidFill>
                  <a:schemeClr val="tx1"/>
                </a:solidFill>
              </a:rPr>
              <a:t> Language Processing, pages 79–86, 2002.</a:t>
            </a:r>
          </a:p>
          <a:p>
            <a:r>
              <a:rPr lang="en-US" sz="2000" kern="150" dirty="0">
                <a:solidFill>
                  <a:schemeClr val="tx1"/>
                </a:solidFill>
              </a:rPr>
              <a:t>Miller, G.A., R. Beckwith, C. </a:t>
            </a:r>
            <a:r>
              <a:rPr lang="en-US" sz="2000" kern="150" dirty="0" err="1">
                <a:solidFill>
                  <a:schemeClr val="tx1"/>
                </a:solidFill>
              </a:rPr>
              <a:t>Fellbaum</a:t>
            </a:r>
            <a:r>
              <a:rPr lang="en-US" sz="2000" kern="150" dirty="0">
                <a:solidFill>
                  <a:schemeClr val="tx1"/>
                </a:solidFill>
              </a:rPr>
              <a:t>, </a:t>
            </a:r>
            <a:r>
              <a:rPr lang="en-US" sz="2000" kern="150" dirty="0" err="1">
                <a:solidFill>
                  <a:schemeClr val="tx1"/>
                </a:solidFill>
              </a:rPr>
              <a:t>D.Gross</a:t>
            </a:r>
            <a:r>
              <a:rPr lang="en-US" sz="2000" kern="150" dirty="0">
                <a:solidFill>
                  <a:schemeClr val="tx1"/>
                </a:solidFill>
              </a:rPr>
              <a:t>, and K. Miller. 1993. Introduction </a:t>
            </a:r>
            <a:r>
              <a:rPr lang="en-US" sz="2000" kern="150" dirty="0" err="1">
                <a:solidFill>
                  <a:schemeClr val="tx1"/>
                </a:solidFill>
              </a:rPr>
              <a:t>toWordNet</a:t>
            </a:r>
            <a:r>
              <a:rPr lang="en-US" sz="2000" kern="150" dirty="0">
                <a:solidFill>
                  <a:schemeClr val="tx1"/>
                </a:solidFill>
              </a:rPr>
              <a:t>: An On-Line Lexical Database .</a:t>
            </a:r>
            <a:r>
              <a:rPr lang="en-US" sz="2000" kern="150" dirty="0">
                <a:solidFill>
                  <a:schemeClr val="tx1"/>
                </a:solidFill>
                <a:hlinkClick r:id="rId2"/>
              </a:rPr>
              <a:t>http://www.cosgi.princeton.edu/~wn</a:t>
            </a:r>
            <a:r>
              <a:rPr lang="en-US" sz="2000" kern="15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S.-M. Kim , E. </a:t>
            </a:r>
            <a:r>
              <a:rPr lang="en-US" sz="2000" dirty="0" err="1">
                <a:solidFill>
                  <a:schemeClr val="tx1"/>
                </a:solidFill>
              </a:rPr>
              <a:t>Hovy</a:t>
            </a:r>
            <a:r>
              <a:rPr lang="en-US" sz="2000" dirty="0">
                <a:solidFill>
                  <a:schemeClr val="tx1"/>
                </a:solidFill>
              </a:rPr>
              <a:t> , Determining the sentiment of opinions, in: Proceed- </a:t>
            </a:r>
            <a:r>
              <a:rPr lang="en-US" sz="2000" dirty="0" err="1">
                <a:solidFill>
                  <a:schemeClr val="tx1"/>
                </a:solidFill>
              </a:rPr>
              <a:t>ings</a:t>
            </a:r>
            <a:r>
              <a:rPr lang="en-US" sz="2000" dirty="0">
                <a:solidFill>
                  <a:schemeClr val="tx1"/>
                </a:solidFill>
              </a:rPr>
              <a:t> of the 20th International Conference on Computational Linguistics, 2004, pp. 1367–1373 . [34] D. Rao , D. </a:t>
            </a:r>
            <a:r>
              <a:rPr lang="en-US" sz="2000" dirty="0" err="1" smtClean="0">
                <a:solidFill>
                  <a:schemeClr val="tx1"/>
                </a:solidFill>
              </a:rPr>
              <a:t>Ravichandran</a:t>
            </a:r>
            <a:endParaRPr lang="fa-IR" sz="2000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L. Zhou, P. </a:t>
            </a:r>
            <a:r>
              <a:rPr lang="en-US" sz="2000" dirty="0" err="1">
                <a:solidFill>
                  <a:schemeClr val="tx1"/>
                </a:solidFill>
              </a:rPr>
              <a:t>Chaovalit</a:t>
            </a:r>
            <a:r>
              <a:rPr lang="en-US" sz="2000" dirty="0">
                <a:solidFill>
                  <a:schemeClr val="tx1"/>
                </a:solidFill>
              </a:rPr>
              <a:t>, Ontology-supported polarity mining, J. Am. Soc. Inf. </a:t>
            </a:r>
            <a:r>
              <a:rPr lang="en-US" sz="2000" dirty="0" smtClean="0">
                <a:solidFill>
                  <a:schemeClr val="tx1"/>
                </a:solidFill>
              </a:rPr>
              <a:t>Sci.</a:t>
            </a:r>
            <a:r>
              <a:rPr lang="fa-IR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Technol</a:t>
            </a:r>
            <a:r>
              <a:rPr lang="en-US" sz="2000" dirty="0">
                <a:solidFill>
                  <a:schemeClr val="tx1"/>
                </a:solidFill>
              </a:rPr>
              <a:t>. 59 (1) (2008) 98–110, http://dx.doi.org/10.1002/asi.20735.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1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تعریف عقیده کاوی</a:t>
            </a:r>
            <a: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عقیده کاوی به استخراج ایده‌ها و تحلیل معنایی آن‌ها در یک متن ساخت نیافته که به زبان طبیعی بیان شده اشاره دارد. در‌واقع این فرآیند به جای رویارویی با متن، تمرکز بر محتوا و احساسات نهفته در آن‌ها دارد و با کشف آن‌ها به نتایج مورد نظر می رسد.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هدف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اصلی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کشف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رویکردها، لحن، احساسات و درجه ی آگاهی موجود در متن های مورد نظر است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تاپل عقیده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sz="4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screen of this mobile phone is good! ”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 mobile phone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 screen 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 positive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عقیده </a:t>
            </a:r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رشد استفاده از اینترنت و فعالیت‌های آنلاین سبب شده تا اطلاعات زیادی تولید شود و حجم انبوهی از این اطلاعات مربوط به عقاید افراد است که تحلیل آن‌ها دشوار است و نیاز به تکنیک هایی برای خلاصه کردن عقاید وجود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دارد</a:t>
            </a:r>
            <a:r>
              <a:rPr lang="en-US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هر شخص با برقراری ارتباط با دیگران می تواند عقاید آن ها را تحت نفوذ خود در آورد.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0" y="4238592"/>
            <a:ext cx="6934200" cy="21795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87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تجارت الکترونیک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عقیده کاوی در شبکه‌های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اجتماعی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قیمت گذاری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کالا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پیش‌بینی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بازار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پیش‌بینی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انتخابات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تحلیل ارتباط قومیت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تشخیص ریسک در سیستم‌های بانکی 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  <a:cs typeface="B Nazanin" panose="00000400000000000000" pitchFamily="2" charset="-78"/>
              </a:rPr>
              <a:t>7</a:t>
            </a:fld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79" y="2133600"/>
            <a:ext cx="3453765" cy="3453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587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چند زبانه بودن متون 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پویایی مطالب وب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تفکیک واقعیت از ایده‌ها به صورت خودکار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استفاده از زبان‌های محاوره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 و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اختصارها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عدم تشخیص جملات و کلمات طنزآمیز و کنایه دار در متن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پیچیدگی 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0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 (2)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کمبود مجموعه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داده‌های عمومی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دو روش متداول برای جمع آوری داده </a:t>
            </a:r>
          </a:p>
          <a:p>
            <a:pPr lvl="1" algn="r" rt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Programming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lvl="1" algn="r" rt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crawler</a:t>
            </a:r>
            <a:endParaRPr lang="fa-IR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هر کدام از این روش ها مزایا و معایبی دارند.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تأثیر خطای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مرحله ی پیش پردازش در فرآیند عقیده کاوی</a:t>
            </a:r>
            <a:endParaRPr lang="en-US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7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707</TotalTime>
  <Words>2391</Words>
  <Application>Microsoft Office PowerPoint</Application>
  <PresentationFormat>Widescreen</PresentationFormat>
  <Paragraphs>521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B Nazanin</vt:lpstr>
      <vt:lpstr>Calibri</vt:lpstr>
      <vt:lpstr>Cambria Math</vt:lpstr>
      <vt:lpstr>Century Gothic</vt:lpstr>
      <vt:lpstr>FreeSans</vt:lpstr>
      <vt:lpstr>Liberation Serif</vt:lpstr>
      <vt:lpstr>Noto Sans CJK SC Regular</vt:lpstr>
      <vt:lpstr>Tahoma</vt:lpstr>
      <vt:lpstr>Times New Roman</vt:lpstr>
      <vt:lpstr>TimesNewRoman</vt:lpstr>
      <vt:lpstr>TimesNewRoman,BoldItalic</vt:lpstr>
      <vt:lpstr>Wingdings 3</vt:lpstr>
      <vt:lpstr>Wisp</vt:lpstr>
      <vt:lpstr>عقیده کاوی</vt:lpstr>
      <vt:lpstr>فهرست مطالب</vt:lpstr>
      <vt:lpstr>مقدمه</vt:lpstr>
      <vt:lpstr>تعریف عقیده کاوی </vt:lpstr>
      <vt:lpstr>تاپل عقیده</vt:lpstr>
      <vt:lpstr>دلایل پیدایش عقیده کاوی </vt:lpstr>
      <vt:lpstr>کاربردها</vt:lpstr>
      <vt:lpstr>چالش ها</vt:lpstr>
      <vt:lpstr>چالش ها (2)</vt:lpstr>
      <vt:lpstr>وظایف</vt:lpstr>
      <vt:lpstr>وظایف و رویکردها</vt:lpstr>
      <vt:lpstr>راهبرد های مختلف</vt:lpstr>
      <vt:lpstr>سطوح  تحلیل</vt:lpstr>
      <vt:lpstr>سطوح  تحلیل(2)</vt:lpstr>
      <vt:lpstr>پیش پردازش</vt:lpstr>
      <vt:lpstr>پیش پردازش(2)</vt:lpstr>
      <vt:lpstr>  الگوریتم لغت نامه محور</vt:lpstr>
      <vt:lpstr> الگوریتم لغت نامه محور- به دست آوردن گرایش کلمات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Naive Bayes Classifier </vt:lpstr>
      <vt:lpstr>Naive Bayes Classifier(2)</vt:lpstr>
      <vt:lpstr>مثال Naive Bayes Classifier  </vt:lpstr>
      <vt:lpstr>مثال Naive Bayes Classifier-پیش پردازش</vt:lpstr>
      <vt:lpstr>مثال Naive Bayes Classifier - training</vt:lpstr>
      <vt:lpstr>مثال Naive Bayes Classifier-test</vt:lpstr>
      <vt:lpstr>PowerPoint Presentation</vt:lpstr>
      <vt:lpstr>PowerPoint Presentation</vt:lpstr>
      <vt:lpstr>منابع</vt:lpstr>
      <vt:lpstr>منابع(2)</vt:lpstr>
      <vt:lpstr>منابع(3)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عقیده کاوی</dc:title>
  <dc:creator>arashco</dc:creator>
  <cp:lastModifiedBy>arashco</cp:lastModifiedBy>
  <cp:revision>95</cp:revision>
  <dcterms:created xsi:type="dcterms:W3CDTF">2019-05-19T11:16:15Z</dcterms:created>
  <dcterms:modified xsi:type="dcterms:W3CDTF">2019-05-22T08:48:04Z</dcterms:modified>
</cp:coreProperties>
</file>