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3" r:id="rId31"/>
    <p:sldId id="288" r:id="rId32"/>
    <p:sldId id="294" r:id="rId33"/>
    <p:sldId id="289" r:id="rId34"/>
    <p:sldId id="290" r:id="rId35"/>
    <p:sldId id="291" r:id="rId36"/>
    <p:sldId id="292" r:id="rId37"/>
    <p:sldId id="266" r:id="rId38"/>
    <p:sldId id="267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18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AE0A3-E013-4D4A-AABE-BFBA7803DD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43C97-BF86-40EB-A052-933CEA1CFBF1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dirty="0">
            <a:cs typeface="B Nazanin" panose="00000400000000000000" pitchFamily="2" charset="-78"/>
          </a:endParaRPr>
        </a:p>
      </dgm:t>
    </dgm:pt>
    <dgm:pt modelId="{A13B27F0-B285-4D46-AFAA-D262CA94A536}" type="parTrans" cxnId="{48CC4081-2C42-4134-8257-091461631E98}">
      <dgm:prSet/>
      <dgm:spPr/>
      <dgm:t>
        <a:bodyPr/>
        <a:lstStyle/>
        <a:p>
          <a:endParaRPr lang="en-US"/>
        </a:p>
      </dgm:t>
    </dgm:pt>
    <dgm:pt modelId="{FA0D6C5B-E98A-4CCE-A12F-9AA6C01A95E6}" type="sibTrans" cxnId="{48CC4081-2C42-4134-8257-091461631E98}">
      <dgm:prSet/>
      <dgm:spPr/>
      <dgm:t>
        <a:bodyPr/>
        <a:lstStyle/>
        <a:p>
          <a:endParaRPr lang="en-US"/>
        </a:p>
      </dgm:t>
    </dgm:pt>
    <dgm:pt modelId="{866668F7-E5AA-4AD9-8C64-DC2BA2FDCF56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1-موضوع( به عنوان ورودی)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dirty="0">
            <a:cs typeface="B Nazanin" panose="00000400000000000000" pitchFamily="2" charset="-78"/>
          </a:endParaRPr>
        </a:p>
      </dgm:t>
    </dgm:pt>
    <dgm:pt modelId="{05E1C237-3D1F-4996-A477-141B44078340}" type="parTrans" cxnId="{457AC3EA-3DD5-49FF-A8DE-75D220924C68}">
      <dgm:prSet/>
      <dgm:spPr/>
      <dgm:t>
        <a:bodyPr/>
        <a:lstStyle/>
        <a:p>
          <a:endParaRPr lang="en-US"/>
        </a:p>
      </dgm:t>
    </dgm:pt>
    <dgm:pt modelId="{A7B8DFAA-F940-4209-8BCE-D5A8680C8840}" type="sibTrans" cxnId="{457AC3EA-3DD5-49FF-A8DE-75D220924C68}">
      <dgm:prSet/>
      <dgm:spPr/>
      <dgm:t>
        <a:bodyPr/>
        <a:lstStyle/>
        <a:p>
          <a:endParaRPr lang="en-US"/>
        </a:p>
      </dgm:t>
    </dgm:pt>
    <dgm:pt modelId="{483C36EF-25EF-4AB1-B9F0-806E7E39E51A}" type="pres">
      <dgm:prSet presAssocID="{D0BAE0A3-E013-4D4A-AABE-BFBA7803DDF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BA8B-6CE3-475B-906A-0CBDBD0CAA79}" type="pres">
      <dgm:prSet presAssocID="{866668F7-E5AA-4AD9-8C64-DC2BA2FDCF5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79BC2-CC42-453B-92FC-E92A76E9A170}" type="pres">
      <dgm:prSet presAssocID="{A7B8DFAA-F940-4209-8BCE-D5A8680C884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40B09D0-C68D-4663-B09D-54256CFE6426}" type="pres">
      <dgm:prSet presAssocID="{A7B8DFAA-F940-4209-8BCE-D5A8680C884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73C8C16-9E29-46F9-A091-A68C3266EBF5}" type="pres">
      <dgm:prSet presAssocID="{04943C97-BF86-40EB-A052-933CEA1CFBF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D0B4F-6262-4C20-843F-92A9BB965B0E}" type="presOf" srcId="{A7B8DFAA-F940-4209-8BCE-D5A8680C8840}" destId="{24A79BC2-CC42-453B-92FC-E92A76E9A170}" srcOrd="0" destOrd="0" presId="urn:microsoft.com/office/officeart/2005/8/layout/process1"/>
    <dgm:cxn modelId="{DED4589D-3688-45D4-A47D-DD2BF8A42BE1}" type="presOf" srcId="{D0BAE0A3-E013-4D4A-AABE-BFBA7803DDF2}" destId="{483C36EF-25EF-4AB1-B9F0-806E7E39E51A}" srcOrd="0" destOrd="0" presId="urn:microsoft.com/office/officeart/2005/8/layout/process1"/>
    <dgm:cxn modelId="{69EC7147-34E5-4A32-A3F5-7402A658E19B}" type="presOf" srcId="{A7B8DFAA-F940-4209-8BCE-D5A8680C8840}" destId="{540B09D0-C68D-4663-B09D-54256CFE6426}" srcOrd="1" destOrd="0" presId="urn:microsoft.com/office/officeart/2005/8/layout/process1"/>
    <dgm:cxn modelId="{5F7ACD3E-5F3D-442E-AFE4-9CA7E92A7B7E}" type="presOf" srcId="{866668F7-E5AA-4AD9-8C64-DC2BA2FDCF56}" destId="{4C00BA8B-6CE3-475B-906A-0CBDBD0CAA79}" srcOrd="0" destOrd="0" presId="urn:microsoft.com/office/officeart/2005/8/layout/process1"/>
    <dgm:cxn modelId="{48CC4081-2C42-4134-8257-091461631E98}" srcId="{D0BAE0A3-E013-4D4A-AABE-BFBA7803DDF2}" destId="{04943C97-BF86-40EB-A052-933CEA1CFBF1}" srcOrd="1" destOrd="0" parTransId="{A13B27F0-B285-4D46-AFAA-D262CA94A536}" sibTransId="{FA0D6C5B-E98A-4CCE-A12F-9AA6C01A95E6}"/>
    <dgm:cxn modelId="{457AC3EA-3DD5-49FF-A8DE-75D220924C68}" srcId="{D0BAE0A3-E013-4D4A-AABE-BFBA7803DDF2}" destId="{866668F7-E5AA-4AD9-8C64-DC2BA2FDCF56}" srcOrd="0" destOrd="0" parTransId="{05E1C237-3D1F-4996-A477-141B44078340}" sibTransId="{A7B8DFAA-F940-4209-8BCE-D5A8680C8840}"/>
    <dgm:cxn modelId="{2EFA82EA-AD3F-4BE4-9037-83160B7B8C4E}" type="presOf" srcId="{04943C97-BF86-40EB-A052-933CEA1CFBF1}" destId="{E73C8C16-9E29-46F9-A091-A68C3266EBF5}" srcOrd="0" destOrd="0" presId="urn:microsoft.com/office/officeart/2005/8/layout/process1"/>
    <dgm:cxn modelId="{02925F15-F1FA-4235-A7BD-1047C54D309B}" type="presParOf" srcId="{483C36EF-25EF-4AB1-B9F0-806E7E39E51A}" destId="{4C00BA8B-6CE3-475B-906A-0CBDBD0CAA79}" srcOrd="0" destOrd="0" presId="urn:microsoft.com/office/officeart/2005/8/layout/process1"/>
    <dgm:cxn modelId="{1D29C0CA-E3EB-43EC-8AEF-1D55EA2E29B4}" type="presParOf" srcId="{483C36EF-25EF-4AB1-B9F0-806E7E39E51A}" destId="{24A79BC2-CC42-453B-92FC-E92A76E9A170}" srcOrd="1" destOrd="0" presId="urn:microsoft.com/office/officeart/2005/8/layout/process1"/>
    <dgm:cxn modelId="{67E580DF-3586-4D6C-95B7-E9158227B504}" type="presParOf" srcId="{24A79BC2-CC42-453B-92FC-E92A76E9A170}" destId="{540B09D0-C68D-4663-B09D-54256CFE6426}" srcOrd="0" destOrd="0" presId="urn:microsoft.com/office/officeart/2005/8/layout/process1"/>
    <dgm:cxn modelId="{856B9233-EC47-4FED-8C43-583C2C53210D}" type="presParOf" srcId="{483C36EF-25EF-4AB1-B9F0-806E7E39E51A}" destId="{E73C8C16-9E29-46F9-A091-A68C3266EBF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BA8B-6CE3-475B-906A-0CBDBD0CAA79}">
      <dsp:nvSpPr>
        <dsp:cNvPr id="0" name=""/>
        <dsp:cNvSpPr/>
      </dsp:nvSpPr>
      <dsp:spPr>
        <a:xfrm>
          <a:off x="4911679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1-موضوع( به عنوان ورودی)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sz="2300" kern="1200" dirty="0">
            <a:cs typeface="B Nazanin" panose="00000400000000000000" pitchFamily="2" charset="-78"/>
          </a:endParaRPr>
        </a:p>
      </dsp:txBody>
      <dsp:txXfrm>
        <a:off x="4973312" y="132867"/>
        <a:ext cx="3383901" cy="1981034"/>
      </dsp:txXfrm>
    </dsp:sp>
    <dsp:sp modelId="{24A79BC2-CC42-453B-92FC-E92A76E9A170}">
      <dsp:nvSpPr>
        <dsp:cNvPr id="0" name=""/>
        <dsp:cNvSpPr/>
      </dsp:nvSpPr>
      <dsp:spPr>
        <a:xfrm rot="10800000">
          <a:off x="3817443" y="688495"/>
          <a:ext cx="743519" cy="869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040499" y="862450"/>
        <a:ext cx="520463" cy="521867"/>
      </dsp:txXfrm>
    </dsp:sp>
    <dsp:sp modelId="{E73C8C16-9E29-46F9-A091-A68C3266EBF5}">
      <dsp:nvSpPr>
        <dsp:cNvPr id="0" name=""/>
        <dsp:cNvSpPr/>
      </dsp:nvSpPr>
      <dsp:spPr>
        <a:xfrm>
          <a:off x="1644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sz="2300" kern="1200" dirty="0">
            <a:cs typeface="B Nazanin" panose="00000400000000000000" pitchFamily="2" charset="-78"/>
          </a:endParaRPr>
        </a:p>
      </dsp:txBody>
      <dsp:txXfrm>
        <a:off x="63277" y="132867"/>
        <a:ext cx="3383901" cy="1981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6FA7-8CD7-4531-B69C-88BFCE5485D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0B76-20BC-4755-BD29-9AAE1560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60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6DF8-22B8-43BF-AF96-4D4400485D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E513-1C34-4443-A437-6E5E96E4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4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برای تشخیص عقیده، معمولا روش های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بهتر از روش های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عمل می کنند اما کمبود منابع با داده های برچسب دار، تحقیقات را به سمت توسعه ی روش های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semisupervised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یا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 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متمایل کرده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S.-M. Kim , E. </a:t>
            </a:r>
            <a:r>
              <a:rPr lang="en-US" dirty="0" err="1" smtClean="0">
                <a:solidFill>
                  <a:schemeClr val="tx1"/>
                </a:solidFill>
              </a:rPr>
              <a:t>Hovy</a:t>
            </a:r>
            <a:r>
              <a:rPr lang="en-US" dirty="0" smtClean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dirty="0" err="1" smtClean="0">
                <a:solidFill>
                  <a:schemeClr val="tx1"/>
                </a:solidFill>
              </a:rPr>
              <a:t>ings</a:t>
            </a:r>
            <a:r>
              <a:rPr lang="en-US" dirty="0" smtClean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dirty="0" err="1" smtClean="0">
                <a:solidFill>
                  <a:schemeClr val="tx1"/>
                </a:solidFill>
              </a:rPr>
              <a:t>Ravichandran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این</a:t>
            </a:r>
            <a:r>
              <a:rPr lang="fa-IR" baseline="0" dirty="0" smtClean="0"/>
              <a:t> لیست کلمات تکرار هم توش شمرده می شه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6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در این روش برای محاسبه ی 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P(</a:t>
            </a:r>
            <a:r>
              <a:rPr lang="en-US" sz="1200" kern="0" dirty="0" err="1" smtClean="0">
                <a:latin typeface="TimesNewRoman"/>
                <a:ea typeface="Noto Sans CJK SC Regular"/>
                <a:cs typeface="Arial" panose="020B0604020202020204" pitchFamily="34" charset="0"/>
              </a:rPr>
              <a:t>w|c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) 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یا قدرت </a:t>
            </a:r>
            <a:r>
              <a:rPr lang="en-US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w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، تعداد رخ دادن مترادف های 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را در لیست کلاس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c 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می شماریم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0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7BE0E-F66B-403B-BE45-B66071293B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4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chemeClr val="tx1"/>
                </a:solidFill>
              </a:rPr>
              <a:t>B. Pang, L. Lee, and S. </a:t>
            </a:r>
            <a:r>
              <a:rPr lang="en-US" kern="150" dirty="0" err="1" smtClean="0">
                <a:solidFill>
                  <a:schemeClr val="tx1"/>
                </a:solidFill>
              </a:rPr>
              <a:t>Vaithyanathan</a:t>
            </a:r>
            <a:r>
              <a:rPr lang="en-US" kern="150" dirty="0" smtClean="0">
                <a:solidFill>
                  <a:schemeClr val="tx1"/>
                </a:solidFill>
              </a:rPr>
              <a:t>. Thumbs </a:t>
            </a:r>
            <a:r>
              <a:rPr lang="en-US" kern="150" dirty="0" err="1" smtClean="0">
                <a:solidFill>
                  <a:schemeClr val="tx1"/>
                </a:solidFill>
              </a:rPr>
              <a:t>up?Sentiment</a:t>
            </a:r>
            <a:r>
              <a:rPr lang="en-US" kern="150" dirty="0" smtClean="0">
                <a:solidFill>
                  <a:schemeClr val="tx1"/>
                </a:solidFill>
              </a:rPr>
              <a:t> classification using machine learning </a:t>
            </a:r>
            <a:r>
              <a:rPr lang="en-US" kern="150" dirty="0" err="1" smtClean="0">
                <a:solidFill>
                  <a:schemeClr val="tx1"/>
                </a:solidFill>
              </a:rPr>
              <a:t>techniques.In</a:t>
            </a:r>
            <a:r>
              <a:rPr lang="en-US" kern="150" dirty="0" smtClean="0">
                <a:solidFill>
                  <a:schemeClr val="tx1"/>
                </a:solidFill>
              </a:rPr>
              <a:t> Proceedings of the Conference on Empirical Methods </a:t>
            </a:r>
            <a:r>
              <a:rPr lang="en-US" kern="150" dirty="0" err="1" smtClean="0">
                <a:solidFill>
                  <a:schemeClr val="tx1"/>
                </a:solidFill>
              </a:rPr>
              <a:t>inNatural</a:t>
            </a:r>
            <a:r>
              <a:rPr lang="en-US" kern="150" dirty="0" smtClean="0">
                <a:solidFill>
                  <a:schemeClr val="tx1"/>
                </a:solidFill>
              </a:rPr>
              <a:t> Language Processing, pages 79–86,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29D-A4AF-4527-9055-0CA9A35D490B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8EEE-3DBA-485E-9847-7871CC2E937B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C038-0C0E-48EC-B5A0-F0257A8AEE23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7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80F9-2947-46D7-BE1B-634F57D25B5B}" type="datetime1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E2A7-E28D-4693-A79B-24F1D0901CE3}" type="datetime1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5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428-C099-4BB4-9055-48F2F27B8B29}" type="datetime1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6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9943-8761-46FC-887A-72ECC1A81CEB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8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7E6F-C9DD-42E1-94F8-CCF446BF0515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EC-ACBC-4F58-B546-5C330226BE56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860-05AB-4DBA-8B26-F390EB3E02AB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1290-E4FA-410A-B192-38888AF71D83}" type="datetime1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54A-F955-41A5-95DD-F8ACB2E670F9}" type="datetime1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CC5C-0663-46D6-8E55-608559F7BCFB}" type="datetime1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6EF-FB11-471C-B652-6AB7F1917EDE}" type="datetime1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74EB-B8E5-42BB-9662-2B6FC8B5671C}" type="datetime1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BC84-9362-46D0-8DD4-C3E69AAE5FDE}" type="datetime1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8610BE1C-C95C-4B75-82E7-369A7C3B7AB8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2903F530-958D-4C2C-A9AA-FF03EFC2F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gi.princeton.edu/~w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8300" y="1303986"/>
            <a:ext cx="8915399" cy="2262781"/>
          </a:xfrm>
        </p:spPr>
        <p:txBody>
          <a:bodyPr>
            <a:normAutofit/>
          </a:bodyPr>
          <a:lstStyle/>
          <a:p>
            <a:pPr algn="ctr" rtl="1"/>
            <a:r>
              <a:rPr lang="fa-IR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عقیده کاوی</a:t>
            </a:r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362" y="3875858"/>
            <a:ext cx="8915399" cy="1126283"/>
          </a:xfrm>
        </p:spPr>
        <p:txBody>
          <a:bodyPr>
            <a:noAutofit/>
          </a:bodyPr>
          <a:lstStyle/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ارا</a:t>
            </a:r>
            <a:r>
              <a:rPr lang="fa-IR" sz="3600" dirty="0">
                <a:solidFill>
                  <a:schemeClr val="tx1"/>
                </a:solidFill>
                <a:cs typeface="B Nazanin" panose="00000400000000000000" pitchFamily="2" charset="-78"/>
              </a:rPr>
              <a:t>ئ</a:t>
            </a: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 دهندگان: محدثه رهنما, مژده رباطی</a:t>
            </a: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استاد: دکتر کیوانپور</a:t>
            </a:r>
            <a:endParaRPr lang="en-US" sz="3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214" y="2030569"/>
            <a:ext cx="7387107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Subjectivity classification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Polarity classification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Vagueness resolution in opinionated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&amp; cross lingual SC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domain SC</a:t>
            </a:r>
          </a:p>
          <a:p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</a:t>
            </a:r>
            <a:r>
              <a:rPr lang="en-US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431" y="2107842"/>
            <a:ext cx="6091149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usefulness measurement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spam detection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Lexicon creation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extraction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4" y="147337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8" y="1009533"/>
            <a:ext cx="7830355" cy="5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تحلیل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275" y="2133600"/>
            <a:ext cx="8915400" cy="3777622"/>
          </a:xfrm>
        </p:spPr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cs typeface="B Nazanin" panose="00000400000000000000" pitchFamily="2" charset="-78"/>
              </a:rPr>
              <a:t>داکیومنت</a:t>
            </a:r>
            <a:endParaRPr lang="en-US" sz="2800" dirty="0"/>
          </a:p>
          <a:p>
            <a:pPr lvl="1" algn="r" rtl="1"/>
            <a:r>
              <a:rPr lang="ar-SA" sz="2400" dirty="0">
                <a:cs typeface="B Nazanin" panose="00000400000000000000" pitchFamily="2" charset="-78"/>
              </a:rPr>
              <a:t>دسته </a:t>
            </a:r>
            <a:r>
              <a:rPr lang="ar-SA" sz="2400" dirty="0" smtClean="0">
                <a:cs typeface="B Nazanin" panose="00000400000000000000" pitchFamily="2" charset="-78"/>
              </a:rPr>
              <a:t>بندی</a:t>
            </a:r>
            <a:r>
              <a:rPr lang="en-US" sz="2400" dirty="0" smtClean="0"/>
              <a:t> </a:t>
            </a:r>
            <a:r>
              <a:rPr lang="ar-SA" sz="2400" dirty="0" smtClean="0">
                <a:cs typeface="B Nazanin" panose="00000400000000000000" pitchFamily="2" charset="-78"/>
              </a:rPr>
              <a:t>یک </a:t>
            </a:r>
            <a:r>
              <a:rPr lang="ar-SA" sz="2400" dirty="0"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cs typeface="B Nazanin" panose="00000400000000000000" pitchFamily="2" charset="-78"/>
              </a:rPr>
              <a:t>به </a:t>
            </a:r>
            <a:r>
              <a:rPr lang="ar-SA" sz="2400" dirty="0">
                <a:cs typeface="B Nazanin" panose="00000400000000000000" pitchFamily="2" charset="-78"/>
              </a:rPr>
              <a:t>کلاس های مثبت یا منفی </a:t>
            </a:r>
            <a:endParaRPr lang="en-US" sz="2400" dirty="0" smtClean="0"/>
          </a:p>
          <a:p>
            <a:pPr lvl="1" algn="r" rtl="1"/>
            <a:r>
              <a:rPr lang="ar-SA" sz="2400" dirty="0" smtClean="0">
                <a:cs typeface="B Nazanin" panose="00000400000000000000" pitchFamily="2" charset="-78"/>
              </a:rPr>
              <a:t>کاربرد </a:t>
            </a:r>
            <a:r>
              <a:rPr lang="fa-IR" sz="2400" dirty="0" smtClean="0">
                <a:cs typeface="B Nazanin" panose="00000400000000000000" pitchFamily="2" charset="-78"/>
              </a:rPr>
              <a:t>در</a:t>
            </a:r>
            <a:r>
              <a:rPr lang="ar-SA" sz="2400" dirty="0" smtClean="0">
                <a:cs typeface="B Nazanin" panose="00000400000000000000" pitchFamily="2" charset="-78"/>
              </a:rPr>
              <a:t> تحلیل</a:t>
            </a:r>
            <a:r>
              <a:rPr lang="en-US" sz="2400" dirty="0" smtClean="0"/>
              <a:t>review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en-US" sz="2400" dirty="0" smtClean="0"/>
              <a:t>  </a:t>
            </a:r>
            <a:r>
              <a:rPr lang="ar-SA" sz="2400" dirty="0">
                <a:cs typeface="B Nazanin" panose="00000400000000000000" pitchFamily="2" charset="-78"/>
              </a:rPr>
              <a:t>(مانند بررسی فیلم، نظرات محصول، توییت و بلاگ ها</a:t>
            </a:r>
            <a:r>
              <a:rPr lang="ar-SA" sz="2400" dirty="0" smtClean="0">
                <a:cs typeface="B Nazanin" panose="00000400000000000000" pitchFamily="2" charset="-78"/>
              </a:rPr>
              <a:t>)</a:t>
            </a:r>
            <a:endParaRPr lang="en-US" sz="2400" dirty="0" smtClean="0"/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وظیفه </a:t>
            </a:r>
            <a:r>
              <a:rPr lang="fa-IR" sz="2400" dirty="0" smtClean="0">
                <a:cs typeface="B Nazanin" panose="00000400000000000000" pitchFamily="2" charset="-78"/>
              </a:rPr>
              <a:t>استخراج  </a:t>
            </a:r>
            <a:r>
              <a:rPr lang="fa-IR" sz="2400" dirty="0">
                <a:cs typeface="B Nazanin" panose="00000400000000000000" pitchFamily="2" charset="-78"/>
              </a:rPr>
              <a:t>گرایش </a:t>
            </a:r>
            <a:r>
              <a:rPr lang="fa-IR" sz="2400" dirty="0" smtClean="0">
                <a:cs typeface="B Nazanin" panose="00000400000000000000" pitchFamily="2" charset="-78"/>
              </a:rPr>
              <a:t>کلی </a:t>
            </a:r>
            <a:r>
              <a:rPr lang="fa-IR" sz="2400" dirty="0">
                <a:cs typeface="B Nazanin" panose="00000400000000000000" pitchFamily="2" charset="-78"/>
              </a:rPr>
              <a:t>متن </a:t>
            </a:r>
            <a:endParaRPr lang="en-US" sz="2400" dirty="0" smtClean="0"/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فقط بررسی یک </a:t>
            </a:r>
            <a:r>
              <a:rPr lang="en-US" sz="2400" dirty="0"/>
              <a:t>target</a:t>
            </a:r>
            <a:r>
              <a:rPr lang="fa-IR" sz="2400" dirty="0">
                <a:cs typeface="B Nazanin" panose="00000400000000000000" pitchFamily="2" charset="-78"/>
              </a:rPr>
              <a:t>(هدف عقیده) در یک </a:t>
            </a:r>
            <a:r>
              <a:rPr lang="fa-IR" sz="2400" dirty="0" smtClean="0">
                <a:cs typeface="B Nazanin" panose="00000400000000000000" pitchFamily="2" charset="-78"/>
              </a:rPr>
              <a:t>داکیومنت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cs typeface="B Nazanin" panose="00000400000000000000" pitchFamily="2" charset="-78"/>
              </a:rPr>
              <a:t>جمله</a:t>
            </a:r>
            <a:endParaRPr lang="en-US" sz="2800" dirty="0" smtClean="0"/>
          </a:p>
          <a:p>
            <a:pPr lvl="1" algn="r" rtl="1"/>
            <a:r>
              <a:rPr lang="ar-SA" sz="2400" dirty="0">
                <a:cs typeface="B Nazanin" panose="00000400000000000000" pitchFamily="2" charset="-78"/>
              </a:rPr>
              <a:t>معادل مورد قبلی </a:t>
            </a:r>
            <a:r>
              <a:rPr lang="fa-IR" sz="2400" dirty="0" smtClean="0">
                <a:cs typeface="B Nazanin" panose="00000400000000000000" pitchFamily="2" charset="-78"/>
              </a:rPr>
              <a:t>،</a:t>
            </a:r>
            <a:r>
              <a:rPr lang="ar-SA" sz="2400" dirty="0" smtClean="0">
                <a:cs typeface="B Nazanin" panose="00000400000000000000" pitchFamily="2" charset="-78"/>
              </a:rPr>
              <a:t>چون یک </a:t>
            </a:r>
            <a:r>
              <a:rPr lang="ar-SA" sz="2400" dirty="0">
                <a:cs typeface="B Nazanin" panose="00000400000000000000" pitchFamily="2" charset="-78"/>
              </a:rPr>
              <a:t>جمله </a:t>
            </a:r>
            <a:r>
              <a:rPr lang="fa-IR" sz="2400" dirty="0" smtClean="0">
                <a:cs typeface="B Nazanin" panose="00000400000000000000" pitchFamily="2" charset="-78"/>
              </a:rPr>
              <a:t>مشابه </a:t>
            </a:r>
            <a:r>
              <a:rPr lang="ar-SA" sz="2400" dirty="0" smtClean="0">
                <a:cs typeface="B Nazanin" panose="00000400000000000000" pitchFamily="2" charset="-78"/>
              </a:rPr>
              <a:t>یک </a:t>
            </a:r>
            <a:r>
              <a:rPr lang="ar-SA" sz="2400" dirty="0"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cs typeface="B Nazanin" panose="00000400000000000000" pitchFamily="2" charset="-78"/>
              </a:rPr>
              <a:t>کوتاه</a:t>
            </a:r>
            <a:endParaRPr lang="en-US" sz="2400" dirty="0" smtClean="0"/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تمرکز بر روی هرجمله ی </a:t>
            </a:r>
            <a:r>
              <a:rPr lang="fa-IR" sz="2400" dirty="0" smtClean="0">
                <a:cs typeface="B Nazanin" panose="00000400000000000000" pitchFamily="2" charset="-78"/>
              </a:rPr>
              <a:t>داکیومت برای تعیین کلاس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</a:t>
            </a:r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تحلیل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(2)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3. </a:t>
            </a:r>
            <a:r>
              <a:rPr lang="ar-SA" sz="2800" dirty="0" smtClean="0">
                <a:cs typeface="B Nazanin" panose="00000400000000000000" pitchFamily="2" charset="-78"/>
              </a:rPr>
              <a:t>سطح </a:t>
            </a:r>
            <a:r>
              <a:rPr lang="ar-SA" sz="2800" dirty="0">
                <a:cs typeface="B Nazanin" panose="00000400000000000000" pitchFamily="2" charset="-78"/>
              </a:rPr>
              <a:t>ویژگی</a:t>
            </a:r>
            <a:r>
              <a:rPr lang="ar-SA" sz="2800" dirty="0" smtClean="0">
                <a:cs typeface="B Nazanin" panose="00000400000000000000" pitchFamily="2" charset="-78"/>
              </a:rPr>
              <a:t>:</a:t>
            </a:r>
            <a:endParaRPr lang="en-US" sz="2800" dirty="0" smtClean="0"/>
          </a:p>
          <a:p>
            <a:pPr lvl="1" algn="r" rtl="1"/>
            <a:r>
              <a:rPr lang="ar-SA" sz="2400" dirty="0">
                <a:cs typeface="B Nazanin" panose="00000400000000000000" pitchFamily="2" charset="-78"/>
              </a:rPr>
              <a:t>ریزدانه ترین </a:t>
            </a:r>
            <a:r>
              <a:rPr lang="ar-SA" sz="2400" dirty="0" smtClean="0">
                <a:cs typeface="B Nazanin" panose="00000400000000000000" pitchFamily="2" charset="-78"/>
              </a:rPr>
              <a:t>سطح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ar-SA" sz="2400" dirty="0" smtClean="0">
                <a:cs typeface="B Nazanin" panose="00000400000000000000" pitchFamily="2" charset="-78"/>
              </a:rPr>
              <a:t>وظیفه</a:t>
            </a:r>
            <a:r>
              <a:rPr lang="ar-SA" sz="2400" dirty="0">
                <a:cs typeface="B Nazanin" panose="00000400000000000000" pitchFamily="2" charset="-78"/>
              </a:rPr>
              <a:t>، </a:t>
            </a:r>
            <a:r>
              <a:rPr lang="fa-IR" sz="2400" dirty="0" smtClean="0">
                <a:cs typeface="B Nazanin" panose="00000400000000000000" pitchFamily="2" charset="-78"/>
              </a:rPr>
              <a:t>فقط</a:t>
            </a:r>
            <a:r>
              <a:rPr lang="ar-SA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>
                <a:cs typeface="B Nazanin" panose="00000400000000000000" pitchFamily="2" charset="-78"/>
              </a:rPr>
              <a:t>پیدا کردن گرایش عقیده نیست بلکه یافتن </a:t>
            </a:r>
            <a:r>
              <a:rPr lang="en-US" sz="2400" dirty="0"/>
              <a:t>target</a:t>
            </a:r>
            <a:r>
              <a:rPr lang="ar-SA" sz="2400" dirty="0">
                <a:cs typeface="B Nazanin" panose="00000400000000000000" pitchFamily="2" charset="-78"/>
              </a:rPr>
              <a:t>  (موجودیت ، </a:t>
            </a:r>
            <a:r>
              <a:rPr lang="en-US" sz="2400" dirty="0" smtClean="0">
                <a:cs typeface="B Nazanin" panose="00000400000000000000" pitchFamily="2" charset="-78"/>
              </a:rPr>
              <a:t>aspect</a:t>
            </a:r>
            <a:r>
              <a:rPr lang="ar-SA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>
                <a:cs typeface="B Nazanin" panose="00000400000000000000" pitchFamily="2" charset="-78"/>
              </a:rPr>
              <a:t>یا هردو)نیز </a:t>
            </a:r>
            <a:r>
              <a:rPr lang="ar-SA" sz="2400" dirty="0" smtClean="0">
                <a:cs typeface="B Nazanin" panose="00000400000000000000" pitchFamily="2" charset="-78"/>
              </a:rPr>
              <a:t>هست</a:t>
            </a:r>
            <a:r>
              <a:rPr lang="fa-IR" sz="2400" dirty="0" smtClean="0">
                <a:cs typeface="B Nazanin" panose="00000400000000000000" pitchFamily="2" charset="-78"/>
              </a:rPr>
              <a:t>		</a:t>
            </a:r>
            <a:r>
              <a:rPr lang="fa-IR" sz="2400" dirty="0" smtClean="0"/>
              <a:t> </a:t>
            </a:r>
            <a:r>
              <a:rPr lang="fa-IR" sz="2400" dirty="0">
                <a:cs typeface="B Nazanin" panose="00000400000000000000" pitchFamily="2" charset="-78"/>
              </a:rPr>
              <a:t>5تایی عقیده </a:t>
            </a:r>
            <a:r>
              <a:rPr lang="fa-IR" sz="2400" dirty="0" smtClean="0">
                <a:cs typeface="B Nazanin" panose="00000400000000000000" pitchFamily="2" charset="-78"/>
              </a:rPr>
              <a:t>کامل به دست می آید</a:t>
            </a:r>
            <a:endParaRPr lang="en-US" sz="2400" dirty="0" smtClean="0"/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حل مشکل وجود چند </a:t>
            </a:r>
            <a:r>
              <a:rPr lang="en-US" sz="2400" dirty="0" smtClean="0">
                <a:cs typeface="B Nazanin" panose="00000400000000000000" pitchFamily="2" charset="-78"/>
              </a:rPr>
              <a:t>aspect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800100" lvl="2" indent="0" algn="r" rtl="1"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با </a:t>
            </a:r>
            <a:r>
              <a:rPr lang="fa-IR" sz="2000" dirty="0">
                <a:cs typeface="B Nazanin" panose="00000400000000000000" pitchFamily="2" charset="-78"/>
              </a:rPr>
              <a:t>یافتن هر </a:t>
            </a:r>
            <a:r>
              <a:rPr lang="en-US" sz="2000" dirty="0">
                <a:cs typeface="B Nazanin" panose="00000400000000000000" pitchFamily="2" charset="-78"/>
              </a:rPr>
              <a:t>aspect</a:t>
            </a:r>
            <a:r>
              <a:rPr lang="fa-IR" sz="2000" dirty="0">
                <a:cs typeface="B Nazanin" panose="00000400000000000000" pitchFamily="2" charset="-78"/>
              </a:rPr>
              <a:t> یا ویژگی که در متن ذکر شده و ارتباط دادن آن با یک </a:t>
            </a:r>
            <a:r>
              <a:rPr lang="fa-IR" sz="2000" dirty="0" smtClean="0">
                <a:cs typeface="B Nazanin" panose="00000400000000000000" pitchFamily="2" charset="-78"/>
              </a:rPr>
              <a:t>عقیده</a:t>
            </a:r>
          </a:p>
          <a:p>
            <a:pPr marL="457200" indent="-457200" algn="r" rtl="1"/>
            <a:r>
              <a:rPr lang="fa-IR" sz="2800" dirty="0">
                <a:cs typeface="B Nazanin" panose="00000400000000000000" pitchFamily="2" charset="-78"/>
              </a:rPr>
              <a:t>افزایش پیچیدگی مسائل از سطح داکیومنت تا سطح </a:t>
            </a:r>
            <a:r>
              <a:rPr lang="fa-IR" sz="2800" dirty="0" smtClean="0">
                <a:cs typeface="B Nazanin" panose="00000400000000000000" pitchFamily="2" charset="-78"/>
              </a:rPr>
              <a:t>ویژگی</a:t>
            </a:r>
            <a:endParaRPr lang="en-US" sz="2800" dirty="0" smtClean="0"/>
          </a:p>
          <a:p>
            <a:pPr algn="r" rtl="1"/>
            <a:r>
              <a:rPr lang="ar-SA" sz="2800" dirty="0">
                <a:cs typeface="B Nazanin" panose="00000400000000000000" pitchFamily="2" charset="-78"/>
              </a:rPr>
              <a:t>تجمیع تحلیل هایی که ریز دانه </a:t>
            </a:r>
            <a:r>
              <a:rPr lang="ar-SA" sz="2800" dirty="0" smtClean="0">
                <a:cs typeface="B Nazanin" panose="00000400000000000000" pitchFamily="2" charset="-78"/>
              </a:rPr>
              <a:t>تر </a:t>
            </a:r>
            <a:r>
              <a:rPr lang="fa-IR" sz="2800" dirty="0" smtClean="0">
                <a:cs typeface="B Nazanin" panose="00000400000000000000" pitchFamily="2" charset="-78"/>
              </a:rPr>
              <a:t>برای تولید </a:t>
            </a:r>
            <a:r>
              <a:rPr lang="ar-SA" sz="2800" dirty="0" smtClean="0">
                <a:cs typeface="B Nazanin" panose="00000400000000000000" pitchFamily="2" charset="-78"/>
              </a:rPr>
              <a:t>سطوح بالاتر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14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5400000">
            <a:off x="8425542" y="3461657"/>
            <a:ext cx="313509" cy="58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فرایند عقیده کاوی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Data acquisition (</a:t>
            </a:r>
            <a:r>
              <a:rPr lang="en-US" b="1" dirty="0" smtClean="0"/>
              <a:t>1</a:t>
            </a:r>
          </a:p>
          <a:p>
            <a:pPr algn="r" rtl="1"/>
            <a:r>
              <a:rPr lang="en-US" dirty="0" smtClean="0"/>
              <a:t>Preprocess</a:t>
            </a:r>
          </a:p>
          <a:p>
            <a:pPr marL="0" indent="0" algn="r" rtl="1">
              <a:buNone/>
            </a:pPr>
            <a:r>
              <a:rPr lang="ar-SA" dirty="0" smtClean="0">
                <a:cs typeface="B Nazanin" panose="00000400000000000000" pitchFamily="2" charset="-78"/>
              </a:rPr>
              <a:t>راهبرد </a:t>
            </a:r>
            <a:r>
              <a:rPr lang="ar-SA" dirty="0">
                <a:cs typeface="B Nazanin" panose="00000400000000000000" pitchFamily="2" charset="-78"/>
              </a:rPr>
              <a:t>های مختلف</a:t>
            </a:r>
            <a:r>
              <a:rPr lang="hi-IN" dirty="0" smtClean="0"/>
              <a:t>:</a:t>
            </a:r>
            <a:endParaRPr lang="en-US" dirty="0" smtClean="0"/>
          </a:p>
          <a:p>
            <a:pPr algn="r" rtl="1"/>
            <a:r>
              <a:rPr lang="en-US" dirty="0"/>
              <a:t>unsupervised lexicon-based </a:t>
            </a:r>
            <a:r>
              <a:rPr lang="en-US" dirty="0" smtClean="0"/>
              <a:t>:</a:t>
            </a:r>
          </a:p>
          <a:p>
            <a:pPr algn="r" rtl="1"/>
            <a:r>
              <a:rPr lang="en-US" dirty="0"/>
              <a:t>machine-learning-based</a:t>
            </a:r>
          </a:p>
          <a:p>
            <a:pPr algn="r" rtl="1"/>
            <a:r>
              <a:rPr lang="en-US" b="1" dirty="0" err="1" smtClean="0"/>
              <a:t>Postprocess</a:t>
            </a:r>
            <a:r>
              <a:rPr lang="en-US" b="1" dirty="0" smtClean="0"/>
              <a:t>?</a:t>
            </a:r>
          </a:p>
          <a:p>
            <a:pPr rt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جمع آوری داده 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روش </a:t>
            </a:r>
            <a:r>
              <a:rPr lang="fa-IR" sz="2800" dirty="0">
                <a:cs typeface="B Nazanin" panose="00000400000000000000" pitchFamily="2" charset="-78"/>
              </a:rPr>
              <a:t>برای به دست آوردن داده ها از وب سایت </a:t>
            </a:r>
            <a:r>
              <a:rPr lang="fa-IR" sz="2800" dirty="0" smtClean="0">
                <a:cs typeface="B Nazanin" panose="00000400000000000000" pitchFamily="2" charset="-78"/>
              </a:rPr>
              <a:t>ها</a:t>
            </a:r>
            <a:r>
              <a:rPr lang="en-US" sz="2800" dirty="0" smtClean="0"/>
              <a:t>:</a:t>
            </a:r>
          </a:p>
          <a:p>
            <a:pPr marL="57150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از </a:t>
            </a:r>
            <a:r>
              <a:rPr lang="fa-IR" sz="2800" dirty="0">
                <a:cs typeface="B Nazanin" panose="00000400000000000000" pitchFamily="2" charset="-78"/>
              </a:rPr>
              <a:t>طریق </a:t>
            </a:r>
            <a:r>
              <a:rPr lang="en-US" sz="2800" dirty="0"/>
              <a:t>API</a:t>
            </a:r>
            <a:r>
              <a:rPr lang="fa-IR" sz="2800" dirty="0" smtClean="0">
                <a:cs typeface="B Nazanin" panose="00000400000000000000" pitchFamily="2" charset="-78"/>
              </a:rPr>
              <a:t> سایت</a:t>
            </a:r>
            <a:endParaRPr lang="en-US" sz="2800" dirty="0" smtClean="0"/>
          </a:p>
          <a:p>
            <a:pPr lvl="2" algn="r" rtl="1"/>
            <a:r>
              <a:rPr lang="fa-IR" sz="2400" dirty="0">
                <a:cs typeface="B Nazanin" panose="00000400000000000000" pitchFamily="2" charset="-78"/>
              </a:rPr>
              <a:t>پیاده سازی </a:t>
            </a:r>
            <a:r>
              <a:rPr lang="fa-IR" sz="2400" dirty="0" smtClean="0">
                <a:cs typeface="B Nazanin" panose="00000400000000000000" pitchFamily="2" charset="-78"/>
              </a:rPr>
              <a:t>آسان­تر نسبت به دیگر روش ها</a:t>
            </a:r>
            <a:endParaRPr lang="en-US" sz="2400" dirty="0" smtClean="0"/>
          </a:p>
          <a:p>
            <a:pPr lvl="2" algn="r" rtl="1"/>
            <a:r>
              <a:rPr lang="fa-IR" sz="2400" dirty="0">
                <a:cs typeface="B Nazanin" panose="00000400000000000000" pitchFamily="2" charset="-78"/>
              </a:rPr>
              <a:t>محدودیت </a:t>
            </a:r>
            <a:r>
              <a:rPr lang="fa-IR" sz="2400" dirty="0" smtClean="0">
                <a:cs typeface="B Nazanin" panose="00000400000000000000" pitchFamily="2" charset="-78"/>
              </a:rPr>
              <a:t>مانند سرعت </a:t>
            </a:r>
            <a:r>
              <a:rPr lang="fa-IR" sz="2400" dirty="0">
                <a:cs typeface="B Nazanin" panose="00000400000000000000" pitchFamily="2" charset="-78"/>
              </a:rPr>
              <a:t>خواندن داده ها توسط کلاینت، در</a:t>
            </a:r>
            <a:r>
              <a:rPr lang="en-US" sz="2400" dirty="0"/>
              <a:t>API</a:t>
            </a:r>
            <a:r>
              <a:rPr lang="fa-IR" sz="2400" dirty="0">
                <a:cs typeface="B Nazanin" panose="00000400000000000000" pitchFamily="2" charset="-78"/>
              </a:rPr>
              <a:t>های </a:t>
            </a:r>
            <a:r>
              <a:rPr lang="fa-IR" sz="2400" dirty="0" smtClean="0">
                <a:cs typeface="B Nazanin" panose="00000400000000000000" pitchFamily="2" charset="-78"/>
              </a:rPr>
              <a:t>توییتر</a:t>
            </a:r>
            <a:endParaRPr lang="en-US" sz="2400" dirty="0" smtClean="0"/>
          </a:p>
          <a:p>
            <a:pPr lvl="2" algn="r" rtl="1"/>
            <a:r>
              <a:rPr lang="fa-IR" sz="2400" dirty="0" smtClean="0">
                <a:cs typeface="B Nazanin" panose="00000400000000000000" pitchFamily="2" charset="-78"/>
              </a:rPr>
              <a:t>لزوم وجود</a:t>
            </a:r>
            <a:r>
              <a:rPr lang="en-US" sz="2400" dirty="0" smtClean="0"/>
              <a:t>API </a:t>
            </a:r>
            <a:r>
              <a:rPr lang="fa-IR" sz="2400" dirty="0">
                <a:cs typeface="B Nazanin" panose="00000400000000000000" pitchFamily="2" charset="-78"/>
              </a:rPr>
              <a:t>در آن وب سایت </a:t>
            </a:r>
          </a:p>
          <a:p>
            <a:pPr marL="57150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استفاده </a:t>
            </a:r>
            <a:r>
              <a:rPr lang="fa-IR" sz="2800" dirty="0">
                <a:cs typeface="B Nazanin" panose="00000400000000000000" pitchFamily="2" charset="-78"/>
              </a:rPr>
              <a:t>از </a:t>
            </a:r>
            <a:r>
              <a:rPr lang="en-US" sz="2800" dirty="0"/>
              <a:t>web </a:t>
            </a:r>
            <a:r>
              <a:rPr lang="en-US" sz="2800" dirty="0" smtClean="0"/>
              <a:t>crawler</a:t>
            </a:r>
            <a:r>
              <a:rPr lang="fa-IR" sz="2800" dirty="0" smtClean="0">
                <a:cs typeface="B Nazanin" panose="00000400000000000000" pitchFamily="2" charset="-78"/>
              </a:rPr>
              <a:t>ها</a:t>
            </a:r>
          </a:p>
          <a:p>
            <a:pPr lvl="2" algn="r" rtl="1"/>
            <a:r>
              <a:rPr lang="fa-IR" sz="2400" dirty="0">
                <a:cs typeface="B Nazanin" panose="00000400000000000000" pitchFamily="2" charset="-78"/>
              </a:rPr>
              <a:t>پیاده سازی </a:t>
            </a:r>
            <a:r>
              <a:rPr lang="fa-IR" sz="2400" dirty="0" smtClean="0">
                <a:cs typeface="B Nazanin" panose="00000400000000000000" pitchFamily="2" charset="-78"/>
              </a:rPr>
              <a:t>سخت تر </a:t>
            </a:r>
            <a:r>
              <a:rPr lang="fa-IR" sz="2400" dirty="0">
                <a:cs typeface="B Nazanin" panose="00000400000000000000" pitchFamily="2" charset="-78"/>
              </a:rPr>
              <a:t>نسبت به دیگر روش ها</a:t>
            </a:r>
            <a:endParaRPr lang="en-US" sz="2400" dirty="0"/>
          </a:p>
          <a:p>
            <a:pPr lvl="2" algn="r" rtl="1"/>
            <a:r>
              <a:rPr lang="fa-IR" sz="2400" dirty="0" smtClean="0">
                <a:cs typeface="B Nazanin" panose="00000400000000000000" pitchFamily="2" charset="-78"/>
              </a:rPr>
              <a:t>مزیت </a:t>
            </a:r>
            <a:r>
              <a:rPr lang="fa-IR" sz="2400" dirty="0">
                <a:cs typeface="B Nazanin" panose="00000400000000000000" pitchFamily="2" charset="-78"/>
              </a:rPr>
              <a:t>نامحدود بودن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lvl="2" algn="r" rtl="1"/>
            <a:endParaRPr lang="en-US" sz="2800" dirty="0" smtClean="0"/>
          </a:p>
          <a:p>
            <a:pPr rt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داده </a:t>
            </a:r>
            <a:r>
              <a:rPr lang="fa-IR" sz="2800" dirty="0">
                <a:cs typeface="B Nazanin" panose="00000400000000000000" pitchFamily="2" charset="-78"/>
              </a:rPr>
              <a:t>خام جمع آوری شده از منابع مختلف پیش از انجام تحلیل </a:t>
            </a:r>
            <a:r>
              <a:rPr lang="fa-IR" sz="2800" dirty="0" smtClean="0">
                <a:cs typeface="B Nazanin" panose="00000400000000000000" pitchFamily="2" charset="-78"/>
              </a:rPr>
              <a:t>نیاز </a:t>
            </a:r>
            <a:r>
              <a:rPr lang="fa-IR" sz="2800" dirty="0">
                <a:cs typeface="B Nazanin" panose="00000400000000000000" pitchFamily="2" charset="-78"/>
              </a:rPr>
              <a:t>به پیش پردازش </a:t>
            </a:r>
            <a:r>
              <a:rPr lang="fa-IR" sz="2800" dirty="0" smtClean="0">
                <a:cs typeface="B Nazanin" panose="00000400000000000000" pitchFamily="2" charset="-78"/>
              </a:rPr>
              <a:t>دارد</a:t>
            </a:r>
          </a:p>
          <a:p>
            <a:pPr algn="r" rtl="1"/>
            <a:r>
              <a:rPr lang="en-US" sz="2400" kern="150" dirty="0">
                <a:latin typeface="Liberation Serif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fa-IR" sz="2800" kern="150" dirty="0">
                <a:latin typeface="Liberation Serif"/>
                <a:ea typeface="Noto Sans CJK SC Regular"/>
                <a:cs typeface="B Nazanin" panose="00000400000000000000" pitchFamily="2" charset="-78"/>
              </a:rPr>
              <a:t>(نشانه گذاری)</a:t>
            </a:r>
            <a:endParaRPr lang="en-US" sz="2800" kern="150" dirty="0"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تبدیل جمله </a:t>
            </a:r>
            <a:r>
              <a:rPr lang="fa-IR" sz="2400" dirty="0">
                <a:cs typeface="B Nazanin" panose="00000400000000000000" pitchFamily="2" charset="-78"/>
              </a:rPr>
              <a:t>به کلمات و عبارات و نماد ها یا دیگر توکن های معنادار 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000" kern="150" dirty="0" smtClean="0">
                <a:latin typeface="Liberation Serif"/>
                <a:ea typeface="Noto Sans CJK SC Regular"/>
                <a:cs typeface="B Nazanin" panose="00000400000000000000" pitchFamily="2" charset="-78"/>
              </a:rPr>
              <a:t>حذف </a:t>
            </a:r>
            <a:r>
              <a:rPr lang="en-US" sz="2600" kern="150" dirty="0" err="1">
                <a:latin typeface="Liberation Serif"/>
                <a:ea typeface="Noto Sans CJK SC Regular"/>
                <a:cs typeface="B Nazanin" panose="00000400000000000000" pitchFamily="2" charset="-78"/>
              </a:rPr>
              <a:t>stopword</a:t>
            </a:r>
            <a:r>
              <a:rPr lang="fa-IR" sz="3000" kern="150" dirty="0">
                <a:latin typeface="Liberation Serif"/>
                <a:ea typeface="Noto Sans CJK SC Regular"/>
                <a:cs typeface="B Nazanin" panose="00000400000000000000" pitchFamily="2" charset="-78"/>
              </a:rPr>
              <a:t>ها</a:t>
            </a:r>
            <a:endParaRPr lang="en-US" sz="3000" kern="150" dirty="0"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کلماتی </a:t>
            </a:r>
            <a:r>
              <a:rPr lang="fa-IR" sz="2400" dirty="0">
                <a:cs typeface="B Nazanin" panose="00000400000000000000" pitchFamily="2" charset="-78"/>
              </a:rPr>
              <a:t>که برای ساختاردهی زبان استفاده می شوند اما در محتوای آن نقشی ندارند. </a:t>
            </a:r>
            <a:endParaRPr lang="en-US" sz="2800" dirty="0"/>
          </a:p>
          <a:p>
            <a:pPr marL="457200" lvl="1" indent="0" algn="r" rtl="1">
              <a:buNone/>
            </a:pPr>
            <a:endParaRPr lang="en-US" sz="2800" dirty="0"/>
          </a:p>
          <a:p>
            <a:pPr lvl="1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17</a:t>
            </a:fld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1695" y="4233044"/>
            <a:ext cx="1821505" cy="1938992"/>
            <a:chOff x="921695" y="4264576"/>
            <a:chExt cx="1821505" cy="1938992"/>
          </a:xfrm>
        </p:grpSpPr>
        <p:sp>
          <p:nvSpPr>
            <p:cNvPr id="6" name="Rounded Rectangle 5"/>
            <p:cNvSpPr/>
            <p:nvPr/>
          </p:nvSpPr>
          <p:spPr>
            <a:xfrm>
              <a:off x="1024759" y="4264576"/>
              <a:ext cx="1718441" cy="1915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21695" y="4264576"/>
              <a:ext cx="130837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l"/>
              <a:r>
                <a:rPr lang="en-US" sz="2400" dirty="0" smtClean="0"/>
                <a:t>a</a:t>
              </a:r>
            </a:p>
            <a:p>
              <a:pPr lvl="1" algn="l"/>
              <a:r>
                <a:rPr lang="en-US" sz="2400" dirty="0" smtClean="0"/>
                <a:t>are</a:t>
              </a:r>
            </a:p>
            <a:p>
              <a:pPr lvl="1" algn="l"/>
              <a:r>
                <a:rPr lang="en-US" sz="2400" dirty="0" smtClean="0"/>
                <a:t>The</a:t>
              </a:r>
            </a:p>
            <a:p>
              <a:pPr lvl="1" algn="l"/>
              <a:r>
                <a:rPr lang="en-US" sz="2400" dirty="0" smtClean="0"/>
                <a:t>was</a:t>
              </a:r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endParaRPr lang="en-US" sz="2400" dirty="0" smtClean="0">
                <a:cs typeface="B Nazanin" panose="00000400000000000000" pitchFamily="2" charset="-78"/>
              </a:endParaRPr>
            </a:p>
            <a:p>
              <a:pPr lvl="1" algn="l"/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r>
                <a:rPr lang="en-US" sz="2400" dirty="0"/>
                <a:t>will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18529" y="3106897"/>
            <a:ext cx="1959729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4800" dirty="0">
                <a:solidFill>
                  <a:prstClr val="black"/>
                </a:solidFill>
                <a:cs typeface="B Nazanin" panose="00000400000000000000" pitchFamily="2" charset="-78"/>
              </a:rPr>
              <a:t>پیش </a:t>
            </a:r>
            <a:r>
              <a:rPr lang="fa-IR" sz="4800" dirty="0" smtClean="0">
                <a:solidFill>
                  <a:prstClr val="black"/>
                </a:solidFill>
                <a:cs typeface="B Nazanin" panose="00000400000000000000" pitchFamily="2" charset="-78"/>
              </a:rPr>
              <a:t>پردازش(2)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r" rtl="1"/>
            <a:r>
              <a:rPr lang="en-US" sz="2800" dirty="0">
                <a:cs typeface="B Nazanin" panose="00000400000000000000" pitchFamily="2" charset="-78"/>
              </a:rPr>
              <a:t>Stemming</a:t>
            </a:r>
            <a:r>
              <a:rPr lang="fa-IR" sz="2800" dirty="0">
                <a:cs typeface="B Nazanin" panose="00000400000000000000" pitchFamily="2" charset="-78"/>
              </a:rPr>
              <a:t>(ریشه یابی)</a:t>
            </a:r>
            <a:endParaRPr lang="en-US" sz="2800" dirty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تبدیل </a:t>
            </a:r>
            <a:r>
              <a:rPr lang="fa-IR" sz="2400" dirty="0">
                <a:cs typeface="B Nazanin" panose="00000400000000000000" pitchFamily="2" charset="-78"/>
              </a:rPr>
              <a:t>کردن کلمه به حالت ریشه ای آن با حذف پسوند و پیشوندهای کلمه و تبدیل 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به </a:t>
            </a:r>
            <a:r>
              <a:rPr lang="fa-IR" sz="2400" dirty="0">
                <a:cs typeface="B Nazanin" panose="00000400000000000000" pitchFamily="2" charset="-78"/>
              </a:rPr>
              <a:t>شکل اصلی یا ریشه ی آن</a:t>
            </a:r>
            <a:endParaRPr lang="en-US" sz="2400" dirty="0"/>
          </a:p>
          <a:p>
            <a:pPr algn="r" rtl="1"/>
            <a:endParaRPr lang="fa-IR" sz="2400" dirty="0" smtClean="0"/>
          </a:p>
          <a:p>
            <a:pPr algn="r" rtl="1"/>
            <a:r>
              <a:rPr lang="en-US" sz="2400" dirty="0" smtClean="0"/>
              <a:t>parts of speech (POS) tagging</a:t>
            </a:r>
            <a:r>
              <a:rPr lang="fa-IR" sz="2800" dirty="0" smtClean="0">
                <a:cs typeface="B Nazanin" panose="00000400000000000000" pitchFamily="2" charset="-78"/>
              </a:rPr>
              <a:t>(برچسب گذاری نقش کلمه)</a:t>
            </a:r>
          </a:p>
          <a:p>
            <a:pPr marL="457200" lvl="1" indent="0" algn="r" rtl="1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کلمات </a:t>
            </a:r>
            <a:r>
              <a:rPr lang="fa-IR" sz="2400" dirty="0">
                <a:cs typeface="B Nazanin" panose="00000400000000000000" pitchFamily="2" charset="-78"/>
              </a:rPr>
              <a:t>عقیده ها معمولا صفت بوده 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تارگت </a:t>
            </a:r>
            <a:r>
              <a:rPr lang="fa-IR" sz="2400" dirty="0">
                <a:cs typeface="B Nazanin" panose="00000400000000000000" pitchFamily="2" charset="-78"/>
              </a:rPr>
              <a:t>عقیده ها(موجودیت ها و جنبه ها) معمولا اسم یا ترکیبی از اسامی </a:t>
            </a:r>
            <a:r>
              <a:rPr lang="fa-IR" sz="2400" dirty="0" smtClean="0">
                <a:cs typeface="B Nazanin" panose="00000400000000000000" pitchFamily="2" charset="-78"/>
              </a:rPr>
              <a:t>هستند</a:t>
            </a:r>
          </a:p>
          <a:p>
            <a:pPr marL="457200" lvl="1" indent="0" algn="r" rtl="1">
              <a:buNone/>
            </a:pPr>
            <a:endParaRPr lang="fa-IR" sz="3000" dirty="0" smtClean="0">
              <a:cs typeface="B Nazanin" panose="00000400000000000000" pitchFamily="2" charset="-78"/>
            </a:endParaRPr>
          </a:p>
          <a:p>
            <a:pPr marL="57150" indent="0" algn="r" rtl="1"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*همه </a:t>
            </a:r>
            <a:r>
              <a:rPr lang="fa-IR" sz="2000" dirty="0">
                <a:cs typeface="B Nazanin" panose="00000400000000000000" pitchFamily="2" charset="-78"/>
              </a:rPr>
              <a:t>ی </a:t>
            </a:r>
            <a:r>
              <a:rPr lang="fa-IR" sz="2000" dirty="0" smtClean="0">
                <a:cs typeface="B Nazanin" panose="00000400000000000000" pitchFamily="2" charset="-78"/>
              </a:rPr>
              <a:t>فرایندها همیشه </a:t>
            </a:r>
            <a:r>
              <a:rPr lang="fa-IR" sz="2000" dirty="0">
                <a:cs typeface="B Nazanin" panose="00000400000000000000" pitchFamily="2" charset="-78"/>
              </a:rPr>
              <a:t>ضروری نیستند و باید بر اساس کاربرد عقیده کاوی برای مسئله انتخاب </a:t>
            </a:r>
            <a:r>
              <a:rPr lang="fa-IR" sz="2000" dirty="0" smtClean="0">
                <a:cs typeface="B Nazanin" panose="00000400000000000000" pitchFamily="2" charset="-78"/>
              </a:rPr>
              <a:t>شوند</a:t>
            </a:r>
            <a:endParaRPr lang="en-US" sz="2000" dirty="0"/>
          </a:p>
          <a:p>
            <a:pPr algn="r" rt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18</a:t>
            </a:fld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799" y="2412102"/>
            <a:ext cx="2987041" cy="1684166"/>
            <a:chOff x="304799" y="2412102"/>
            <a:chExt cx="2987041" cy="1684166"/>
          </a:xfrm>
        </p:grpSpPr>
        <p:sp>
          <p:nvSpPr>
            <p:cNvPr id="9" name="Rounded Rectangle 8"/>
            <p:cNvSpPr/>
            <p:nvPr/>
          </p:nvSpPr>
          <p:spPr>
            <a:xfrm>
              <a:off x="629483" y="2412102"/>
              <a:ext cx="2448698" cy="1684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799" y="2526608"/>
              <a:ext cx="298704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 smtClean="0"/>
                <a:t>Person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person’s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personify personification 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>
            <a:off x="3408632" y="3106897"/>
            <a:ext cx="809897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1629" y="3209167"/>
            <a:ext cx="181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person 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8261" y="4584440"/>
            <a:ext cx="2859869" cy="2178964"/>
            <a:chOff x="98261" y="4584440"/>
            <a:chExt cx="2859869" cy="2178964"/>
          </a:xfrm>
        </p:grpSpPr>
        <p:sp>
          <p:nvSpPr>
            <p:cNvPr id="11" name="Rounded Rectangle 10"/>
            <p:cNvSpPr/>
            <p:nvPr/>
          </p:nvSpPr>
          <p:spPr>
            <a:xfrm>
              <a:off x="415824" y="4584440"/>
              <a:ext cx="2542306" cy="2178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261" y="4679036"/>
              <a:ext cx="238368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l"/>
              <a:r>
                <a:rPr lang="en-US" sz="2400" dirty="0" smtClean="0"/>
                <a:t>adjective noun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verb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adverb preposition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6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راهبرد های مختلف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2400" dirty="0"/>
              <a:t>unsupervised</a:t>
            </a:r>
            <a:r>
              <a:rPr lang="en-US" dirty="0"/>
              <a:t> </a:t>
            </a:r>
            <a:r>
              <a:rPr lang="en-US" sz="2400" dirty="0" smtClean="0"/>
              <a:t>lexicon-based</a:t>
            </a:r>
            <a:r>
              <a:rPr lang="en-US" sz="2800" dirty="0" smtClean="0"/>
              <a:t> </a:t>
            </a:r>
            <a:endParaRPr lang="fa-IR" sz="2800" dirty="0"/>
          </a:p>
          <a:p>
            <a:pPr marL="457200" lvl="1" indent="0" algn="r" rtl="1">
              <a:buNone/>
            </a:pPr>
            <a:r>
              <a:rPr lang="fa-IR" sz="2600" dirty="0" smtClean="0">
                <a:cs typeface="B Nazanin" panose="00000400000000000000" pitchFamily="2" charset="-78"/>
              </a:rPr>
              <a:t>استخراج </a:t>
            </a:r>
            <a:r>
              <a:rPr lang="fa-IR" sz="2600" dirty="0">
                <a:cs typeface="B Nazanin" panose="00000400000000000000" pitchFamily="2" charset="-78"/>
              </a:rPr>
              <a:t>گرایش متن بر اساس قوانین وابسته‌ به‌ زبان‌ شناسي‌ </a:t>
            </a:r>
            <a:endParaRPr lang="fa-IR" sz="2600" dirty="0" smtClean="0"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600" kern="150" dirty="0">
                <a:latin typeface="Liberation Serif"/>
                <a:ea typeface="Noto Sans CJK SC Regular"/>
                <a:cs typeface="B Nazanin" panose="00000400000000000000" pitchFamily="2" charset="-78"/>
              </a:rPr>
              <a:t>عمل بر اساس منابع  دانش </a:t>
            </a:r>
            <a:r>
              <a:rPr lang="fa-IR" sz="2600" kern="150" dirty="0" smtClean="0">
                <a:latin typeface="Liberation Serif"/>
                <a:ea typeface="Noto Sans CJK SC Regular"/>
                <a:cs typeface="B Nazanin" panose="00000400000000000000" pitchFamily="2" charset="-78"/>
              </a:rPr>
              <a:t>خارجی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 smtClean="0">
                <a:latin typeface="Liberation Serif"/>
                <a:ea typeface="Noto Sans CJK SC Regular"/>
                <a:cs typeface="B Nazanin" panose="00000400000000000000" pitchFamily="2" charset="-78"/>
              </a:rPr>
              <a:t>استخراج </a:t>
            </a:r>
            <a:r>
              <a:rPr lang="fa-IR" sz="2400" kern="150" dirty="0">
                <a:latin typeface="Liberation Serif"/>
                <a:ea typeface="Noto Sans CJK SC Regular"/>
                <a:cs typeface="B Nazanin" panose="00000400000000000000" pitchFamily="2" charset="-78"/>
              </a:rPr>
              <a:t>کلمات یا عباراتی که گرایش احساسی متن را بیان می کنند.</a:t>
            </a:r>
            <a:endParaRPr lang="en-US" sz="2400" kern="150" dirty="0"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این عبارات استخراج شده.</a:t>
            </a:r>
            <a:endParaRPr lang="en-US" sz="2400" kern="150" dirty="0"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متن با اجتماع گرایش تک تک کلمات. 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/>
              <a:t>machine-learning-based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</a:p>
          <a:p>
            <a:pPr marL="400050" lvl="1" indent="0" algn="r" rtl="1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اطلاعات </a:t>
            </a:r>
            <a:r>
              <a:rPr lang="fa-IR" sz="2400" dirty="0">
                <a:cs typeface="B Nazanin" panose="00000400000000000000" pitchFamily="2" charset="-78"/>
              </a:rPr>
              <a:t>زیربنایی را از داده های آموزشی یاد می گیرد که به آن </a:t>
            </a:r>
            <a:r>
              <a:rPr lang="fa-IR" sz="2400" dirty="0" smtClean="0">
                <a:cs typeface="B Nazanin" panose="00000400000000000000" pitchFamily="2" charset="-78"/>
              </a:rPr>
              <a:t>امکان </a:t>
            </a:r>
            <a:r>
              <a:rPr lang="fa-IR" sz="2400" dirty="0">
                <a:cs typeface="B Nazanin" panose="00000400000000000000" pitchFamily="2" charset="-78"/>
              </a:rPr>
              <a:t>کلاس بندی داده های بدون برچسب جدید را می دهد.</a:t>
            </a:r>
            <a:endParaRPr lang="en-US" sz="2400" dirty="0"/>
          </a:p>
          <a:p>
            <a:pPr marL="342900" lvl="0" indent="-342900" algn="r" rtl="1">
              <a:spcAft>
                <a:spcPts val="0"/>
              </a:spcAft>
              <a:buFont typeface="+mj-lt"/>
              <a:buAutoNum type="arabicPeriod"/>
            </a:pPr>
            <a:endParaRPr lang="en-US" sz="2800" kern="150" dirty="0"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19</a:t>
            </a:fld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سطوح عقیده کاوی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فرآیند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الگوریتم ها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87" y="2369067"/>
            <a:ext cx="5936601" cy="3116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4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نامه محور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cs typeface="B Nazanin" panose="00000400000000000000" pitchFamily="2" charset="-78"/>
              </a:rPr>
              <a:t>انتخاب جمله هایی که شامل عبارت موضوع و </a:t>
            </a:r>
            <a:r>
              <a:rPr lang="fa-IR" sz="2800" dirty="0" smtClean="0">
                <a:cs typeface="B Nazanin" panose="00000400000000000000" pitchFamily="2" charset="-78"/>
              </a:rPr>
              <a:t>نظر دهنده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مشخص کردن مرز </a:t>
            </a:r>
            <a:r>
              <a:rPr lang="fa-IR" sz="2800" dirty="0">
                <a:cs typeface="B Nazanin" panose="00000400000000000000" pitchFamily="2" charset="-78"/>
              </a:rPr>
              <a:t>ناحیه ی مبتنی بر نظر دهنده </a:t>
            </a:r>
            <a:r>
              <a:rPr lang="fa-IR" sz="2800" dirty="0" smtClean="0">
                <a:cs typeface="B Nazanin" panose="00000400000000000000" pitchFamily="2" charset="-78"/>
              </a:rPr>
              <a:t>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cs typeface="B Nazanin" panose="00000400000000000000" pitchFamily="2" charset="-78"/>
              </a:rPr>
              <a:t>محاسبه گرایش تک تک کلمات دارای </a:t>
            </a:r>
            <a:r>
              <a:rPr lang="fa-IR" sz="2800" dirty="0" smtClean="0">
                <a:cs typeface="B Nazanin" panose="00000400000000000000" pitchFamily="2" charset="-78"/>
              </a:rPr>
              <a:t>احساسات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cs typeface="B Nazanin" panose="00000400000000000000" pitchFamily="2" charset="-78"/>
              </a:rPr>
              <a:t>ترکیب </a:t>
            </a:r>
            <a:r>
              <a:rPr lang="fa-IR" sz="2800" dirty="0" smtClean="0">
                <a:cs typeface="B Nazanin" panose="00000400000000000000" pitchFamily="2" charset="-78"/>
              </a:rPr>
              <a:t>گرایش کلمات برای </a:t>
            </a:r>
            <a:r>
              <a:rPr lang="fa-IR" sz="2800" dirty="0">
                <a:cs typeface="B Nazanin" panose="00000400000000000000" pitchFamily="2" charset="-78"/>
              </a:rPr>
              <a:t>تولید احساسات نظر دهنده برای کل </a:t>
            </a:r>
            <a:r>
              <a:rPr lang="fa-IR" sz="2800" dirty="0" smtClean="0">
                <a:cs typeface="B Nazanin" panose="00000400000000000000" pitchFamily="2" charset="-78"/>
              </a:rPr>
              <a:t>جمله</a:t>
            </a:r>
            <a:endParaRPr lang="en-US" sz="28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0928734"/>
              </p:ext>
            </p:extLst>
          </p:nvPr>
        </p:nvGraphicFramePr>
        <p:xfrm>
          <a:off x="2031608" y="4200907"/>
          <a:ext cx="8420492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نامه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محور- 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به دست آوردن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کلمات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cs typeface="B Nazanin" panose="00000400000000000000" pitchFamily="2" charset="-78"/>
              </a:rPr>
              <a:t>جمع </a:t>
            </a:r>
            <a:r>
              <a:rPr lang="fa-IR" sz="2800" dirty="0" smtClean="0">
                <a:cs typeface="B Nazanin" panose="00000400000000000000" pitchFamily="2" charset="-78"/>
              </a:rPr>
              <a:t>آوری لیستی </a:t>
            </a:r>
            <a:r>
              <a:rPr lang="fa-IR" sz="2800" dirty="0">
                <a:cs typeface="B Nazanin" panose="00000400000000000000" pitchFamily="2" charset="-78"/>
              </a:rPr>
              <a:t>کوچکی از کلمات را به صورت دستی 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تقسیم </a:t>
            </a:r>
            <a:r>
              <a:rPr lang="fa-IR" sz="2800" dirty="0">
                <a:cs typeface="B Nazanin" panose="00000400000000000000" pitchFamily="2" charset="-78"/>
              </a:rPr>
              <a:t>به دو دسته بر اساس گرایش 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گسترش لیست </a:t>
            </a:r>
            <a:r>
              <a:rPr lang="fa-IR" sz="2800" dirty="0">
                <a:cs typeface="B Nazanin" panose="00000400000000000000" pitchFamily="2" charset="-78"/>
              </a:rPr>
              <a:t>با اضافه کردن کلمات مترادف و متضاد آن ها از </a:t>
            </a:r>
            <a:r>
              <a:rPr lang="en-US" sz="2400" dirty="0" smtClean="0"/>
              <a:t>WordNet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marL="857250" lvl="2" indent="0" algn="r" rtl="1">
              <a:buNone/>
            </a:pPr>
            <a:r>
              <a:rPr lang="fa-IR" sz="2600" dirty="0" smtClean="0">
                <a:cs typeface="B Nazanin" panose="00000400000000000000" pitchFamily="2" charset="-78"/>
              </a:rPr>
              <a:t>با فرض اینکه اکثر مترادف های یک کلمه مثبت هم مثبت بوده و متضاد های آن منفی هستند</a:t>
            </a:r>
            <a:endParaRPr lang="en-US" sz="2600" dirty="0" smtClean="0"/>
          </a:p>
          <a:p>
            <a:pPr marL="0" indent="0" algn="r" rtl="1">
              <a:buNone/>
            </a:pPr>
            <a:r>
              <a:rPr lang="fa-IR" sz="2400" dirty="0" smtClean="0"/>
              <a:t>*</a:t>
            </a:r>
            <a:r>
              <a:rPr lang="en-US" sz="2400" dirty="0" smtClean="0"/>
              <a:t>WordNet</a:t>
            </a:r>
            <a:r>
              <a:rPr lang="fa-IR" sz="2800" dirty="0" smtClean="0">
                <a:cs typeface="B Nazanin" panose="00000400000000000000" pitchFamily="2" charset="-78"/>
              </a:rPr>
              <a:t> مرجع </a:t>
            </a:r>
            <a:r>
              <a:rPr lang="fa-IR" sz="2800" dirty="0">
                <a:cs typeface="B Nazanin" panose="00000400000000000000" pitchFamily="2" charset="-78"/>
              </a:rPr>
              <a:t>آنلاین لغات است که در آن اسم ها و فعل ها و صفت های انگلیسی در گروه های مترادف قرار دارند.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21</a:t>
            </a:fld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مشاهده تکرار برخی کلمات مانند </a:t>
            </a:r>
            <a:r>
              <a:rPr lang="en-US" sz="2400" dirty="0" smtClean="0"/>
              <a:t>great, strong , take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هم در دسته های مثبت و هم منفی 	 		نیاز به معیار قدرت گرایش هر کلمه</a:t>
            </a:r>
          </a:p>
          <a:p>
            <a:pPr marL="0" indent="0" algn="r" rtl="1">
              <a:buNone/>
            </a:pPr>
            <a:endParaRPr lang="fa-IR" sz="28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800" dirty="0" smtClean="0"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C</a:t>
            </a:r>
            <a:r>
              <a:rPr lang="fa-IR" sz="24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:دسته </a:t>
            </a:r>
            <a:r>
              <a:rPr lang="fa-IR" sz="24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بندی احساسات </a:t>
            </a:r>
            <a:r>
              <a:rPr lang="fa-IR" sz="24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(مثبت و منفی)</a:t>
            </a:r>
          </a:p>
          <a:p>
            <a:pPr algn="r" rtl="1"/>
            <a:r>
              <a:rPr lang="fa-IR" sz="24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24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:کلمه </a:t>
            </a:r>
            <a:r>
              <a:rPr lang="fa-IR" sz="24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ی جدید </a:t>
            </a:r>
            <a:endParaRPr lang="fa-IR" sz="2400" kern="0" dirty="0" smtClean="0"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err="1" smtClean="0">
                <a:latin typeface="TimesNewRoman"/>
                <a:ea typeface="Noto Sans CJK SC Regular"/>
                <a:cs typeface="Arial" panose="020B0604020202020204" pitchFamily="34" charset="0"/>
              </a:rPr>
              <a:t>syn</a:t>
            </a:r>
            <a:r>
              <a:rPr lang="en-US" sz="2400" kern="0" baseline="-25000" dirty="0" err="1" smtClean="0">
                <a:latin typeface="TimesNewRoman"/>
                <a:ea typeface="Noto Sans CJK SC Regular"/>
                <a:cs typeface="Arial" panose="020B0604020202020204" pitchFamily="34" charset="0"/>
              </a:rPr>
              <a:t>n</a:t>
            </a:r>
            <a:r>
              <a:rPr lang="fa-IR" sz="24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:کلمات </a:t>
            </a:r>
            <a:r>
              <a:rPr lang="fa-IR" sz="24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مترادف </a:t>
            </a: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w </a:t>
            </a:r>
            <a:r>
              <a:rPr lang="fa-IR" sz="24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استخراج شده از </a:t>
            </a: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WordNet</a:t>
            </a:r>
            <a:r>
              <a:rPr lang="fa-IR" sz="24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endParaRPr lang="fa-IR" sz="2400" kern="0" dirty="0" smtClean="0"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4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هرچه </a:t>
            </a:r>
            <a:r>
              <a:rPr lang="fa-IR" sz="24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بیشتر مترادف ها در این کلاس باشند، با احتمال بیشتری این کلمه عضو این کلاس </a:t>
            </a:r>
            <a:r>
              <a:rPr lang="fa-IR" sz="24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>
            <a:off x="9537700" y="2383126"/>
            <a:ext cx="5715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21" y="3126076"/>
            <a:ext cx="4890091" cy="17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برای هرکلمه قدرت مثبت و منفی را محاسبه می کنیم و قدر مطلق آن ها را مقایسه می کنیم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marL="0" indent="0" algn="l">
              <a:buNone/>
            </a:pPr>
            <a:r>
              <a:rPr lang="en-US" sz="2400" dirty="0" smtClean="0">
                <a:cs typeface="B Nazanin" panose="00000400000000000000" pitchFamily="2" charset="-78"/>
              </a:rPr>
              <a:t>Perfect={complete,correct,excact,best,excellent}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0" indent="0" algn="l">
              <a:buNone/>
            </a:pPr>
            <a:endParaRPr lang="fa-IR" sz="2400" dirty="0" smtClean="0">
              <a:cs typeface="B Nazanin" panose="00000400000000000000" pitchFamily="2" charset="-78"/>
            </a:endParaRPr>
          </a:p>
          <a:p>
            <a:r>
              <a:rPr lang="en-US" sz="2400" dirty="0" smtClean="0"/>
              <a:t>adequate </a:t>
            </a:r>
            <a:r>
              <a:rPr lang="en-US" sz="2400" dirty="0"/>
              <a:t>: </a:t>
            </a:r>
            <a:r>
              <a:rPr lang="en-US" sz="2400" dirty="0" smtClean="0"/>
              <a:t>POSITIVE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en-US" sz="2400" dirty="0" smtClean="0"/>
              <a:t>[+ </a:t>
            </a:r>
            <a:r>
              <a:rPr lang="en-US" sz="2400" dirty="0"/>
              <a:t>: 0.9999][- : 0.0484e-11]</a:t>
            </a:r>
          </a:p>
          <a:p>
            <a:r>
              <a:rPr lang="en-US" sz="2400" dirty="0"/>
              <a:t>afraid : </a:t>
            </a:r>
            <a:r>
              <a:rPr lang="en-US" sz="2400" dirty="0" smtClean="0"/>
              <a:t>NEGATIVE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en-US" sz="2400" dirty="0" smtClean="0"/>
              <a:t>[+ </a:t>
            </a:r>
            <a:r>
              <a:rPr lang="en-US" sz="2400" dirty="0"/>
              <a:t>: 0.0212e-04][- : 0.9999</a:t>
            </a:r>
            <a:r>
              <a:rPr lang="en-US" sz="2400" dirty="0" smtClean="0"/>
              <a:t>]</a:t>
            </a:r>
            <a:endParaRPr lang="fa-IR" sz="2400" dirty="0" smtClean="0"/>
          </a:p>
          <a:p>
            <a:r>
              <a:rPr lang="en-US" sz="2400" dirty="0" smtClean="0"/>
              <a:t> amusing </a:t>
            </a:r>
            <a:r>
              <a:rPr lang="en-US" sz="2400" dirty="0"/>
              <a:t>: </a:t>
            </a:r>
            <a:r>
              <a:rPr lang="en-US" sz="2400" dirty="0" smtClean="0"/>
              <a:t>POSITIVE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en-US" sz="2400" dirty="0" smtClean="0"/>
              <a:t>[+ </a:t>
            </a:r>
            <a:r>
              <a:rPr lang="en-US" sz="2400" dirty="0"/>
              <a:t>: 0.9999][- : 0.0593e-07]</a:t>
            </a:r>
          </a:p>
          <a:p>
            <a:r>
              <a:rPr lang="en-US" sz="2400" dirty="0"/>
              <a:t>answerable : </a:t>
            </a:r>
            <a:r>
              <a:rPr lang="en-US" sz="2400" dirty="0" smtClean="0"/>
              <a:t>POSITIVE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en-US" sz="2400" dirty="0" smtClean="0"/>
              <a:t>[+ </a:t>
            </a:r>
            <a:r>
              <a:rPr lang="en-US" sz="2400" dirty="0"/>
              <a:t>: 0.8655][- : 0.1344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23</a:t>
            </a:fld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spcAft>
                <a:spcPts val="0"/>
              </a:spcAft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ما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جستجوی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احساساتی هستیم که نظر دهنده ابراز کرده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این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احساسات در جمله نزدیک به نظردهنده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هستند</a:t>
            </a:r>
          </a:p>
          <a:p>
            <a:pPr marL="514350" indent="-514350" algn="r" rtl="1">
              <a:spcAft>
                <a:spcPts val="0"/>
              </a:spcAft>
              <a:buFont typeface="+mj-lt"/>
              <a:buAutoNum type="arabicPeriod"/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یافتن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موضوع با جست و جوی خود کلمه در متن </a:t>
            </a:r>
            <a:endParaRPr lang="fa-IR" sz="2800" kern="0" dirty="0" smtClean="0"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514350" indent="-514350" algn="r" rtl="1">
              <a:spcAft>
                <a:spcPts val="0"/>
              </a:spcAft>
              <a:buFont typeface="+mj-lt"/>
              <a:buAutoNum type="arabicPeriod"/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یافتن نظردهنده </a:t>
            </a:r>
          </a:p>
          <a:p>
            <a:pPr marL="457200" lvl="1" indent="0" algn="r" rtl="1">
              <a:buNone/>
            </a:pPr>
            <a:r>
              <a:rPr lang="fa-IR" sz="26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 فقط فرد یا سازمان را به عنوان نظردهنده های ممکن در نظر گرفته است</a:t>
            </a:r>
            <a:endParaRPr lang="fa-IR" sz="2600" kern="0" dirty="0" smtClean="0"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تعیین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 منطقه نزدیک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هر نظر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هنده،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که احساسات آن باید در نظر گرفته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شود</a:t>
            </a:r>
            <a:endParaRPr lang="en-US" sz="2800" kern="150" dirty="0" smtClean="0"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/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-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جملات</a:t>
            </a:r>
            <a:endParaRPr lang="en-US" sz="4000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0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امکان مشخص کردن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ناحیه ای که احساسات مورد نظر در آن بیان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شده به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صورت های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مختلفی:</a:t>
            </a:r>
            <a:endParaRPr lang="en-US" sz="2800" kern="150" dirty="0" smtClean="0"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پنجره 1: کل جمله</a:t>
            </a:r>
            <a:endParaRPr lang="en-US" sz="2600" kern="150" dirty="0" smtClean="0"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پنجره 2: لغات بین نظردهنده وعبارت موضوع</a:t>
            </a:r>
            <a:endParaRPr lang="en-US" sz="2600" kern="150" dirty="0" smtClean="0"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پنجره 3: همان پنجره2 </a:t>
            </a:r>
            <a:r>
              <a:rPr lang="fa-IR" sz="2600" kern="0" dirty="0">
                <a:latin typeface="Liberation Serif"/>
                <a:ea typeface="Noto Sans CJK SC Regular"/>
                <a:cs typeface="Times New Roman" panose="02020603050405020304" pitchFamily="18" charset="0"/>
              </a:rPr>
              <a:t>± دوکلمه</a:t>
            </a:r>
            <a:endParaRPr lang="en-US" sz="2600" kern="150" dirty="0" smtClean="0"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latin typeface="Liberation Serif"/>
                <a:ea typeface="Noto Sans CJK SC Regular"/>
                <a:cs typeface="Times New Roman" panose="02020603050405020304" pitchFamily="18" charset="0"/>
              </a:rPr>
              <a:t>پنجره 4: همان پنجره 2 تا پایان جمله</a:t>
            </a:r>
            <a:endParaRPr lang="en-US" sz="2600" kern="150" dirty="0" smtClean="0"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>
              <a:spcAft>
                <a:spcPts val="0"/>
              </a:spcAft>
            </a:pPr>
            <a:r>
              <a:rPr lang="fa-IR" sz="2800" kern="0" dirty="0">
                <a:latin typeface="Liberation Serif"/>
                <a:ea typeface="Noto Sans CJK SC Regular"/>
                <a:cs typeface="Times New Roman" panose="02020603050405020304" pitchFamily="18" charset="0"/>
              </a:rPr>
              <a:t>مدل های کلاس بندی:</a:t>
            </a:r>
            <a:endParaRPr lang="en-US" sz="28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</a:t>
            </a:r>
            <a:r>
              <a:rPr lang="fa-IR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محور</a:t>
            </a:r>
            <a:r>
              <a:rPr lang="fa-IR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-ناحیه احساسات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3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	</a:t>
            </a:r>
            <a:r>
              <a:rPr lang="fa-IR" sz="2800" dirty="0" smtClean="0">
                <a:cs typeface="B Nazanin" panose="00000400000000000000" pitchFamily="2" charset="-78"/>
              </a:rPr>
              <a:t>مدل یک:</a:t>
            </a:r>
            <a:r>
              <a:rPr lang="fa-IR" sz="2800" dirty="0" smtClean="0">
                <a:cs typeface="B Nazanin" panose="00000400000000000000" pitchFamily="2" charset="-78"/>
              </a:rPr>
              <a:t>								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ایده: منفی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در منفی برابر مثبت است. </a:t>
            </a:r>
            <a:endParaRPr lang="fa-IR" sz="2800" kern="0" dirty="0" smtClean="0"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این مدل کلماتی مانند </a:t>
            </a:r>
            <a:r>
              <a:rPr lang="en-US" sz="2800" kern="0" dirty="0">
                <a:latin typeface="TimesNewRoman"/>
                <a:ea typeface="Noto Sans CJK SC Regular"/>
                <a:cs typeface="Arial" panose="020B0604020202020204" pitchFamily="34" charset="0"/>
              </a:rPr>
              <a:t>not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و  </a:t>
            </a:r>
            <a:r>
              <a:rPr lang="en-US" sz="2800" kern="0" dirty="0">
                <a:latin typeface="TimesNewRoman"/>
                <a:ea typeface="Noto Sans CJK SC Regular"/>
                <a:cs typeface="Arial" panose="020B0604020202020204" pitchFamily="34" charset="0"/>
              </a:rPr>
              <a:t> never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می تواند گرایش احساسی را وارونه کند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.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این روش به این دو جمله یک احساس را نسبت می دهد:</a:t>
            </a:r>
            <a:endParaRPr lang="en-US" sz="2800" kern="150" dirty="0" smtClean="0"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ar-SA" sz="2400" kern="0" dirty="0">
                <a:latin typeface="Liberation Serif"/>
                <a:ea typeface="Noto Sans CJK SC Regular"/>
                <a:cs typeface="TimesNewRoman"/>
              </a:rPr>
              <a:t>"</a:t>
            </a:r>
            <a:r>
              <a:rPr lang="en-US" sz="2400" kern="0" dirty="0">
                <a:latin typeface="TimesNewRoman"/>
                <a:ea typeface="Noto Sans CJK SC Regular"/>
                <a:cs typeface="TimesNewRoman"/>
              </a:rPr>
              <a:t>The California Supreme Court </a:t>
            </a:r>
            <a:r>
              <a:rPr lang="en-US" sz="2400" b="1" i="1" kern="0" dirty="0">
                <a:latin typeface="TimesNewRoman,BoldItalic"/>
                <a:ea typeface="Noto Sans CJK SC Regular"/>
                <a:cs typeface="TimesNewRoman,BoldItalic"/>
              </a:rPr>
              <a:t>agreed </a:t>
            </a:r>
            <a:r>
              <a:rPr lang="en-US" sz="2400" kern="0" dirty="0"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400" b="1" i="1" kern="0" dirty="0">
                <a:latin typeface="TimesNewRoman,BoldItalic"/>
                <a:ea typeface="Noto Sans CJK SC Regular"/>
                <a:cs typeface="TimesNewRoman,BoldItalic"/>
              </a:rPr>
              <a:t>constitutional</a:t>
            </a:r>
            <a:r>
              <a:rPr lang="en-US" sz="2400" kern="0" dirty="0">
                <a:latin typeface="TimesNewRoman"/>
                <a:ea typeface="Noto Sans CJK SC Regular"/>
                <a:cs typeface="TimesNewRoman"/>
              </a:rPr>
              <a:t>”</a:t>
            </a:r>
            <a:endParaRPr lang="en-US" sz="2400" kern="150" dirty="0" smtClean="0"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400" kern="0" dirty="0">
                <a:latin typeface="TimesNewRoman"/>
                <a:ea typeface="Noto Sans CJK SC Regular"/>
                <a:cs typeface="TimesNewRoman"/>
              </a:rPr>
              <a:t>“the California Supreme Court </a:t>
            </a:r>
            <a:r>
              <a:rPr lang="en-US" sz="2400" b="1" i="1" kern="0" dirty="0">
                <a:latin typeface="TimesNewRoman,BoldItalic"/>
                <a:ea typeface="Noto Sans CJK SC Regular"/>
                <a:cs typeface="TimesNewRoman,BoldItalic"/>
              </a:rPr>
              <a:t>disagreed </a:t>
            </a:r>
            <a:r>
              <a:rPr lang="en-US" sz="2400" kern="0" dirty="0"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400" b="1" i="1" kern="0" dirty="0">
                <a:latin typeface="TimesNewRoman,BoldItalic"/>
                <a:ea typeface="Noto Sans CJK SC Regular"/>
                <a:cs typeface="TimesNewRoman,BoldItalic"/>
              </a:rPr>
              <a:t>unconstitutional</a:t>
            </a:r>
            <a:r>
              <a:rPr lang="en-US" sz="2400" kern="0" dirty="0">
                <a:latin typeface="TimesNewRoman"/>
                <a:ea typeface="Noto Sans CJK SC Regular"/>
                <a:cs typeface="TimesNewRoman"/>
              </a:rPr>
              <a:t>”</a:t>
            </a:r>
            <a:endParaRPr lang="en-US" sz="2400" kern="150" dirty="0" smtClean="0"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</a:t>
            </a:r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کلاس احساسی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26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9212" y="2133600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Π </a:t>
            </a: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(signs in region)</a:t>
            </a:r>
            <a:endParaRPr lang="en-US" sz="2400" kern="150" dirty="0">
              <a:latin typeface="Liberation Serif"/>
              <a:ea typeface="Noto Sans CJK SC Regular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7757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مدل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دوم: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میانگین قدرت احساسات در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جمله</a:t>
            </a:r>
            <a:endParaRPr lang="fa-IR" sz="2800" kern="0" dirty="0"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 smtClean="0"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dirty="0" smtClean="0">
              <a:cs typeface="B Nazanin" panose="00000400000000000000" pitchFamily="2" charset="-78"/>
            </a:endParaRPr>
          </a:p>
          <a:p>
            <a:pPr algn="r" rtl="1" fontAlgn="auto">
              <a:spcAft>
                <a:spcPts val="0"/>
              </a:spcAft>
            </a:pPr>
            <a:r>
              <a:rPr lang="en-US" sz="2800" dirty="0" smtClean="0"/>
              <a:t>n</a:t>
            </a:r>
            <a:r>
              <a:rPr lang="en-US" sz="2800" dirty="0"/>
              <a:t>( c)</a:t>
            </a:r>
            <a:r>
              <a:rPr lang="fa-IR" sz="2800" dirty="0">
                <a:cs typeface="B Nazanin" panose="00000400000000000000" pitchFamily="2" charset="-78"/>
              </a:rPr>
              <a:t> تعداد کلمات در ناحیه است که دسته بندی احساسی آن برابر </a:t>
            </a:r>
            <a:r>
              <a:rPr lang="en-US" sz="2800" dirty="0"/>
              <a:t>c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است</a:t>
            </a:r>
          </a:p>
          <a:p>
            <a:pPr algn="r" rtl="1" fontAlgn="auto">
              <a:spcAft>
                <a:spcPts val="0"/>
              </a:spcAft>
            </a:pPr>
            <a:r>
              <a:rPr lang="fa-IR" sz="2800" dirty="0" smtClean="0">
                <a:cs typeface="B Nazanin" panose="00000400000000000000" pitchFamily="2" charset="-78"/>
              </a:rPr>
              <a:t>در </a:t>
            </a:r>
            <a:r>
              <a:rPr lang="fa-IR" sz="2800" dirty="0">
                <a:cs typeface="B Nazanin" panose="00000400000000000000" pitchFamily="2" charset="-78"/>
              </a:rPr>
              <a:t>صورتی که جمله ای دارای کلمات </a:t>
            </a:r>
            <a:r>
              <a:rPr lang="fa-IR" sz="2800" dirty="0" smtClean="0">
                <a:cs typeface="B Nazanin" panose="00000400000000000000" pitchFamily="2" charset="-78"/>
              </a:rPr>
              <a:t>مثبت قویتری </a:t>
            </a:r>
            <a:r>
              <a:rPr lang="fa-IR" sz="2800" dirty="0">
                <a:cs typeface="B Nazanin" panose="00000400000000000000" pitchFamily="2" charset="-78"/>
              </a:rPr>
              <a:t>باشد ، جمله مثبت خواهد بود</a:t>
            </a:r>
            <a:endParaRPr lang="en-US" sz="2800" kern="150" dirty="0" smtClean="0"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کلاس احساسی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جملات(2)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27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79" y="2286000"/>
            <a:ext cx="4315345" cy="18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05" y="2057400"/>
            <a:ext cx="8915400" cy="43880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/>
              <a:t>For </a:t>
            </a:r>
            <a:r>
              <a:rPr lang="en-US" sz="2400" dirty="0"/>
              <a:t>that reason and others, the Constitutional</a:t>
            </a:r>
          </a:p>
          <a:p>
            <a:pPr marL="0" indent="0">
              <a:buNone/>
            </a:pPr>
            <a:r>
              <a:rPr lang="en-US" sz="2400" dirty="0"/>
              <a:t>Convention unanimously rejected term limits</a:t>
            </a:r>
          </a:p>
          <a:p>
            <a:pPr marL="0" indent="0">
              <a:buNone/>
            </a:pPr>
            <a:r>
              <a:rPr lang="en-US" sz="2400" dirty="0"/>
              <a:t>and the </a:t>
            </a:r>
            <a:r>
              <a:rPr lang="en-US" sz="2400" b="1" i="1" dirty="0"/>
              <a:t>First Congress </a:t>
            </a:r>
            <a:r>
              <a:rPr lang="en-US" sz="2400" dirty="0"/>
              <a:t>soundly defeated two</a:t>
            </a:r>
          </a:p>
          <a:p>
            <a:pPr marL="0" indent="0">
              <a:buNone/>
            </a:pPr>
            <a:r>
              <a:rPr lang="en-US" sz="2400" dirty="0"/>
              <a:t>subsequent </a:t>
            </a:r>
            <a:r>
              <a:rPr lang="en-US" sz="2400" b="1" i="1" dirty="0"/>
              <a:t>term-limit </a:t>
            </a:r>
            <a:r>
              <a:rPr lang="en-US" sz="2400" dirty="0"/>
              <a:t>proposals.</a:t>
            </a:r>
          </a:p>
          <a:p>
            <a:r>
              <a:rPr lang="en-US" sz="2400" dirty="0"/>
              <a:t>TOPIC : term limit</a:t>
            </a:r>
          </a:p>
          <a:p>
            <a:r>
              <a:rPr lang="en-US" sz="2400" dirty="0"/>
              <a:t>HOLDER : First Congress</a:t>
            </a:r>
          </a:p>
          <a:p>
            <a:r>
              <a:rPr lang="en-US" sz="2400" dirty="0"/>
              <a:t>OPINION REGION: </a:t>
            </a:r>
            <a:r>
              <a:rPr lang="en-US" sz="2400" dirty="0" smtClean="0"/>
              <a:t>soundly defeated</a:t>
            </a:r>
            <a:r>
              <a:rPr lang="fa-IR" sz="2400" dirty="0" smtClean="0"/>
              <a:t> </a:t>
            </a:r>
            <a:r>
              <a:rPr lang="en-US" sz="2400" dirty="0" smtClean="0"/>
              <a:t>two subsequent term-limit</a:t>
            </a:r>
            <a:r>
              <a:rPr lang="fa-IR" sz="2400" dirty="0"/>
              <a:t> </a:t>
            </a:r>
            <a:r>
              <a:rPr lang="en-US" sz="2400" dirty="0" smtClean="0"/>
              <a:t>proposals.</a:t>
            </a:r>
            <a:endParaRPr lang="en-US" sz="2400" dirty="0"/>
          </a:p>
          <a:p>
            <a:r>
              <a:rPr lang="en-US" sz="2400" dirty="0"/>
              <a:t>SENTIMENT_POLARITY: negative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</a:t>
            </a:r>
            <a:r>
              <a:rPr lang="fa-IR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محور-مثال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28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68" y="2524524"/>
            <a:ext cx="4890091" cy="1762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6"/>
          <a:stretch/>
        </p:blipFill>
        <p:spPr>
          <a:xfrm>
            <a:off x="7310769" y="5495272"/>
            <a:ext cx="3854472" cy="1430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0219722" y="2106296"/>
            <a:ext cx="2569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تعیین گرایش کلمات</a:t>
            </a:r>
            <a:endParaRPr lang="en-US" sz="2000" b="1" dirty="0">
              <a:solidFill>
                <a:schemeClr val="accent2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2221" y="5125940"/>
            <a:ext cx="25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تعیین گرایش جمله</a:t>
            </a:r>
            <a:endParaRPr lang="en-US" b="1" dirty="0">
              <a:solidFill>
                <a:schemeClr val="accent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6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fontAlgn="auto"/>
            <a:r>
              <a:rPr lang="en-US" sz="4400" dirty="0" smtClean="0">
                <a:solidFill>
                  <a:schemeClr val="tx1"/>
                </a:solidFill>
              </a:rPr>
              <a:t>Naive </a:t>
            </a:r>
            <a:r>
              <a:rPr lang="en-US" sz="4400" dirty="0">
                <a:solidFill>
                  <a:schemeClr val="tx1"/>
                </a:solidFill>
              </a:rPr>
              <a:t>Bayes Classifier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روش </a:t>
                </a:r>
                <a:r>
                  <a:rPr lang="en-US" sz="2400" dirty="0" smtClean="0">
                    <a:cs typeface="B Nazanin" panose="00000400000000000000" pitchFamily="2" charset="-78"/>
                  </a:rPr>
                  <a:t>supervised</a:t>
                </a: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کلاس </a:t>
                </a:r>
                <a:r>
                  <a:rPr lang="fa-IR" sz="2400" dirty="0" smtClean="0">
                    <a:cs typeface="B Nazanin" panose="00000400000000000000" pitchFamily="2" charset="-78"/>
                  </a:rPr>
                  <a:t>داکیومت برابر برچسب مربوط به بیشترین </a:t>
                </a:r>
                <a:r>
                  <a:rPr lang="fa-IR" sz="2400" dirty="0" smtClean="0">
                    <a:cs typeface="B Nazanin" panose="00000400000000000000" pitchFamily="2" charset="-78"/>
                  </a:rPr>
                  <a:t>احتمال</a:t>
                </a:r>
                <a:endParaRPr lang="en-US" sz="2400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/>
                  <a:t> </a:t>
                </a:r>
                <a:r>
                  <a:rPr lang="fa-IR" sz="2800" dirty="0">
                    <a:cs typeface="B Nazanin" panose="00000400000000000000" pitchFamily="2" charset="-78"/>
                  </a:rPr>
                  <a:t>نمایش </a:t>
                </a:r>
                <a:r>
                  <a:rPr lang="fa-IR" sz="2800" dirty="0" smtClean="0">
                    <a:cs typeface="B Nazanin" panose="00000400000000000000" pitchFamily="2" charset="-78"/>
                  </a:rPr>
                  <a:t>داکیومنت که </a:t>
                </a:r>
                <a:r>
                  <a:rPr lang="fa-IR" sz="2800" dirty="0">
                    <a:cs typeface="B Nazanin" panose="00000400000000000000" pitchFamily="2" charset="-78"/>
                  </a:rPr>
                  <a:t>در آن متن به صورت مجموعه ای از کلمات بدون ترتیب نمایش داده می شود و قوانین گرامری و ترتیب کلمات را نادیده </a:t>
                </a:r>
                <a:r>
                  <a:rPr lang="fa-IR" sz="2800" dirty="0" smtClean="0">
                    <a:cs typeface="B Nazanin" panose="00000400000000000000" pitchFamily="2" charset="-78"/>
                  </a:rPr>
                  <a:t>گرفته می شود</a:t>
                </a:r>
                <a:endParaRPr lang="en-US" sz="2400" dirty="0" smtClean="0"/>
              </a:p>
              <a:p>
                <a:pPr fontAlgn="auto"/>
                <a:r>
                  <a:rPr lang="fa-IR" sz="2400" dirty="0" smtClean="0">
                    <a:cs typeface="B Nazanin" panose="00000400000000000000" pitchFamily="2" charset="-78"/>
                  </a:rPr>
                  <a:t> </a:t>
                </a:r>
                <a:r>
                  <a:rPr lang="en-US" sz="2400" dirty="0"/>
                  <a:t>P(</a:t>
                </a:r>
                <a:r>
                  <a:rPr lang="en-US" sz="2400" dirty="0" err="1"/>
                  <a:t>label|document</a:t>
                </a:r>
                <a:r>
                  <a:rPr lang="en-US" sz="24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a-IR" sz="2400" dirty="0" smtClean="0"/>
              </a:p>
              <a:p>
                <a:pPr algn="r" rtl="1" fontAlgn="auto"/>
                <a:r>
                  <a:rPr lang="fa-IR" sz="2400" dirty="0">
                    <a:cs typeface="B Nazanin" panose="00000400000000000000" pitchFamily="2" charset="-78"/>
                  </a:rPr>
                  <a:t>با فرض مستقل بودن رخ دادن کلمات(ویژگی ها) از یکدیگر، عبارت بالا به صورت زیر تبدیل می </a:t>
                </a:r>
                <a:r>
                  <a:rPr lang="fa-IR" sz="2400" dirty="0" smtClean="0">
                    <a:cs typeface="B Nazanin" panose="00000400000000000000" pitchFamily="2" charset="-78"/>
                  </a:rPr>
                  <a:t>شود:</a:t>
                </a:r>
              </a:p>
              <a:p>
                <a:pPr algn="l" fontAlgn="auto"/>
                <a:r>
                  <a:rPr lang="en-US" sz="1800" dirty="0" smtClean="0">
                    <a:latin typeface="Times New Roman" panose="02020603050405020304" pitchFamily="18" charset="0"/>
                  </a:rPr>
                  <a:t>P(</a:t>
                </a:r>
                <a:r>
                  <a:rPr lang="en-US" sz="1800" dirty="0" err="1" smtClean="0">
                    <a:latin typeface="Times New Roman" panose="02020603050405020304" pitchFamily="18" charset="0"/>
                  </a:rPr>
                  <a:t>label|document</a:t>
                </a:r>
                <a:r>
                  <a:rPr lang="en-US" sz="1800" dirty="0">
                    <a:latin typeface="Times New Roman" panose="02020603050405020304" pitchFamily="18" charset="0"/>
                  </a:rPr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 smtClean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3200400" lvl="7" indent="0">
                  <a:buNone/>
                </a:pPr>
                <a:endParaRPr lang="en-US" sz="2400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2" t="-2258" r="-1026" b="-2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29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متن کاوی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فرآیند تحلیل متن برای استخراج یا کشف اطلاعات و واقعیت‌های معتبر، جدید و از پیش ناشناخته، پنهان، مفید و قابل درک از داده‌های ساخت نیافته و نیمه ساخت یافته به صورت خودکار (توسط رایانه) گفته می شود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یکی از کاربردهای متن کاوی، پردازش زبان‌های طبیعی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و حوزه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ای است که بر تعامل بین زبان انسان و کامپیوتر مطالعه می کند.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عقیده کاوی(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یا تحلیل احساس 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از کاربردهای پردازش زبان های طبیعی است.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</a:rPr>
              <a:t>Classifier(2)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a-IR" dirty="0"/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sz="2600" dirty="0"/>
                  <a:t>P(label)</a:t>
                </a:r>
                <a:r>
                  <a:rPr lang="fa-IR" sz="2600" dirty="0"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fa-IR" sz="3000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cs typeface="B Nazanin" panose="00000400000000000000" pitchFamily="2" charset="-78"/>
                  </a:rPr>
                  <a:t>در </a:t>
                </a:r>
                <a:r>
                  <a:rPr lang="fa-IR" sz="2600" dirty="0">
                    <a:cs typeface="B Nazanin" panose="00000400000000000000" pitchFamily="2" charset="-78"/>
                  </a:rPr>
                  <a:t>محاسبه ی </a:t>
                </a:r>
                <a:r>
                  <a:rPr lang="en-US" sz="2600" dirty="0" smtClean="0">
                    <a:cs typeface="B Nazanin" panose="00000400000000000000" pitchFamily="2" charset="-78"/>
                  </a:rPr>
                  <a:t>P(</a:t>
                </a:r>
                <a:r>
                  <a:rPr lang="en-US" sz="2600" dirty="0" err="1" smtClean="0">
                    <a:cs typeface="B Nazanin" panose="00000400000000000000" pitchFamily="2" charset="-78"/>
                  </a:rPr>
                  <a:t>fi|label</a:t>
                </a:r>
                <a:r>
                  <a:rPr lang="en-US" sz="2600" dirty="0" smtClean="0">
                    <a:cs typeface="B Nazanin" panose="00000400000000000000" pitchFamily="2" charset="-78"/>
                  </a:rPr>
                  <a:t>)</a:t>
                </a:r>
                <a:r>
                  <a:rPr lang="fa-IR" sz="2600" dirty="0" smtClean="0">
                    <a:cs typeface="B Nazanin" panose="00000400000000000000" pitchFamily="2" charset="-78"/>
                  </a:rPr>
                  <a:t> برای </a:t>
                </a:r>
                <a:r>
                  <a:rPr lang="fa-IR" sz="2600" dirty="0">
                    <a:cs typeface="B Nazanin" panose="00000400000000000000" pitchFamily="2" charset="-78"/>
                  </a:rPr>
                  <a:t>کلماتی که تا کنون مشاهده نشده اند مقدار </a:t>
                </a:r>
                <a:r>
                  <a:rPr lang="fa-IR" sz="2600" dirty="0" smtClean="0">
                    <a:cs typeface="B Nazanin" panose="00000400000000000000" pitchFamily="2" charset="-78"/>
                  </a:rPr>
                  <a:t>صفر به </a:t>
                </a:r>
                <a:r>
                  <a:rPr lang="fa-IR" sz="2600" dirty="0">
                    <a:cs typeface="B Nazanin" panose="00000400000000000000" pitchFamily="2" charset="-78"/>
                  </a:rPr>
                  <a:t>دست می آید که باعث می شود محاسبات با مشکل مواجه شود </a:t>
                </a:r>
              </a:p>
              <a:p>
                <a:pPr lvl="1" algn="r" rtl="1"/>
                <a:endParaRPr lang="fa-IR" sz="3000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cs typeface="B Nazanin" panose="00000400000000000000" pitchFamily="2" charset="-78"/>
                  </a:rPr>
                  <a:t>به </a:t>
                </a:r>
                <a:r>
                  <a:rPr lang="fa-IR" sz="2600" dirty="0">
                    <a:cs typeface="B Nazanin" panose="00000400000000000000" pitchFamily="2" charset="-78"/>
                  </a:rPr>
                  <a:t>کلماتی که تا کنون مشاهده نشده اند احتمالی اختصاص داده می شود </a:t>
                </a:r>
                <a:r>
                  <a:rPr lang="fa-IR" sz="2600" dirty="0" smtClean="0">
                    <a:cs typeface="B Nazanin" panose="00000400000000000000" pitchFamily="2" charset="-78"/>
                  </a:rPr>
                  <a:t> </a:t>
                </a:r>
                <a:r>
                  <a:rPr lang="fa-IR" sz="2600" dirty="0">
                    <a:cs typeface="B Nazanin" panose="00000400000000000000" pitchFamily="2" charset="-78"/>
                  </a:rPr>
                  <a:t>جمع احتمال همه ی کلمات </a:t>
                </a:r>
                <a:r>
                  <a:rPr lang="fa-IR" sz="2600" dirty="0" smtClean="0">
                    <a:cs typeface="B Nazanin" panose="00000400000000000000" pitchFamily="2" charset="-78"/>
                  </a:rPr>
                  <a:t>در بین </a:t>
                </a:r>
                <a:r>
                  <a:rPr lang="fa-IR" sz="2600" dirty="0">
                    <a:cs typeface="B Nazanin" panose="00000400000000000000" pitchFamily="2" charset="-78"/>
                  </a:rPr>
                  <a:t>کلمات یک برچسب همچنان یک </a:t>
                </a:r>
                <a:r>
                  <a:rPr lang="fa-IR" sz="2600" dirty="0" smtClean="0">
                    <a:cs typeface="B Nazanin" panose="00000400000000000000" pitchFamily="2" charset="-78"/>
                  </a:rPr>
                  <a:t>است</a:t>
                </a:r>
                <a:endParaRPr lang="en-US" sz="2600" dirty="0" smtClean="0">
                  <a:cs typeface="B Nazanin" panose="00000400000000000000" pitchFamily="2" charset="-78"/>
                </a:endParaRPr>
              </a:p>
              <a:p>
                <a:pPr marL="457200" lvl="1" indent="0" algn="r" rtl="1">
                  <a:buNone/>
                </a:pPr>
                <a:endParaRPr lang="en-US" sz="3600" dirty="0">
                  <a:cs typeface="B Nazanin" panose="00000400000000000000" pitchFamily="2" charset="-78"/>
                </a:endParaRPr>
              </a:p>
              <a:p>
                <a:pPr fontAlgn="auto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30</a:t>
            </a:fld>
            <a:endParaRPr 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746870" y="4117006"/>
                <a:ext cx="7216940" cy="6903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2.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 P(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70" y="4117006"/>
                <a:ext cx="7216940" cy="690382"/>
              </a:xfrm>
              <a:prstGeom prst="rect">
                <a:avLst/>
              </a:prstGeom>
              <a:blipFill>
                <a:blip r:embed="rId3"/>
                <a:stretch>
                  <a:fillRect l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. </a:t>
                </a:r>
                <a:r>
                  <a:rPr lang="en-US" sz="2000" dirty="0" smtClean="0"/>
                  <a:t> P(</a:t>
                </a:r>
                <a:r>
                  <a:rPr lang="en-US" sz="2000" dirty="0" err="1" smtClean="0"/>
                  <a:t>f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err="1" smtClean="0"/>
                  <a:t>|label</a:t>
                </a:r>
                <a:r>
                  <a:rPr lang="en-US" sz="2000" dirty="0"/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  <a:blipFill>
                <a:blip r:embed="rId4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0.  </a:t>
                </a:r>
                <a:r>
                  <a:rPr lang="en-US" sz="2000" dirty="0"/>
                  <a:t>P(</a:t>
                </a:r>
                <a:r>
                  <a:rPr lang="en-US" sz="2000" dirty="0" err="1"/>
                  <a:t>label|document</a:t>
                </a:r>
                <a:r>
                  <a:rPr lang="en-US" sz="2000" dirty="0"/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  <a:blipFill>
                <a:blip r:embed="rId5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Autofit/>
          </a:bodyPr>
          <a:lstStyle/>
          <a:p>
            <a:pPr algn="ctr" rtl="1"/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Naive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Bayes Classifier</a:t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تعیین گرایش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نظرات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راجع به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یک محصول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(بازی کامپیوتری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نظرات به کلاس</a:t>
            </a:r>
            <a:endParaRPr lang="fa-IR" sz="2800" kern="0" dirty="0"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6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6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امتیاز های بالا(4و5) به برچسب </a:t>
            </a:r>
            <a:r>
              <a:rPr lang="fa-IR" sz="26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مثبت</a:t>
            </a:r>
          </a:p>
          <a:p>
            <a:pPr lvl="1" algn="r" rtl="1"/>
            <a:r>
              <a:rPr lang="fa-IR" sz="24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امتیاز </a:t>
            </a:r>
            <a:r>
              <a:rPr lang="fa-IR" sz="24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های پایین(1و2) به برچسب منفی تبدیل </a:t>
            </a:r>
            <a:r>
              <a:rPr lang="fa-IR" sz="24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شد</a:t>
            </a:r>
          </a:p>
          <a:p>
            <a:pPr lvl="1" algn="r" rtl="1"/>
            <a:r>
              <a:rPr lang="fa-IR" sz="24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150" dirty="0" smtClean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Review</a:t>
            </a:r>
            <a:r>
              <a:rPr lang="fa-IR" sz="24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 ها با امتیاز 3 به عنوان نمونه های خنثی حذف </a:t>
            </a:r>
            <a:r>
              <a:rPr lang="fa-IR" sz="24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شد</a:t>
            </a:r>
            <a:endParaRPr lang="en-US" sz="2400" kern="0" dirty="0">
              <a:latin typeface="TimesNewRoman"/>
              <a:ea typeface="Noto Sans CJK SC Regula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31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 انجام </a:t>
            </a:r>
            <a:r>
              <a:rPr lang="en-US" sz="24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en-US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endParaRPr lang="en-US" sz="2800" kern="0" dirty="0"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 اعمال منفی کننده </a:t>
            </a: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ها</a:t>
            </a:r>
          </a:p>
          <a:p>
            <a:pPr marL="857250" lvl="2" indent="0" algn="r" rtl="1">
              <a:buNone/>
            </a:pPr>
            <a:r>
              <a:rPr lang="fa-IR" sz="2600" dirty="0" smtClean="0">
                <a:cs typeface="B Nazanin" panose="00000400000000000000" pitchFamily="2" charset="-78"/>
              </a:rPr>
              <a:t>علامت </a:t>
            </a:r>
            <a:r>
              <a:rPr lang="en-US" sz="2600" dirty="0" smtClean="0">
                <a:cs typeface="B Nazanin" panose="00000400000000000000" pitchFamily="2" charset="-78"/>
              </a:rPr>
              <a:t>NOT_</a:t>
            </a:r>
            <a:r>
              <a:rPr lang="fa-IR" sz="2600" dirty="0" smtClean="0">
                <a:cs typeface="B Nazanin" panose="00000400000000000000" pitchFamily="2" charset="-78"/>
              </a:rPr>
              <a:t> به </a:t>
            </a:r>
            <a:r>
              <a:rPr lang="fa-IR" sz="2600" dirty="0">
                <a:cs typeface="B Nazanin" panose="00000400000000000000" pitchFamily="2" charset="-78"/>
              </a:rPr>
              <a:t>کلماتی که بین عبارت منفی کننده مانند </a:t>
            </a:r>
            <a:r>
              <a:rPr lang="en-US" sz="2600" dirty="0">
                <a:cs typeface="B Nazanin" panose="00000400000000000000" pitchFamily="2" charset="-78"/>
              </a:rPr>
              <a:t>not, isn’t , didn’t</a:t>
            </a:r>
            <a:r>
              <a:rPr lang="fa-IR" sz="2600" dirty="0">
                <a:cs typeface="B Nazanin" panose="00000400000000000000" pitchFamily="2" charset="-78"/>
              </a:rPr>
              <a:t> و اولین علامت نگارشی پس از عبارت منفی کننده، اضافه شد</a:t>
            </a:r>
            <a:r>
              <a:rPr lang="fa-IR" sz="2600" dirty="0" smtClean="0">
                <a:cs typeface="B Nazanin" panose="00000400000000000000" pitchFamily="2" charset="-78"/>
              </a:rPr>
              <a:t>.</a:t>
            </a:r>
            <a:endParaRPr lang="fa-IR" sz="2600" dirty="0"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800" kern="0" dirty="0" smtClean="0"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ها به برچسب</a:t>
            </a:r>
          </a:p>
          <a:p>
            <a:pPr algn="r" rtl="1">
              <a:buFont typeface="+mj-lt"/>
              <a:buAutoNum type="arabicPeriod"/>
            </a:pPr>
            <a:r>
              <a:rPr lang="fa-IR" sz="28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کلمات </a:t>
            </a: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جملات مثبت برچسب مثبت زده </a:t>
            </a:r>
            <a:endParaRPr lang="en-US" sz="2800" kern="0" dirty="0">
              <a:latin typeface="TimesNewRoman"/>
              <a:ea typeface="Noto Sans CJK SC Regular"/>
            </a:endParaRPr>
          </a:p>
          <a:p>
            <a:pPr algn="r" rtl="1">
              <a:buFont typeface="+mj-lt"/>
              <a:buAutoNum type="arabicPeriod"/>
            </a:pPr>
            <a:r>
              <a:rPr lang="fa-IR" sz="2800" kern="0" dirty="0">
                <a:latin typeface="TimesNewRoman"/>
                <a:ea typeface="Noto Sans CJK SC Regular"/>
                <a:cs typeface="B Nazanin" panose="00000400000000000000" pitchFamily="2" charset="-78"/>
              </a:rPr>
              <a:t>کلمات جملات منفی برچسب منفی</a:t>
            </a:r>
            <a:endParaRPr lang="en-US" sz="2800" dirty="0"/>
          </a:p>
          <a:p>
            <a:pPr marL="457200" lvl="1" indent="0" algn="r" rtl="1">
              <a:buNone/>
            </a:pPr>
            <a:endParaRPr lang="en-US" sz="2800" kern="0" dirty="0">
              <a:latin typeface="TimesNewRoman"/>
              <a:ea typeface="Noto Sans CJK SC Regular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32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2729" y="383322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place is not OK</a:t>
            </a:r>
            <a:r>
              <a:rPr lang="en-US" sz="24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.</a:t>
            </a:r>
            <a:endParaRPr lang="en-US" sz="2400" kern="150" dirty="0">
              <a:latin typeface="TimesNewRoman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Features={</a:t>
            </a:r>
            <a:r>
              <a:rPr lang="en-US" sz="2400" kern="150" dirty="0">
                <a:latin typeface="TimesNewRoman"/>
                <a:ea typeface="Noto Sans CJK SC Regular"/>
                <a:cs typeface="FreeSans"/>
              </a:rPr>
              <a:t> </a:t>
            </a: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,place, NOT_OK)</a:t>
            </a:r>
            <a:endParaRPr lang="en-US" sz="2400" kern="150" dirty="0">
              <a:effectLst/>
              <a:latin typeface="TimesNewRoman"/>
              <a:ea typeface="Noto Sans CJK SC Regular"/>
              <a:cs typeface="Free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crashing for no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- </a:t>
            </a:r>
            <a:r>
              <a:rPr lang="en-US" sz="4400" dirty="0" smtClean="0">
                <a:solidFill>
                  <a:schemeClr val="tx1"/>
                </a:solidFill>
              </a:rPr>
              <a:t>training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33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crashing for no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19675"/>
              </p:ext>
            </p:extLst>
          </p:nvPr>
        </p:nvGraphicFramePr>
        <p:xfrm>
          <a:off x="163627" y="3762811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022" y="329899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0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en-US" sz="4000" dirty="0" smtClean="0">
                <a:solidFill>
                  <a:schemeClr val="tx1"/>
                </a:solidFill>
              </a:rPr>
              <a:t>test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en-US" sz="2400" dirty="0"/>
              <a:t> </a:t>
            </a:r>
            <a:endParaRPr lang="en-US" sz="2400" dirty="0" smtClean="0"/>
          </a:p>
          <a:p>
            <a:pPr fontAlgn="auto"/>
            <a:endParaRPr lang="en-US" sz="2400" dirty="0"/>
          </a:p>
          <a:p>
            <a:pPr fontAlgn="auto"/>
            <a:endParaRPr lang="en-US" sz="2400" dirty="0" smtClean="0"/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برای مشاهده ی روند کلی این فرایند  گرایش جمله ی زیر را بررسی می </a:t>
            </a:r>
            <a:r>
              <a:rPr lang="fa-IR" sz="2400" dirty="0" smtClean="0">
                <a:cs typeface="B Nazanin" panose="00000400000000000000" pitchFamily="2" charset="-78"/>
              </a:rPr>
              <a:t>کنیم</a:t>
            </a:r>
            <a:endParaRPr lang="en-US" sz="2400" dirty="0">
              <a:cs typeface="B Nazanin" panose="00000400000000000000" pitchFamily="2" charset="-78"/>
            </a:endParaRPr>
          </a:p>
          <a:p>
            <a:pPr fontAlgn="auto"/>
            <a:r>
              <a:rPr lang="en-US" sz="2400" dirty="0" err="1"/>
              <a:t>Everytime</a:t>
            </a:r>
            <a:r>
              <a:rPr lang="en-US" sz="2400" dirty="0"/>
              <a:t> I have started the game it is crashing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63895"/>
              </p:ext>
            </p:extLst>
          </p:nvPr>
        </p:nvGraphicFramePr>
        <p:xfrm>
          <a:off x="1342549" y="4915166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07195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34</a:t>
            </a:fld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33293"/>
              </p:ext>
            </p:extLst>
          </p:nvPr>
        </p:nvGraphicFramePr>
        <p:xfrm>
          <a:off x="163627" y="1411494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08850"/>
              </p:ext>
            </p:extLst>
          </p:nvPr>
        </p:nvGraphicFramePr>
        <p:xfrm>
          <a:off x="1888766" y="738683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0719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l"/>
                <a:r>
                  <a:rPr lang="en-US" sz="2000" dirty="0" smtClean="0">
                    <a:latin typeface="Times New Roman" panose="02020603050405020304" pitchFamily="18" charset="0"/>
                  </a:rPr>
                  <a:t>P(</a:t>
                </a:r>
                <a:r>
                  <a:rPr lang="en-US" sz="2000" dirty="0" err="1" smtClean="0">
                    <a:latin typeface="Times New Roman" panose="02020603050405020304" pitchFamily="18" charset="0"/>
                  </a:rPr>
                  <a:t>label|document</a:t>
                </a:r>
                <a:r>
                  <a:rPr lang="en-US" sz="2000" dirty="0" smtClean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</a:endParaRPr>
              </a:p>
              <a:p>
                <a:pPr lvl="1"/>
                <a:endParaRPr lang="fa-IR" sz="2000" dirty="0">
                  <a:latin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</a:rPr>
                  <a:t>P(label</a:t>
                </a:r>
                <a:r>
                  <a:rPr lang="en-US" sz="2000" dirty="0">
                    <a:latin typeface="Times New Roman" panose="02020603050405020304" pitchFamily="18" charset="0"/>
                  </a:rPr>
                  <a:t>)</a:t>
                </a:r>
                <a:r>
                  <a:rPr lang="fa-IR" sz="2000" dirty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en-US" sz="3600" dirty="0">
                  <a:latin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lvl="7"/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  <a:blipFill>
                <a:blip r:embed="rId2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967472" y="2227577"/>
                <a:ext cx="4994286" cy="4261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Aft>
                    <a:spcPts val="0"/>
                  </a:spcAft>
                </a:pP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|document)=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game|document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positive|document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>
                    <a:latin typeface="Liberation Serif"/>
                    <a:ea typeface="Noto Sans CJK SC Regular"/>
                    <a:cs typeface="TimesNewRoman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81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16464</m:t>
                        </m:r>
                      </m:den>
                    </m:f>
                  </m:oMath>
                </a14:m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=.0.004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 </a:t>
                </a:r>
                <a:endParaRPr lang="fa-IR" sz="2000" kern="0" dirty="0" smtClean="0">
                  <a:latin typeface="TimesNewRoman"/>
                  <a:ea typeface="Noto Sans CJK SC Regular"/>
                  <a:cs typeface="Arial" panose="020B0604020202020204" pitchFamily="34" charset="0"/>
                </a:endParaRPr>
              </a:p>
              <a:p>
                <a:pPr fontAlgn="auto">
                  <a:spcAft>
                    <a:spcPts val="0"/>
                  </a:spcAft>
                </a:pP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the|neg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</a:t>
                </a:r>
                <a:r>
                  <a:rPr lang="en-US" kern="150" dirty="0">
                    <a:effectLst/>
                    <a:latin typeface="Liberation Serif"/>
                    <a:ea typeface="Noto Sans CJK SC Regular"/>
                    <a:cs typeface="FreeSans"/>
                  </a:rPr>
                  <a:t> 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768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20181</m:t>
                        </m:r>
                      </m:den>
                    </m:f>
                  </m:oMath>
                </a14:m>
                <a:r>
                  <a:rPr lang="en-US" sz="20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</a:t>
                </a:r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0.038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72" y="2227577"/>
                <a:ext cx="4994286" cy="4261616"/>
              </a:xfrm>
              <a:prstGeom prst="rect">
                <a:avLst/>
              </a:prstGeom>
              <a:blipFill>
                <a:blip r:embed="rId3"/>
                <a:stretch>
                  <a:fillRect l="-733" b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35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با تشکر</a:t>
            </a:r>
          </a:p>
          <a:p>
            <a:pPr marL="0" indent="0" algn="ctr">
              <a:buNone/>
            </a:pPr>
            <a:endParaRPr lang="fa-IR" sz="2800" dirty="0">
              <a:cs typeface="B Nazanin" panose="00000400000000000000" pitchFamily="2" charset="-78"/>
            </a:endParaRPr>
          </a:p>
          <a:p>
            <a:pPr marL="0" indent="0" algn="ctr">
              <a:buNone/>
            </a:pPr>
            <a:endParaRPr lang="fa-IR" sz="2800" dirty="0" smtClean="0">
              <a:cs typeface="B Nazanin" panose="00000400000000000000" pitchFamily="2" charset="-78"/>
            </a:endParaRPr>
          </a:p>
          <a:p>
            <a:pPr algn="ctr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36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623" y="147337"/>
            <a:ext cx="8911687" cy="77994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475831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Balazs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Jorge A. , Juan D.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Velásquez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2016. “Opinion Mining and Information Fusion: A survey.”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Fusion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27:95–110.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Chandra,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Sunil Kumar Khatri,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Subhranil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Som. 2019.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Approach to Identify Analogous Data in Offline Data Repository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Chiranjeevi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D.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Santosh,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Vishnuvardhan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2019.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on Sentiment Analysis Methods for Reputation Evaluation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 768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Patibandla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S. M. Lakshmi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Veeranjaneyulu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2018. “Survey on Clustering Algorithms for Unstructured Data.”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صص 421–29 در ج 695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Ravi, Kumar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Vadlamani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Ravi. 2015. “A survey on opinion mining and sentiment analysis: Tasks, approaches and applications.”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Systems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89:14–46.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Salloum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Said A., Ahmad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Qasim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AlHamad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Mostafa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Emran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37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100557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2231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Khaled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Shaalan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2018. “A survey of Arabic text mining.”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Studies in Computational Intelligence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740:417–31.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Shiliang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Junyu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Chen. 2017. “A review of natural language processing techniques for opinion mining systems.”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Fusion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36:10–25.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Tubishat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Mohammad,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Norisma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Idris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Mohammad A. M.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Abushariah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2018. “Implicit aspect extraction in sentiment analysis: Review, taxonomy,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oppportunities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open challenges.”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Processing and Management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54(4):545–63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کیوانپور, محمدرضا, فرانک حسن زاده, و محمد مرادی. 1397. مباحث پیشرفته در داده کاوی. چاپ دوم. نشر دانشگاهی کیان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 rtl="1"/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کیوانپور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محمدرضا و سمیه رحمانی. 1389. “دسته بندی و ارزیابی روشهای ایده کاوی.” در سومین همایش ملی مهندسی کامپیوتر و فناوری اطلاعات، همدان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72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منابع(3)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873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MedhatW</a:t>
            </a:r>
            <a:r>
              <a:rPr lang="en-US" dirty="0">
                <a:solidFill>
                  <a:schemeClr val="tx1"/>
                </a:solidFill>
              </a:rPr>
              <a:t>, Hassan A, </a:t>
            </a:r>
            <a:r>
              <a:rPr lang="en-US" dirty="0" err="1">
                <a:solidFill>
                  <a:schemeClr val="tx1"/>
                </a:solidFill>
              </a:rPr>
              <a:t>Korashy</a:t>
            </a:r>
            <a:r>
              <a:rPr lang="en-US" dirty="0">
                <a:solidFill>
                  <a:schemeClr val="tx1"/>
                </a:solidFill>
              </a:rPr>
              <a:t> H (2014) Sentiment analysis algorithms and applications: a survey. Ain </a:t>
            </a:r>
            <a:r>
              <a:rPr lang="en-US" dirty="0" smtClean="0">
                <a:solidFill>
                  <a:schemeClr val="tx1"/>
                </a:solidFill>
              </a:rPr>
              <a:t>Shams </a:t>
            </a:r>
            <a:r>
              <a:rPr lang="en-US" dirty="0" err="1" smtClean="0">
                <a:solidFill>
                  <a:schemeClr val="tx1"/>
                </a:solidFill>
              </a:rPr>
              <a:t>Eng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J 5(4):</a:t>
            </a:r>
            <a:r>
              <a:rPr lang="en-US" dirty="0" smtClean="0">
                <a:solidFill>
                  <a:schemeClr val="tx1"/>
                </a:solidFill>
              </a:rPr>
              <a:t>1093–1113</a:t>
            </a:r>
          </a:p>
          <a:p>
            <a:r>
              <a:rPr lang="en-US" kern="150" dirty="0">
                <a:solidFill>
                  <a:schemeClr val="tx1"/>
                </a:solidFill>
              </a:rPr>
              <a:t>B. Pang, L. Lee, and S. </a:t>
            </a:r>
            <a:r>
              <a:rPr lang="en-US" kern="150" dirty="0" err="1">
                <a:solidFill>
                  <a:schemeClr val="tx1"/>
                </a:solidFill>
              </a:rPr>
              <a:t>Vaithyanathan</a:t>
            </a:r>
            <a:r>
              <a:rPr lang="en-US" kern="150" dirty="0">
                <a:solidFill>
                  <a:schemeClr val="tx1"/>
                </a:solidFill>
              </a:rPr>
              <a:t>. Thumbs </a:t>
            </a:r>
            <a:r>
              <a:rPr lang="en-US" kern="150" dirty="0" err="1">
                <a:solidFill>
                  <a:schemeClr val="tx1"/>
                </a:solidFill>
              </a:rPr>
              <a:t>up?Sentiment</a:t>
            </a:r>
            <a:r>
              <a:rPr lang="en-US" kern="150" dirty="0">
                <a:solidFill>
                  <a:schemeClr val="tx1"/>
                </a:solidFill>
              </a:rPr>
              <a:t> classification using machine learning </a:t>
            </a:r>
            <a:r>
              <a:rPr lang="en-US" kern="150" dirty="0" err="1">
                <a:solidFill>
                  <a:schemeClr val="tx1"/>
                </a:solidFill>
              </a:rPr>
              <a:t>techniques.In</a:t>
            </a:r>
            <a:r>
              <a:rPr lang="en-US" kern="150" dirty="0">
                <a:solidFill>
                  <a:schemeClr val="tx1"/>
                </a:solidFill>
              </a:rPr>
              <a:t> Proceedings of the Conference on Empirical Methods </a:t>
            </a:r>
            <a:r>
              <a:rPr lang="en-US" kern="150" dirty="0" err="1">
                <a:solidFill>
                  <a:schemeClr val="tx1"/>
                </a:solidFill>
              </a:rPr>
              <a:t>inNatural</a:t>
            </a:r>
            <a:r>
              <a:rPr lang="en-US" kern="150" dirty="0">
                <a:solidFill>
                  <a:schemeClr val="tx1"/>
                </a:solidFill>
              </a:rPr>
              <a:t> Language Processing, pages 79–86, 2002.</a:t>
            </a:r>
          </a:p>
          <a:p>
            <a:r>
              <a:rPr lang="en-US" kern="150" dirty="0">
                <a:solidFill>
                  <a:schemeClr val="tx1"/>
                </a:solidFill>
              </a:rPr>
              <a:t>Miller, G.A., R. Beckwith, C. </a:t>
            </a:r>
            <a:r>
              <a:rPr lang="en-US" kern="150" dirty="0" err="1">
                <a:solidFill>
                  <a:schemeClr val="tx1"/>
                </a:solidFill>
              </a:rPr>
              <a:t>Fellbaum</a:t>
            </a:r>
            <a:r>
              <a:rPr lang="en-US" kern="150" dirty="0">
                <a:solidFill>
                  <a:schemeClr val="tx1"/>
                </a:solidFill>
              </a:rPr>
              <a:t>, </a:t>
            </a:r>
            <a:r>
              <a:rPr lang="en-US" kern="150" dirty="0" err="1">
                <a:solidFill>
                  <a:schemeClr val="tx1"/>
                </a:solidFill>
              </a:rPr>
              <a:t>D.Gross</a:t>
            </a:r>
            <a:r>
              <a:rPr lang="en-US" kern="150" dirty="0">
                <a:solidFill>
                  <a:schemeClr val="tx1"/>
                </a:solidFill>
              </a:rPr>
              <a:t>, and K. Miller. 1993. Introduction </a:t>
            </a:r>
            <a:r>
              <a:rPr lang="en-US" kern="150" dirty="0" err="1">
                <a:solidFill>
                  <a:schemeClr val="tx1"/>
                </a:solidFill>
              </a:rPr>
              <a:t>toWordNet</a:t>
            </a:r>
            <a:r>
              <a:rPr lang="en-US" kern="150" dirty="0">
                <a:solidFill>
                  <a:schemeClr val="tx1"/>
                </a:solidFill>
              </a:rPr>
              <a:t>: An On-Line Lexical Database .</a:t>
            </a:r>
            <a:r>
              <a:rPr lang="en-US" kern="150" dirty="0">
                <a:solidFill>
                  <a:schemeClr val="tx1"/>
                </a:solidFill>
                <a:hlinkClick r:id="rId2"/>
              </a:rPr>
              <a:t>http://www.cosgi.princeton.edu/~wn</a:t>
            </a:r>
            <a:r>
              <a:rPr lang="en-US" kern="150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S.-M. Kim , E. </a:t>
            </a:r>
            <a:r>
              <a:rPr lang="en-US" dirty="0" err="1">
                <a:solidFill>
                  <a:schemeClr val="tx1"/>
                </a:solidFill>
              </a:rPr>
              <a:t>Hovy</a:t>
            </a:r>
            <a:r>
              <a:rPr lang="en-US" dirty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dirty="0" err="1">
                <a:solidFill>
                  <a:schemeClr val="tx1"/>
                </a:solidFill>
              </a:rPr>
              <a:t>ings</a:t>
            </a:r>
            <a:r>
              <a:rPr lang="en-US" dirty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dirty="0" err="1" smtClean="0">
                <a:solidFill>
                  <a:schemeClr val="tx1"/>
                </a:solidFill>
              </a:rPr>
              <a:t>Ravichandran</a:t>
            </a:r>
            <a:endParaRPr lang="fa-IR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L. Zhou, P. </a:t>
            </a:r>
            <a:r>
              <a:rPr lang="en-US" dirty="0" err="1">
                <a:solidFill>
                  <a:schemeClr val="tx1"/>
                </a:solidFill>
              </a:rPr>
              <a:t>Chaovalit</a:t>
            </a:r>
            <a:r>
              <a:rPr lang="en-US" dirty="0">
                <a:solidFill>
                  <a:schemeClr val="tx1"/>
                </a:solidFill>
              </a:rPr>
              <a:t>, Ontology-supported polarity mining, J. Am. Soc. Inf. </a:t>
            </a:r>
            <a:r>
              <a:rPr lang="en-US" dirty="0" smtClean="0">
                <a:solidFill>
                  <a:schemeClr val="tx1"/>
                </a:solidFill>
              </a:rPr>
              <a:t>Sci.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Technol</a:t>
            </a:r>
            <a:r>
              <a:rPr lang="en-US" dirty="0">
                <a:solidFill>
                  <a:schemeClr val="tx1"/>
                </a:solidFill>
              </a:rPr>
              <a:t>. 59 (1) (2008) 98–110, http://dx.doi.org/10.1002/asi.20735.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39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1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تعریف عقیده 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به استخراج ایده‌ها و تحلیل معنایی آن‌ها در یک متن ساخت نیافته که به زبان طبیعی بیان شده اشاره دارد. در‌واقع این فرآیند به جای رویارویی با متن، تمرکز بر محتوا و احساسات نهفته در آن‌ها دارد و با کشف آن‌ها به نتایج مورد نظر می رسد.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هدف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اصلی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کشف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رویکردها، لحن، احساسات و درجه ی آگاهی موجود در متن های مورد نظر است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تاپل عقیده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screen of this mobile phone is good! ”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 mobile phone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 screen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positive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چرایی عقیده 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رشد استفاده از اینترنت و فعالیت‌های آنلاین سبب شده تا اطلاعات زیادی تولید شود و حجم انبوهی از این اطلاعات مربوط به عقاید افراد است که تحلیل آن‌ها دشوار است و نیاز به تکنیک هایی برای خلاصه کردن عقاید وجود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  <a:r>
              <a:rPr lang="en-US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شخص با برقراری ارتباط با دیگران می تواند عقاید آن ها را تحت نفوذ خود در آورد.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چند زبانه بودن متون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پویایی مطالب وب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تفکیک واقعیت از ایده‌ها به صورت خودکار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زبان‌های محاوره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 و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اختصارها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عدم تشخیص جملات و کلمات طنزآمیز و کنایه دار در متن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پیچیدگی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 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نبود مجموعه داده‌های عمومی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دو روش متداول برای جمع آوری داده 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crawler</a:t>
            </a:r>
            <a:endParaRPr lang="fa-I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تأثیر خطای فرآیند عقیده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کاوی در بخش پیش پردازش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روش های مبتنی بر یادگیری عمیق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تجارت الکترونیک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در شبکه‌های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اجتماعی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قیمت گذاری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کالا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بازار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انتخابات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تحلیل ارتباط قومیت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تشخیص ریسک در سیستم‌های بانکی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tx1"/>
                </a:solidFill>
                <a:cs typeface="B Nazanin" panose="00000400000000000000" pitchFamily="2" charset="-78"/>
              </a:rPr>
              <a:t>9</a:t>
            </a:fld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58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505</TotalTime>
  <Words>2424</Words>
  <Application>Microsoft Office PowerPoint</Application>
  <PresentationFormat>Widescreen</PresentationFormat>
  <Paragraphs>514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Arial</vt:lpstr>
      <vt:lpstr>B Nazanin</vt:lpstr>
      <vt:lpstr>Calibri</vt:lpstr>
      <vt:lpstr>Cambria Math</vt:lpstr>
      <vt:lpstr>Century Gothic</vt:lpstr>
      <vt:lpstr>FreeSans</vt:lpstr>
      <vt:lpstr>Liberation Serif</vt:lpstr>
      <vt:lpstr>Mangal</vt:lpstr>
      <vt:lpstr>Noto Sans CJK SC Regular</vt:lpstr>
      <vt:lpstr>Tahoma</vt:lpstr>
      <vt:lpstr>Times New Roman</vt:lpstr>
      <vt:lpstr>TimesNewRoman</vt:lpstr>
      <vt:lpstr>TimesNewRoman,BoldItalic</vt:lpstr>
      <vt:lpstr>Wingdings 3</vt:lpstr>
      <vt:lpstr>Wisp</vt:lpstr>
      <vt:lpstr>عقیده کاوی</vt:lpstr>
      <vt:lpstr>فهرست مطالب</vt:lpstr>
      <vt:lpstr>مقدمه</vt:lpstr>
      <vt:lpstr>تعریف عقیده کاوی </vt:lpstr>
      <vt:lpstr>تاپل عقیده</vt:lpstr>
      <vt:lpstr>چرایی عقیده کاوی </vt:lpstr>
      <vt:lpstr>چالش ها</vt:lpstr>
      <vt:lpstr>چالش ها (2)</vt:lpstr>
      <vt:lpstr>کاربردها</vt:lpstr>
      <vt:lpstr>وظایف</vt:lpstr>
      <vt:lpstr>وظایف (2)</vt:lpstr>
      <vt:lpstr>وظایف و رویکردها</vt:lpstr>
      <vt:lpstr>سطوح  تحلیل</vt:lpstr>
      <vt:lpstr>سطوح  تحلیل(2)</vt:lpstr>
      <vt:lpstr>فرایند عقیده کاوی</vt:lpstr>
      <vt:lpstr>جمع آوری داده ها</vt:lpstr>
      <vt:lpstr>پیش پردازش</vt:lpstr>
      <vt:lpstr>پیش پردازش(2)</vt:lpstr>
      <vt:lpstr>راهبرد های مختلف</vt:lpstr>
      <vt:lpstr>  الگوریتم لغت نامه محور</vt:lpstr>
      <vt:lpstr> الگوریتم لغت نامه محور- به دست آوردن گرایش کلمات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Naive Bayes Classifier </vt:lpstr>
      <vt:lpstr>Naive Bayes Classifier(2)</vt:lpstr>
      <vt:lpstr>مثال Naive Bayes Classifier  </vt:lpstr>
      <vt:lpstr>مثال Naive Bayes Classifier-پیش پردازش</vt:lpstr>
      <vt:lpstr>مثال Naive Bayes Classifier - training</vt:lpstr>
      <vt:lpstr>مثال Naive Bayes Classifier-test</vt:lpstr>
      <vt:lpstr>PowerPoint Presentation</vt:lpstr>
      <vt:lpstr>PowerPoint Presentation</vt:lpstr>
      <vt:lpstr>منابع</vt:lpstr>
      <vt:lpstr>منابع(2)</vt:lpstr>
      <vt:lpstr>منابع(3)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عقیده کاوی</dc:title>
  <dc:creator>arashco</dc:creator>
  <cp:lastModifiedBy>Windows User</cp:lastModifiedBy>
  <cp:revision>67</cp:revision>
  <dcterms:created xsi:type="dcterms:W3CDTF">2019-05-19T11:16:15Z</dcterms:created>
  <dcterms:modified xsi:type="dcterms:W3CDTF">2019-05-21T05:57:36Z</dcterms:modified>
</cp:coreProperties>
</file>