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3" r:id="rId8"/>
    <p:sldId id="260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3AA7D-6228-43B1-63CA-5D9B5EE3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66C1A-B791-6C51-971A-300861803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8A44C-9C64-B7E8-33F5-62C88097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31485E-FC21-6D88-F9AC-A83315BA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BE70E-254C-1348-A7C4-44B9DF08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62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048E-4476-ACC7-BCD4-61E93D92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33C1F-7CB0-08C0-29F4-E9DD02554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50097-3C02-F924-9688-377C221D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A1540-2F80-C4E4-915D-8647DC00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B8B3E-4270-9E13-95E6-89A65A00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06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A10D56-B3F8-C37A-64DC-79C8CE178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D3523-7F36-3489-126C-E916F0069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2E57E-DA0F-5CE2-E703-71A44AD5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ABA6B-89E1-648A-7EED-48D4DC76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787E0-D452-093A-F59A-8100CB0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8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340B5-811F-8D57-66E4-CC2C4F6E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822E9-5597-6156-02A2-9F909946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2D979D-7FE7-AF68-D236-453F2808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79350-B555-1304-AC21-AF7EED50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049C5-86F4-930F-8DD0-EA84CCEC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97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264FD-94D5-9B71-4925-07B0F18F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B64988-546B-6915-0B38-C34B984A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B1D1E-53EE-329D-C7F4-762D4C13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226E1-8519-F370-4A20-BE5A4EAF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93FE7-22B0-8F23-42C8-5BF5251A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718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04913-C317-2E52-EC57-5ACC037E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5650A-3D38-2C75-6857-12008B9E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BF4120-2C15-8773-4220-B0E6D4AF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9E75-B288-37D3-F6A2-97F79DE8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DE7BBE-CC9E-44F5-31CE-424C91E0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EC587-C6C9-1C2B-3E70-755AA61E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65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EE203-2205-EBA3-7D61-A252A36B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35016C-A40E-A2FF-0D3A-5F6BD923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CBD33F-7A54-5E1A-EAD8-17026D2EA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438A59-D67D-B00E-4EB5-4870B32F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3F2B96-94C3-54A8-DDD0-0727F6B85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138F9B-AB99-766B-B0D7-E473451B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6BAE-280D-F6C7-A244-BFBF578C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10CFCF-212C-652A-E2BB-8EB1660F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605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AC8C2-10EC-D091-034A-98618EE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6868F0-968B-28C2-719C-63B7A3C8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76693C-259B-6490-0B55-2710CF05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CF03D-BE22-8C5E-3CEF-469E151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50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46B733-90A8-204D-E31C-211FDEE5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0BBD1D-2007-A213-0BCB-F7B39530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63B98-AB4C-B740-B561-445A4D96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09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BF4A7-A310-BA14-DAA3-EB072502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FA7CA-80C6-C2A2-8744-7BF70ED1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69DFE-A0BC-8B18-31B1-7D09A172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D907F-E513-72C2-EAE8-5E0AE5A1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C5844-F7C0-B409-5422-ED94759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61441-329F-7749-EFCE-0E6AE433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73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0128E-B5E4-AB80-0163-B0CC92BD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9B2431-8670-3F8A-17B0-750C6F9B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23D30-4D79-43AC-D9F8-B6A2A124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06417E-B17B-3701-191A-7A2BE0AA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2EF2B-1512-7305-2775-2C2F538C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BFF66-38AB-5399-C893-77C08EED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80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F9970E-ED6B-8332-E1DD-786C5EC7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56DD7B-99C0-38D4-899F-459A024C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3F3DF-B81F-D434-D9BE-881FEF8F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32CEE-C562-F7D6-AE87-F990FC47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59C78-9DF6-745F-4644-7D5ED283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eige, nature&#10;&#10;Description générée automatiquement">
            <a:extLst>
              <a:ext uri="{FF2B5EF4-FFF2-40B4-BE49-F238E27FC236}">
                <a16:creationId xmlns:a16="http://schemas.microsoft.com/office/drawing/2014/main" id="{20E6FC09-7EF6-5F65-7C97-6866B7D80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31724" b="2926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CD9E6-BF6E-9EAB-C5E8-5A64562A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Mise </a:t>
            </a:r>
            <a:r>
              <a:rPr lang="en-US" sz="4800" dirty="0" err="1"/>
              <a:t>En</a:t>
            </a:r>
            <a:r>
              <a:rPr lang="en-US" sz="4800" dirty="0"/>
              <a:t> Glace</a:t>
            </a:r>
            <a:br>
              <a:rPr lang="en-US" sz="4800" dirty="0"/>
            </a:br>
            <a:br>
              <a:rPr lang="en-US" sz="4800" dirty="0"/>
            </a:br>
            <a:endParaRPr lang="fr-CA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EAAD20-9030-7590-1B1A-E603FE296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fr-CA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9710AE-6E14-C1ED-9831-C0FE8CD3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 err="1"/>
              <a:t>Pr</a:t>
            </a:r>
            <a:r>
              <a:rPr lang="fr-CA" sz="4200" dirty="0"/>
              <a:t>ésentation de  l’entreprise et ses </a:t>
            </a:r>
            <a:r>
              <a:rPr lang="en-US" sz="4400" dirty="0"/>
              <a:t>propriétaires</a:t>
            </a: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CB2687-C0F1-5E8F-059E-8B6AA087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Notre </a:t>
            </a:r>
            <a:r>
              <a:rPr lang="en-US" sz="2200" dirty="0" err="1"/>
              <a:t>entreprise</a:t>
            </a:r>
            <a:endParaRPr lang="en-US" sz="2200" dirty="0"/>
          </a:p>
          <a:p>
            <a:pPr lvl="1"/>
            <a:r>
              <a:rPr lang="en-US" sz="2200" dirty="0"/>
              <a:t>KJP </a:t>
            </a:r>
            <a:r>
              <a:rPr lang="en-US" sz="2200" dirty="0" err="1"/>
              <a:t>inc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Les propriétaires</a:t>
            </a:r>
          </a:p>
          <a:p>
            <a:pPr lvl="1"/>
            <a:r>
              <a:rPr lang="en-US" sz="2200" dirty="0"/>
              <a:t>Jonathan </a:t>
            </a:r>
            <a:r>
              <a:rPr lang="en-US" sz="2200" dirty="0" err="1"/>
              <a:t>Audet</a:t>
            </a:r>
            <a:endParaRPr lang="fr-CA" sz="2200" dirty="0"/>
          </a:p>
          <a:p>
            <a:pPr lvl="1"/>
            <a:r>
              <a:rPr lang="fr-CA" sz="2200" dirty="0"/>
              <a:t>Kevin Carufel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6" name="Image 5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C6AA1E3B-0131-4522-7769-0A00FE5CB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31017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870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2DF6C4-2827-EBCC-1510-FE76B19E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505753"/>
          </a:xfrm>
        </p:spPr>
        <p:txBody>
          <a:bodyPr anchor="b">
            <a:normAutofit fontScale="90000"/>
          </a:bodyPr>
          <a:lstStyle/>
          <a:p>
            <a:r>
              <a:rPr lang="fr-CA" sz="5400" dirty="0"/>
              <a:t>Problématique et idée initiale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C1445B-7E06-6E8B-7069-2AED62A3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CA" sz="2200" dirty="0"/>
              <a:t>Connaitre les conditions idéales pour la gestion d’une patinoire extérieure.</a:t>
            </a:r>
          </a:p>
          <a:p>
            <a:r>
              <a:rPr lang="fr-CA" sz="2200" dirty="0"/>
              <a:t>Avoir accès rapidement et facilement aux informations permettant cette gestion </a:t>
            </a:r>
          </a:p>
          <a:p>
            <a:r>
              <a:rPr lang="fr-CA" sz="2200" dirty="0"/>
              <a:t>Proposer un boitier permettant de connaitre la température de la glace en temps réel.</a:t>
            </a:r>
          </a:p>
          <a:p>
            <a:endParaRPr lang="fr-CA" sz="2200" dirty="0"/>
          </a:p>
          <a:p>
            <a:endParaRPr lang="fr-CA" sz="2200" dirty="0"/>
          </a:p>
          <a:p>
            <a:endParaRPr lang="fr-CA" sz="2200" dirty="0"/>
          </a:p>
        </p:txBody>
      </p:sp>
      <p:pic>
        <p:nvPicPr>
          <p:cNvPr id="4" name="Image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06ED7510-A450-F370-4151-C6551967B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347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272C7C-F1EE-7B02-34AC-D2A81236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199917"/>
          </a:xfrm>
        </p:spPr>
        <p:txBody>
          <a:bodyPr anchor="b">
            <a:normAutofit fontScale="90000"/>
          </a:bodyPr>
          <a:lstStyle/>
          <a:p>
            <a:r>
              <a:rPr lang="fr-FR" sz="4200" dirty="0"/>
              <a:t>Marché visé et analyse du marché</a:t>
            </a: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7B646-D477-D13B-E66E-DC104914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Marché </a:t>
            </a:r>
            <a:r>
              <a:rPr lang="en-US" sz="2200" dirty="0" err="1"/>
              <a:t>visé</a:t>
            </a:r>
            <a:endParaRPr lang="en-US" sz="2200" dirty="0"/>
          </a:p>
          <a:p>
            <a:pPr lvl="1"/>
            <a:r>
              <a:rPr lang="en-US" sz="1800" dirty="0" err="1"/>
              <a:t>Principalement</a:t>
            </a:r>
            <a:r>
              <a:rPr lang="en-US" sz="1800" dirty="0"/>
              <a:t> les </a:t>
            </a:r>
            <a:r>
              <a:rPr lang="en-US" sz="1800" dirty="0" err="1"/>
              <a:t>patinoires</a:t>
            </a:r>
            <a:r>
              <a:rPr lang="en-US" sz="1800" dirty="0"/>
              <a:t> </a:t>
            </a:r>
            <a:r>
              <a:rPr lang="en-US" sz="1800" dirty="0" err="1"/>
              <a:t>extérieures</a:t>
            </a:r>
            <a:r>
              <a:rPr lang="en-US" sz="1800" dirty="0"/>
              <a:t> qui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gérées</a:t>
            </a:r>
            <a:r>
              <a:rPr lang="en-US" sz="1800" dirty="0"/>
              <a:t> par les </a:t>
            </a:r>
            <a:r>
              <a:rPr lang="en-US" sz="1800" dirty="0" err="1"/>
              <a:t>municipalités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Il y a </a:t>
            </a:r>
            <a:r>
              <a:rPr lang="en-US" sz="1800" dirty="0" err="1"/>
              <a:t>actuellement</a:t>
            </a:r>
            <a:r>
              <a:rPr lang="en-US" sz="1800" dirty="0"/>
              <a:t> 1 107 </a:t>
            </a:r>
            <a:r>
              <a:rPr lang="en-US" sz="1800" dirty="0" err="1"/>
              <a:t>municipalités</a:t>
            </a:r>
            <a:r>
              <a:rPr lang="en-US" sz="1800" dirty="0"/>
              <a:t> au Québec et 5 600 au Canada.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Espace réservé du contenu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99A2113A-FDEA-059C-4580-414DEE327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0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272C7C-F1EE-7B02-34AC-D2A81236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670097" cy="622923"/>
          </a:xfrm>
        </p:spPr>
        <p:txBody>
          <a:bodyPr anchor="b">
            <a:normAutofit fontScale="90000"/>
          </a:bodyPr>
          <a:lstStyle/>
          <a:p>
            <a:r>
              <a:rPr lang="fr-FR" sz="4200" dirty="0"/>
              <a:t>Approche marketing</a:t>
            </a: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7B646-D477-D13B-E66E-DC104914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 err="1"/>
              <a:t>Stratégies</a:t>
            </a:r>
            <a:r>
              <a:rPr lang="en-US" sz="2200" dirty="0"/>
              <a:t> de vente</a:t>
            </a:r>
          </a:p>
          <a:p>
            <a:pPr lvl="1"/>
            <a:r>
              <a:rPr lang="en-US" sz="1800" dirty="0"/>
              <a:t>B2B (</a:t>
            </a:r>
            <a:r>
              <a:rPr lang="en-US" sz="1800" dirty="0" err="1"/>
              <a:t>entreprise</a:t>
            </a:r>
            <a:r>
              <a:rPr lang="en-US" sz="1800" dirty="0"/>
              <a:t> à </a:t>
            </a:r>
            <a:r>
              <a:rPr lang="en-US" sz="1800" dirty="0" err="1"/>
              <a:t>entreprise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r>
              <a:rPr lang="en-US" sz="2200" dirty="0" err="1"/>
              <a:t>Stratégies</a:t>
            </a:r>
            <a:r>
              <a:rPr lang="en-US" sz="2200" dirty="0"/>
              <a:t> de </a:t>
            </a:r>
            <a:r>
              <a:rPr lang="en-US" sz="2200" dirty="0" err="1"/>
              <a:t>visibilité</a:t>
            </a:r>
            <a:r>
              <a:rPr lang="en-US" sz="2200" dirty="0"/>
              <a:t> et de mise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marché</a:t>
            </a:r>
            <a:endParaRPr lang="en-US" sz="2200" dirty="0"/>
          </a:p>
          <a:p>
            <a:pPr lvl="1"/>
            <a:r>
              <a:rPr lang="en-US" sz="1800" dirty="0"/>
              <a:t>Au début, </a:t>
            </a:r>
            <a:r>
              <a:rPr lang="en-US" sz="1800" dirty="0" err="1"/>
              <a:t>allez</a:t>
            </a:r>
            <a:r>
              <a:rPr lang="en-US" sz="1800" dirty="0"/>
              <a:t> </a:t>
            </a:r>
            <a:r>
              <a:rPr lang="en-US" sz="1800" dirty="0" err="1"/>
              <a:t>voir</a:t>
            </a:r>
            <a:r>
              <a:rPr lang="en-US" sz="1800" dirty="0"/>
              <a:t> </a:t>
            </a:r>
            <a:r>
              <a:rPr lang="en-US" sz="1800" dirty="0" err="1"/>
              <a:t>directement</a:t>
            </a:r>
            <a:r>
              <a:rPr lang="en-US" sz="1800" dirty="0"/>
              <a:t> les </a:t>
            </a:r>
            <a:r>
              <a:rPr lang="en-US" sz="1800" dirty="0" err="1"/>
              <a:t>municipalités</a:t>
            </a:r>
            <a:r>
              <a:rPr lang="en-US" sz="1800" dirty="0"/>
              <a:t> et proposer un </a:t>
            </a:r>
            <a:r>
              <a:rPr lang="en-US" sz="1800" dirty="0" err="1"/>
              <a:t>essai</a:t>
            </a:r>
            <a:r>
              <a:rPr lang="en-US" sz="1800" dirty="0"/>
              <a:t> </a:t>
            </a:r>
            <a:r>
              <a:rPr lang="en-US" sz="1800" dirty="0" err="1"/>
              <a:t>gratuit</a:t>
            </a:r>
            <a:r>
              <a:rPr lang="en-US" sz="1800" dirty="0"/>
              <a:t>.</a:t>
            </a:r>
          </a:p>
          <a:p>
            <a:endParaRPr lang="en-US" sz="22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Espace réservé du contenu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99A2113A-FDEA-059C-4580-414DEE327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16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272C7C-F1EE-7B02-34AC-D2A81236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77" y="233265"/>
            <a:ext cx="4594393" cy="1671382"/>
          </a:xfrm>
        </p:spPr>
        <p:txBody>
          <a:bodyPr anchor="b">
            <a:normAutofit fontScale="90000"/>
          </a:bodyPr>
          <a:lstStyle/>
          <a:p>
            <a:r>
              <a:rPr lang="fr-FR" sz="4200" dirty="0"/>
              <a:t>Couts de production et de mise en place </a:t>
            </a:r>
            <a:br>
              <a:rPr lang="fr-FR" sz="4200" dirty="0"/>
            </a:b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7B646-D477-D13B-E66E-DC104914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54609"/>
            <a:ext cx="4243589" cy="387012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/>
              <a:t>Coûts</a:t>
            </a:r>
            <a:r>
              <a:rPr lang="en-US" sz="2200" dirty="0"/>
              <a:t> de production</a:t>
            </a:r>
          </a:p>
          <a:p>
            <a:pPr lvl="1"/>
            <a:r>
              <a:rPr lang="en-US" sz="1800" dirty="0"/>
              <a:t>ESP32 : 20$</a:t>
            </a:r>
          </a:p>
          <a:p>
            <a:pPr lvl="1"/>
            <a:r>
              <a:rPr lang="en-US" sz="1800" dirty="0" err="1"/>
              <a:t>Écran</a:t>
            </a:r>
            <a:r>
              <a:rPr lang="en-US" sz="1800" dirty="0"/>
              <a:t> LCD : 20$</a:t>
            </a:r>
          </a:p>
          <a:p>
            <a:pPr lvl="1"/>
            <a:r>
              <a:rPr lang="en-US" sz="1800" dirty="0"/>
              <a:t>BME : 15$</a:t>
            </a:r>
          </a:p>
          <a:p>
            <a:pPr lvl="1"/>
            <a:r>
              <a:rPr lang="en-US" sz="1800" dirty="0" err="1"/>
              <a:t>Boitier</a:t>
            </a:r>
            <a:r>
              <a:rPr lang="en-US" sz="1800" dirty="0"/>
              <a:t> : 15$</a:t>
            </a:r>
          </a:p>
          <a:p>
            <a:pPr lvl="1"/>
            <a:r>
              <a:rPr lang="en-US" sz="1800" dirty="0"/>
              <a:t>DS18B20 : 15$</a:t>
            </a:r>
          </a:p>
          <a:p>
            <a:pPr lvl="1"/>
            <a:r>
              <a:rPr lang="en-US" sz="1800" dirty="0"/>
              <a:t>Batterie : 15$</a:t>
            </a:r>
          </a:p>
          <a:p>
            <a:pPr marL="457200" lvl="1" indent="0">
              <a:buNone/>
            </a:pPr>
            <a:r>
              <a:rPr lang="en-US" sz="1800" dirty="0"/>
              <a:t>Total : 100 $ </a:t>
            </a:r>
            <a:r>
              <a:rPr lang="en-US" sz="1800" dirty="0" err="1"/>
              <a:t>d’équipement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installation : 350 $</a:t>
            </a:r>
          </a:p>
          <a:p>
            <a:pPr marL="457200" lvl="1" indent="0">
              <a:buNone/>
            </a:pPr>
            <a:r>
              <a:rPr lang="en-US" sz="1800" dirty="0"/>
              <a:t>Prix de vente 450 $ par unite. (Installation de base)</a:t>
            </a:r>
          </a:p>
          <a:p>
            <a:r>
              <a:rPr lang="en-US" sz="2200" dirty="0" err="1"/>
              <a:t>Coûts</a:t>
            </a:r>
            <a:r>
              <a:rPr lang="en-US" sz="2200" dirty="0"/>
              <a:t> installation</a:t>
            </a:r>
          </a:p>
          <a:p>
            <a:pPr lvl="1"/>
            <a:r>
              <a:rPr lang="en-US" sz="1800" dirty="0" err="1"/>
              <a:t>Varie</a:t>
            </a:r>
            <a:r>
              <a:rPr lang="en-US" sz="1800" dirty="0"/>
              <a:t> </a:t>
            </a:r>
            <a:r>
              <a:rPr lang="en-US" sz="1800" dirty="0" err="1"/>
              <a:t>selon</a:t>
            </a:r>
            <a:r>
              <a:rPr lang="en-US" sz="1800" dirty="0"/>
              <a:t> les installations de la </a:t>
            </a:r>
            <a:r>
              <a:rPr lang="en-US" sz="1800" dirty="0" err="1"/>
              <a:t>municipalité</a:t>
            </a:r>
            <a:r>
              <a:rPr lang="en-US" sz="1800" dirty="0"/>
              <a:t> </a:t>
            </a:r>
            <a:r>
              <a:rPr lang="en-US" sz="1800" dirty="0" err="1"/>
              <a:t>interessée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Espace réservé du contenu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99A2113A-FDEA-059C-4580-414DEE327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523749" y="0"/>
            <a:ext cx="666825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414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272C7C-F1EE-7B02-34AC-D2A81236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Le prototype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5233FE0-3E54-DE4A-2017-1BB78EA39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7" b="13895"/>
          <a:stretch/>
        </p:blipFill>
        <p:spPr>
          <a:xfrm>
            <a:off x="368388" y="2885897"/>
            <a:ext cx="5316383" cy="3605784"/>
          </a:xfrm>
          <a:prstGeom prst="rect">
            <a:avLst/>
          </a:prstGeom>
        </p:spPr>
      </p:pic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3DA1C752-707E-DDF7-BF31-22EA38D45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88" y="2140343"/>
            <a:ext cx="3545424" cy="4351338"/>
          </a:xfrm>
        </p:spPr>
      </p:pic>
    </p:spTree>
    <p:extLst>
      <p:ext uri="{BB962C8B-B14F-4D97-AF65-F5344CB8AC3E}">
        <p14:creationId xmlns:p14="http://schemas.microsoft.com/office/powerpoint/2010/main" val="115511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E8D58B-2249-12C7-4B97-EB3B2E5F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2100590"/>
          </a:xfrm>
        </p:spPr>
        <p:txBody>
          <a:bodyPr anchor="b">
            <a:normAutofit fontScale="90000"/>
          </a:bodyPr>
          <a:lstStyle/>
          <a:p>
            <a:r>
              <a:rPr lang="fr-CA" sz="4200" dirty="0"/>
              <a:t>Nos propositions partenariales et plan court terme</a:t>
            </a:r>
            <a:br>
              <a:rPr lang="fr-CA" sz="4200" dirty="0"/>
            </a:b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BEDAEF-2470-F37B-495A-0A9B1C78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3192737"/>
            <a:ext cx="4790336" cy="3569997"/>
          </a:xfrm>
        </p:spPr>
        <p:txBody>
          <a:bodyPr>
            <a:normAutofit fontScale="32500" lnSpcReduction="20000"/>
          </a:bodyPr>
          <a:lstStyle/>
          <a:p>
            <a:r>
              <a:rPr lang="en-US" sz="7700" dirty="0"/>
              <a:t>Notre proposition </a:t>
            </a:r>
          </a:p>
          <a:p>
            <a:pPr lvl="1"/>
            <a:r>
              <a:rPr lang="en-US" sz="4600" dirty="0"/>
              <a:t>30 000 $ pour 10 % des parts </a:t>
            </a:r>
            <a:r>
              <a:rPr lang="en-US" sz="4600" dirty="0" err="1"/>
              <a:t>notre</a:t>
            </a:r>
            <a:r>
              <a:rPr lang="en-US" sz="4600" dirty="0"/>
              <a:t> compagnie.</a:t>
            </a:r>
          </a:p>
          <a:p>
            <a:pPr lvl="1"/>
            <a:endParaRPr lang="en-US" sz="3500" dirty="0"/>
          </a:p>
          <a:p>
            <a:r>
              <a:rPr lang="en-US" sz="7700" dirty="0"/>
              <a:t>Plan court à </a:t>
            </a:r>
            <a:r>
              <a:rPr lang="en-US" sz="7700" dirty="0" err="1"/>
              <a:t>terme</a:t>
            </a:r>
            <a:r>
              <a:rPr lang="en-US" sz="7700" dirty="0"/>
              <a:t> grace au </a:t>
            </a:r>
            <a:r>
              <a:rPr lang="en-US" sz="7700" dirty="0" err="1"/>
              <a:t>financement</a:t>
            </a:r>
            <a:endParaRPr lang="en-US" sz="7700" dirty="0"/>
          </a:p>
          <a:p>
            <a:pPr lvl="1"/>
            <a:r>
              <a:rPr lang="en-US" sz="5500" dirty="0" err="1"/>
              <a:t>Étendre</a:t>
            </a:r>
            <a:r>
              <a:rPr lang="en-US" sz="5500" dirty="0"/>
              <a:t> </a:t>
            </a:r>
            <a:r>
              <a:rPr lang="en-US" sz="5500" dirty="0" err="1"/>
              <a:t>notre</a:t>
            </a:r>
            <a:r>
              <a:rPr lang="en-US" sz="5500" dirty="0"/>
              <a:t> </a:t>
            </a:r>
            <a:r>
              <a:rPr lang="en-US" sz="5500" dirty="0" err="1"/>
              <a:t>marché</a:t>
            </a:r>
            <a:r>
              <a:rPr lang="en-US" sz="5500" dirty="0"/>
              <a:t> </a:t>
            </a:r>
            <a:r>
              <a:rPr lang="en-US" sz="5500" dirty="0" err="1"/>
              <a:t>vers</a:t>
            </a:r>
            <a:r>
              <a:rPr lang="en-US" sz="5500" dirty="0"/>
              <a:t> </a:t>
            </a:r>
            <a:r>
              <a:rPr lang="en-US" sz="5500" dirty="0" err="1"/>
              <a:t>d’autres</a:t>
            </a:r>
            <a:r>
              <a:rPr lang="en-US" sz="5500" dirty="0"/>
              <a:t> </a:t>
            </a:r>
            <a:r>
              <a:rPr lang="en-US" sz="5500" dirty="0" err="1"/>
              <a:t>municipalités</a:t>
            </a:r>
            <a:r>
              <a:rPr lang="en-US" sz="5500" dirty="0"/>
              <a:t> </a:t>
            </a:r>
            <a:r>
              <a:rPr lang="en-US" sz="5500" dirty="0" err="1"/>
              <a:t>québécoises</a:t>
            </a:r>
            <a:r>
              <a:rPr lang="en-US" sz="5500" dirty="0"/>
              <a:t>.</a:t>
            </a:r>
          </a:p>
          <a:p>
            <a:pPr lvl="1"/>
            <a:r>
              <a:rPr lang="en-US" sz="5500" dirty="0"/>
              <a:t>Augmenter </a:t>
            </a:r>
            <a:r>
              <a:rPr lang="en-US" sz="5500" dirty="0" err="1"/>
              <a:t>notre</a:t>
            </a:r>
            <a:r>
              <a:rPr lang="en-US" sz="5500" dirty="0"/>
              <a:t> </a:t>
            </a:r>
            <a:r>
              <a:rPr lang="en-US" sz="5500" dirty="0" err="1"/>
              <a:t>rythme</a:t>
            </a:r>
            <a:r>
              <a:rPr lang="en-US" sz="5500" dirty="0"/>
              <a:t> de production </a:t>
            </a:r>
            <a:r>
              <a:rPr lang="en-US" sz="5500" dirty="0" err="1"/>
              <a:t>en</a:t>
            </a:r>
            <a:r>
              <a:rPr lang="en-US" sz="5500" dirty="0"/>
              <a:t> </a:t>
            </a:r>
            <a:r>
              <a:rPr lang="en-US" sz="5500" dirty="0" err="1"/>
              <a:t>fonction</a:t>
            </a:r>
            <a:r>
              <a:rPr lang="en-US" sz="5500" dirty="0"/>
              <a:t> de la </a:t>
            </a:r>
            <a:r>
              <a:rPr lang="en-US" sz="5500" dirty="0" err="1"/>
              <a:t>demande</a:t>
            </a:r>
            <a:r>
              <a:rPr lang="en-US" sz="5500" dirty="0"/>
              <a:t>.</a:t>
            </a:r>
          </a:p>
          <a:p>
            <a:pPr lvl="1"/>
            <a:r>
              <a:rPr lang="en-US" sz="5500" dirty="0"/>
              <a:t>Conception d’un </a:t>
            </a:r>
            <a:r>
              <a:rPr lang="en-US" sz="5500" dirty="0" err="1"/>
              <a:t>boitier</a:t>
            </a:r>
            <a:r>
              <a:rPr lang="en-US" sz="5500" dirty="0"/>
              <a:t> pour la vente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pic>
        <p:nvPicPr>
          <p:cNvPr id="4" name="Espace réservé du contenu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4AE852FA-ECCF-D404-4E6B-D2CC0B781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430416" y="10"/>
            <a:ext cx="672320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410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extérieur, ciel, neige, nature&#10;&#10;Description générée automatiquement">
            <a:extLst>
              <a:ext uri="{FF2B5EF4-FFF2-40B4-BE49-F238E27FC236}">
                <a16:creationId xmlns:a16="http://schemas.microsoft.com/office/drawing/2014/main" id="{5320D661-235E-33D3-C03E-784D21448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B7001E-0F54-9DB5-F64D-A539E31F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Période de questions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231</TotalTime>
  <Words>259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Mise En Glace  </vt:lpstr>
      <vt:lpstr>Présentation de  l’entreprise et ses propriétaires</vt:lpstr>
      <vt:lpstr>Problématique et idée initiale</vt:lpstr>
      <vt:lpstr>Marché visé et analyse du marché</vt:lpstr>
      <vt:lpstr>Approche marketing</vt:lpstr>
      <vt:lpstr>Couts de production et de mise en place  </vt:lpstr>
      <vt:lpstr>Le prototype</vt:lpstr>
      <vt:lpstr>Nos propositions partenariales et plan court terme </vt:lpstr>
      <vt:lpstr>Période de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produit </dc:title>
  <dc:creator>Kévin Carufel 01</dc:creator>
  <cp:lastModifiedBy>Kévin Carufel 01</cp:lastModifiedBy>
  <cp:revision>31</cp:revision>
  <dcterms:created xsi:type="dcterms:W3CDTF">2023-02-13T21:25:31Z</dcterms:created>
  <dcterms:modified xsi:type="dcterms:W3CDTF">2023-02-14T01:18:25Z</dcterms:modified>
</cp:coreProperties>
</file>