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3789" autoAdjust="0"/>
  </p:normalViewPr>
  <p:slideViewPr>
    <p:cSldViewPr snapToGrid="0">
      <p:cViewPr varScale="1">
        <p:scale>
          <a:sx n="48" d="100"/>
          <a:sy n="48" d="100"/>
        </p:scale>
        <p:origin x="214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E5F68F-5688-4BB4-B26F-B070985C6A04}" type="datetimeFigureOut">
              <a:rPr lang="en-US" smtClean="0"/>
              <a:t>02-Dec-18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9FAED1-5517-4006-A5D7-D008B9764948}" type="slidenum">
              <a:rPr lang="en-US" smtClean="0"/>
              <a:t>‹#›</a:t>
            </a:fld>
            <a:endParaRPr lang="en-US"/>
          </a:p>
        </p:txBody>
      </p:sp>
    </p:spTree>
    <p:extLst>
      <p:ext uri="{BB962C8B-B14F-4D97-AF65-F5344CB8AC3E}">
        <p14:creationId xmlns:p14="http://schemas.microsoft.com/office/powerpoint/2010/main" val="323717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everyone, Eric and I chose to do our project on decision support for organizational change.</a:t>
            </a:r>
          </a:p>
        </p:txBody>
      </p:sp>
      <p:sp>
        <p:nvSpPr>
          <p:cNvPr id="4" name="Slide Number Placeholder 3"/>
          <p:cNvSpPr>
            <a:spLocks noGrp="1"/>
          </p:cNvSpPr>
          <p:nvPr>
            <p:ph type="sldNum" sz="quarter" idx="10"/>
          </p:nvPr>
        </p:nvSpPr>
        <p:spPr/>
        <p:txBody>
          <a:bodyPr/>
          <a:lstStyle/>
          <a:p>
            <a:fld id="{649FAED1-5517-4006-A5D7-D008B9764948}" type="slidenum">
              <a:rPr lang="en-US" smtClean="0"/>
              <a:t>1</a:t>
            </a:fld>
            <a:endParaRPr lang="en-US"/>
          </a:p>
        </p:txBody>
      </p:sp>
    </p:spTree>
    <p:extLst>
      <p:ext uri="{BB962C8B-B14F-4D97-AF65-F5344CB8AC3E}">
        <p14:creationId xmlns:p14="http://schemas.microsoft.com/office/powerpoint/2010/main" val="1659020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 and I will start the presentation by talking about how our problem evolved.  We will continue on to discuss the user tasks associated with the problem.  After that we will get into a walkthrough of our prototype where we will discuss how our design evolved and specific </a:t>
            </a:r>
            <a:r>
              <a:rPr lang="en-US" dirty="0" err="1"/>
              <a:t>infovis</a:t>
            </a:r>
            <a:r>
              <a:rPr lang="en-US" dirty="0"/>
              <a:t> elements.  We have also spent some time thinking about future work and will briefly mention those before a discussion.</a:t>
            </a:r>
          </a:p>
        </p:txBody>
      </p:sp>
      <p:sp>
        <p:nvSpPr>
          <p:cNvPr id="4" name="Slide Number Placeholder 3"/>
          <p:cNvSpPr>
            <a:spLocks noGrp="1"/>
          </p:cNvSpPr>
          <p:nvPr>
            <p:ph type="sldNum" sz="quarter" idx="10"/>
          </p:nvPr>
        </p:nvSpPr>
        <p:spPr/>
        <p:txBody>
          <a:bodyPr/>
          <a:lstStyle/>
          <a:p>
            <a:fld id="{649FAED1-5517-4006-A5D7-D008B9764948}" type="slidenum">
              <a:rPr lang="en-US" smtClean="0"/>
              <a:t>2</a:t>
            </a:fld>
            <a:endParaRPr lang="en-US"/>
          </a:p>
        </p:txBody>
      </p:sp>
    </p:spTree>
    <p:extLst>
      <p:ext uri="{BB962C8B-B14F-4D97-AF65-F5344CB8AC3E}">
        <p14:creationId xmlns:p14="http://schemas.microsoft.com/office/powerpoint/2010/main" val="3910210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original problem that we started with was “How to address empty positions within an organization.”.  These positions could become vacant for a number of reasons.  They could be temporarily vacant from people on </a:t>
            </a:r>
            <a:r>
              <a:rPr lang="en-US" dirty="0" err="1"/>
              <a:t>matta</a:t>
            </a:r>
            <a:r>
              <a:rPr lang="en-US" dirty="0"/>
              <a:t>/</a:t>
            </a:r>
            <a:r>
              <a:rPr lang="en-US" dirty="0" err="1"/>
              <a:t>patta</a:t>
            </a:r>
            <a:r>
              <a:rPr lang="en-US" dirty="0"/>
              <a:t>, sabbatical, </a:t>
            </a:r>
            <a:r>
              <a:rPr lang="en-US" dirty="0" err="1"/>
              <a:t>secondment</a:t>
            </a:r>
            <a:r>
              <a:rPr lang="en-US" dirty="0"/>
              <a:t>, </a:t>
            </a:r>
            <a:r>
              <a:rPr lang="en-US" dirty="0" err="1"/>
              <a:t>etc</a:t>
            </a:r>
            <a:r>
              <a:rPr lang="en-US" dirty="0"/>
              <a:t> …; they could be vacant due to people leaving the organization for other opportunities, or they could be vacant for a long period of time due to lack of skilled talent.  After further reflection on all these reasons we had to refine our problem.  This is part of the sense making activity we did as a group and reflected in the paper by Peter </a:t>
            </a:r>
            <a:r>
              <a:rPr lang="en-US" dirty="0" err="1"/>
              <a:t>Pirolli</a:t>
            </a:r>
            <a:r>
              <a:rPr lang="en-US" dirty="0"/>
              <a:t> and Stuart Card.  We needed to form a new hypothesis that was more easily understood by our audience.</a:t>
            </a:r>
          </a:p>
          <a:p>
            <a:endParaRPr lang="en-US" dirty="0"/>
          </a:p>
          <a:p>
            <a:r>
              <a:rPr lang="en-US" dirty="0"/>
              <a:t>Ultimately after discussion with many individuals it boiled down to the question of “How do we support decision makers to minimize negative side-effects from organizational change?”.  This would eventually require us to look further into “How do we value a person in the organization?” and “How do we provide options to users to address vacancies within an organization?”.</a:t>
            </a:r>
          </a:p>
        </p:txBody>
      </p:sp>
      <p:sp>
        <p:nvSpPr>
          <p:cNvPr id="4" name="Slide Number Placeholder 3"/>
          <p:cNvSpPr>
            <a:spLocks noGrp="1"/>
          </p:cNvSpPr>
          <p:nvPr>
            <p:ph type="sldNum" sz="quarter" idx="10"/>
          </p:nvPr>
        </p:nvSpPr>
        <p:spPr/>
        <p:txBody>
          <a:bodyPr/>
          <a:lstStyle/>
          <a:p>
            <a:fld id="{649FAED1-5517-4006-A5D7-D008B9764948}" type="slidenum">
              <a:rPr lang="en-US" smtClean="0"/>
              <a:t>3</a:t>
            </a:fld>
            <a:endParaRPr lang="en-US"/>
          </a:p>
        </p:txBody>
      </p:sp>
    </p:spTree>
    <p:extLst>
      <p:ext uri="{BB962C8B-B14F-4D97-AF65-F5344CB8AC3E}">
        <p14:creationId xmlns:p14="http://schemas.microsoft.com/office/powerpoint/2010/main" val="1370818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further refined problem on the last slide we needed to think about it in the context of what Ware mentioned in Chapter 11 with visual thinking algorithms.  If we break the problem down into smaller problems and think about how the user tackles this manually, then what could we cognitively off load to a system to help support the decision making process of the user.</a:t>
            </a:r>
          </a:p>
          <a:p>
            <a:endParaRPr lang="en-US" dirty="0"/>
          </a:p>
          <a:p>
            <a:r>
              <a:rPr lang="en-US" dirty="0"/>
              <a:t>Ultimately based on the problems we determined that we could use the visualization to help the user with the following tasks:</a:t>
            </a:r>
          </a:p>
          <a:p>
            <a:pPr marL="228600" indent="-228600">
              <a:buAutoNum type="arabicPeriod"/>
            </a:pPr>
            <a:r>
              <a:rPr lang="en-US" dirty="0"/>
              <a:t>How to provide an automated value model for an employee;</a:t>
            </a:r>
          </a:p>
          <a:p>
            <a:pPr marL="228600" indent="-228600">
              <a:buAutoNum type="arabicPeriod"/>
            </a:pPr>
            <a:r>
              <a:rPr lang="en-US" dirty="0"/>
              <a:t>How to map and visualize the connections of an employee from a number of view points; and</a:t>
            </a:r>
          </a:p>
          <a:p>
            <a:pPr marL="228600" indent="-228600">
              <a:buAutoNum type="arabicPeriod"/>
            </a:pPr>
            <a:r>
              <a:rPr lang="en-US" dirty="0"/>
              <a:t>Provide options to the user to answer the question of “How do we support decision makers to minimize negative side-effects from organizational change?”</a:t>
            </a:r>
          </a:p>
        </p:txBody>
      </p:sp>
      <p:sp>
        <p:nvSpPr>
          <p:cNvPr id="4" name="Slide Number Placeholder 3"/>
          <p:cNvSpPr>
            <a:spLocks noGrp="1"/>
          </p:cNvSpPr>
          <p:nvPr>
            <p:ph type="sldNum" sz="quarter" idx="10"/>
          </p:nvPr>
        </p:nvSpPr>
        <p:spPr/>
        <p:txBody>
          <a:bodyPr/>
          <a:lstStyle/>
          <a:p>
            <a:fld id="{649FAED1-5517-4006-A5D7-D008B9764948}" type="slidenum">
              <a:rPr lang="en-US" smtClean="0"/>
              <a:t>4</a:t>
            </a:fld>
            <a:endParaRPr lang="en-US"/>
          </a:p>
        </p:txBody>
      </p:sp>
    </p:spTree>
    <p:extLst>
      <p:ext uri="{BB962C8B-B14F-4D97-AF65-F5344CB8AC3E}">
        <p14:creationId xmlns:p14="http://schemas.microsoft.com/office/powerpoint/2010/main" val="3559762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technology solution used for the visualization is broken into the data preparation stage and the visualization stage.  In the data preparation stage python was used to parse the email folders from the data set since it had easy to use built in libraries for parsing email.  Those results were then filtered through Perl to transform them into a format to be ingested into the MySQL database which is used to store the nodes and edges.</a:t>
            </a:r>
          </a:p>
          <a:p>
            <a:endParaRPr lang="en-US" dirty="0"/>
          </a:p>
          <a:p>
            <a:r>
              <a:rPr lang="en-US" dirty="0"/>
              <a:t>The visualization stage used a standard full stack development environment with HTML, CSS, and </a:t>
            </a:r>
            <a:r>
              <a:rPr lang="en-US" dirty="0" err="1"/>
              <a:t>Javascript</a:t>
            </a:r>
            <a:r>
              <a:rPr lang="en-US" dirty="0"/>
              <a:t>.  PHP was used to retrieve data from the MySQL database and put it into an appropriate JSON format that D3 could use.  D3 was the primary visualization library used to construct the visualization.</a:t>
            </a:r>
          </a:p>
          <a:p>
            <a:endParaRPr lang="en-US" dirty="0"/>
          </a:p>
          <a:p>
            <a:r>
              <a:rPr lang="en-US" dirty="0"/>
              <a:t>D3 was ultimately chosen based on the information presented in class combined with our review of other options.  It offered the simplest framework to express our visualization in while maintaining flexibility to have it do what we require.</a:t>
            </a:r>
          </a:p>
        </p:txBody>
      </p:sp>
      <p:sp>
        <p:nvSpPr>
          <p:cNvPr id="4" name="Slide Number Placeholder 3"/>
          <p:cNvSpPr>
            <a:spLocks noGrp="1"/>
          </p:cNvSpPr>
          <p:nvPr>
            <p:ph type="sldNum" sz="quarter" idx="10"/>
          </p:nvPr>
        </p:nvSpPr>
        <p:spPr/>
        <p:txBody>
          <a:bodyPr/>
          <a:lstStyle/>
          <a:p>
            <a:fld id="{649FAED1-5517-4006-A5D7-D008B9764948}" type="slidenum">
              <a:rPr lang="en-US" smtClean="0"/>
              <a:t>5</a:t>
            </a:fld>
            <a:endParaRPr lang="en-US"/>
          </a:p>
        </p:txBody>
      </p:sp>
    </p:spTree>
    <p:extLst>
      <p:ext uri="{BB962C8B-B14F-4D97-AF65-F5344CB8AC3E}">
        <p14:creationId xmlns:p14="http://schemas.microsoft.com/office/powerpoint/2010/main" val="1822283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Prior to any design work being done on a visualization we first needed to tackle tasks 1 and 2 from the previous slides and develop a way to value employees and determine the connections between employees.  We found that organizational charts are commonly a poor representation of an organization and do not reflect how information flows through it.  Most people favor a social networking model where you look specifically at the connections between people.  For our visualization we have chosen to model this using the flow of emails through an organization since it is commonly used in modern business to document communication between people.</a:t>
            </a:r>
          </a:p>
          <a:p>
            <a:endParaRPr lang="en-US" dirty="0"/>
          </a:p>
          <a:p>
            <a:r>
              <a:rPr lang="en-US" dirty="0"/>
              <a:t>To demonstrate our visualization we selected the Enron email data set.  This data set was obtained from </a:t>
            </a:r>
            <a:r>
              <a:rPr lang="en-US" dirty="0" err="1"/>
              <a:t>Carniege</a:t>
            </a:r>
            <a:r>
              <a:rPr lang="en-US" dirty="0"/>
              <a:t> Mellon University.  It contains the email inboxes of 148 users, mainly upper management, which were made public during the Federal Energy Regulatory Commission investigation in the early 2000s.  It has been studied extensively by many people in the areas of social networking and natural language processing (NLP). </a:t>
            </a:r>
          </a:p>
          <a:p>
            <a:endParaRPr lang="en-US" dirty="0"/>
          </a:p>
          <a:p>
            <a:r>
              <a:rPr lang="en-US" dirty="0"/>
              <a:t>During our research one of the limitations we ran into was that no public Enron organizational chart exists.  This has been highlighted in many previous studies done on the data set.  One paper by Michal </a:t>
            </a:r>
            <a:r>
              <a:rPr lang="en-US" dirty="0" err="1"/>
              <a:t>Duczynski</a:t>
            </a:r>
            <a:r>
              <a:rPr lang="en-US" dirty="0"/>
              <a:t> and </a:t>
            </a:r>
            <a:r>
              <a:rPr lang="en-US" dirty="0" err="1"/>
              <a:t>Bojian</a:t>
            </a:r>
            <a:r>
              <a:rPr lang="en-US" dirty="0"/>
              <a:t> Yin from </a:t>
            </a:r>
            <a:r>
              <a:rPr lang="en-US" dirty="0" err="1"/>
              <a:t>Vrije</a:t>
            </a:r>
            <a:r>
              <a:rPr lang="en-US" dirty="0"/>
              <a:t> University in Amsterdam present what we feel is the most reasonable guess at what the hierarchy looks like.  This is what we have chosen to use for our demonstration.  Additionally, since we only have a sampling of email inboxes we do not have the full picture of the organizational chart and may be missing some levels.</a:t>
            </a:r>
          </a:p>
          <a:p>
            <a:endParaRPr lang="en-US" dirty="0"/>
          </a:p>
          <a:p>
            <a:r>
              <a:rPr lang="en-US" dirty="0"/>
              <a:t>We have developed two rudimentary value models to help express our visualization.  Every employee in our system is modeled as a node and the edge between them represents an email with a weight of 1.  For redundancy we simple check if two employees communicate with the same people.</a:t>
            </a:r>
          </a:p>
        </p:txBody>
      </p:sp>
      <p:sp>
        <p:nvSpPr>
          <p:cNvPr id="4" name="Slide Number Placeholder 3"/>
          <p:cNvSpPr>
            <a:spLocks noGrp="1"/>
          </p:cNvSpPr>
          <p:nvPr>
            <p:ph type="sldNum" sz="quarter" idx="10"/>
          </p:nvPr>
        </p:nvSpPr>
        <p:spPr/>
        <p:txBody>
          <a:bodyPr/>
          <a:lstStyle/>
          <a:p>
            <a:fld id="{649FAED1-5517-4006-A5D7-D008B9764948}" type="slidenum">
              <a:rPr lang="en-US" smtClean="0"/>
              <a:t>6</a:t>
            </a:fld>
            <a:endParaRPr lang="en-US"/>
          </a:p>
        </p:txBody>
      </p:sp>
    </p:spTree>
    <p:extLst>
      <p:ext uri="{BB962C8B-B14F-4D97-AF65-F5344CB8AC3E}">
        <p14:creationId xmlns:p14="http://schemas.microsoft.com/office/powerpoint/2010/main" val="455909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9FAED1-5517-4006-A5D7-D008B9764948}" type="slidenum">
              <a:rPr lang="en-US" smtClean="0"/>
              <a:t>7</a:t>
            </a:fld>
            <a:endParaRPr lang="en-US"/>
          </a:p>
        </p:txBody>
      </p:sp>
    </p:spTree>
    <p:extLst>
      <p:ext uri="{BB962C8B-B14F-4D97-AF65-F5344CB8AC3E}">
        <p14:creationId xmlns:p14="http://schemas.microsoft.com/office/powerpoint/2010/main" val="81751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our research we interacted with a number of people from industry and academia to discuss our project.  It was interesting to find out that most people though the visualization was good, but what they really wanted to spend all their time talking about was the value model around how you weight links to show information flow between employees and how to determined if someone was redundant within an organization.</a:t>
            </a:r>
          </a:p>
          <a:p>
            <a:r>
              <a:rPr lang="en-US" dirty="0"/>
              <a:t>We chose a simplistic value model to demonstrate our visualization, however further work could be done to look at the weights of edges between nodes through the addition of NLP to determine the value of an email, or to down grade emails where you are not the primary recipient, </a:t>
            </a:r>
            <a:r>
              <a:rPr lang="en-US" dirty="0" err="1"/>
              <a:t>etc</a:t>
            </a:r>
            <a:r>
              <a:rPr lang="en-US" dirty="0"/>
              <a:t> …</a:t>
            </a:r>
          </a:p>
          <a:p>
            <a:r>
              <a:rPr lang="en-US" dirty="0"/>
              <a:t>The value model for redundancy was also simplistic, however it could be further refined to add in the weight from a more refined edge value model along with time and frequency.</a:t>
            </a:r>
          </a:p>
          <a:p>
            <a:endParaRPr lang="en-US" dirty="0"/>
          </a:p>
          <a:p>
            <a:r>
              <a:rPr lang="en-US" dirty="0"/>
              <a:t>We also noticed that we were essentially working with a graph based problem and trying to do it using a traditional database.  Performance might be increased by replacing the backend database with a modern graph database or other similar option.</a:t>
            </a:r>
          </a:p>
          <a:p>
            <a:endParaRPr lang="en-US" dirty="0"/>
          </a:p>
          <a:p>
            <a:r>
              <a:rPr lang="en-US" dirty="0"/>
              <a:t>Given the limitations highlighted with the Enron data set our visualization would need to be further validated using a real world data source with additional collateral such as an actual organizational chart.</a:t>
            </a:r>
          </a:p>
          <a:p>
            <a:endParaRPr lang="en-US" dirty="0"/>
          </a:p>
          <a:p>
            <a:r>
              <a:rPr lang="en-US" dirty="0"/>
              <a:t>The system is extendable and different views could be added in the future.  One of these views might be using the system to determine the profile or skillsets required by an individual to do the job.  This could be accomplished by running NLP on the emails and finding topics that are frequently communicated about.  This would be helpful in determining the evolving job specification for hiring externally.</a:t>
            </a:r>
          </a:p>
        </p:txBody>
      </p:sp>
      <p:sp>
        <p:nvSpPr>
          <p:cNvPr id="4" name="Slide Number Placeholder 3"/>
          <p:cNvSpPr>
            <a:spLocks noGrp="1"/>
          </p:cNvSpPr>
          <p:nvPr>
            <p:ph type="sldNum" sz="quarter" idx="10"/>
          </p:nvPr>
        </p:nvSpPr>
        <p:spPr/>
        <p:txBody>
          <a:bodyPr/>
          <a:lstStyle/>
          <a:p>
            <a:fld id="{649FAED1-5517-4006-A5D7-D008B9764948}" type="slidenum">
              <a:rPr lang="en-US" smtClean="0"/>
              <a:t>8</a:t>
            </a:fld>
            <a:endParaRPr lang="en-US"/>
          </a:p>
        </p:txBody>
      </p:sp>
    </p:spTree>
    <p:extLst>
      <p:ext uri="{BB962C8B-B14F-4D97-AF65-F5344CB8AC3E}">
        <p14:creationId xmlns:p14="http://schemas.microsoft.com/office/powerpoint/2010/main" val="2077604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1DA52-CF9B-46D0-9CC6-5473CA9831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6AF8DB-B00B-473F-8181-6A6EA83A46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11AC9C-E671-4407-941D-F5AA163F10FC}"/>
              </a:ext>
            </a:extLst>
          </p:cNvPr>
          <p:cNvSpPr>
            <a:spLocks noGrp="1"/>
          </p:cNvSpPr>
          <p:nvPr>
            <p:ph type="dt" sz="half" idx="10"/>
          </p:nvPr>
        </p:nvSpPr>
        <p:spPr/>
        <p:txBody>
          <a:bodyPr/>
          <a:lstStyle/>
          <a:p>
            <a:fld id="{49A0BCCF-CED2-404C-AA56-8C961C2CB6AA}" type="datetimeFigureOut">
              <a:rPr lang="en-US" smtClean="0"/>
              <a:t>02-Dec-18</a:t>
            </a:fld>
            <a:endParaRPr lang="en-US"/>
          </a:p>
        </p:txBody>
      </p:sp>
      <p:sp>
        <p:nvSpPr>
          <p:cNvPr id="5" name="Footer Placeholder 4">
            <a:extLst>
              <a:ext uri="{FF2B5EF4-FFF2-40B4-BE49-F238E27FC236}">
                <a16:creationId xmlns:a16="http://schemas.microsoft.com/office/drawing/2014/main" id="{5D796BBB-1275-4FF5-B58D-A2A38CD8B1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5666DE-ED37-40B9-9A71-3D82643C23D8}"/>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2818419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C4E0-CDAE-421A-9D5A-4F87B3FCC1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5EEE07-45F8-4CF9-BB51-2B8BA5788EB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100BCC-244E-4084-9E1F-B081CA78F92B}"/>
              </a:ext>
            </a:extLst>
          </p:cNvPr>
          <p:cNvSpPr>
            <a:spLocks noGrp="1"/>
          </p:cNvSpPr>
          <p:nvPr>
            <p:ph type="dt" sz="half" idx="10"/>
          </p:nvPr>
        </p:nvSpPr>
        <p:spPr/>
        <p:txBody>
          <a:bodyPr/>
          <a:lstStyle/>
          <a:p>
            <a:fld id="{49A0BCCF-CED2-404C-AA56-8C961C2CB6AA}" type="datetimeFigureOut">
              <a:rPr lang="en-US" smtClean="0"/>
              <a:t>02-Dec-18</a:t>
            </a:fld>
            <a:endParaRPr lang="en-US"/>
          </a:p>
        </p:txBody>
      </p:sp>
      <p:sp>
        <p:nvSpPr>
          <p:cNvPr id="5" name="Footer Placeholder 4">
            <a:extLst>
              <a:ext uri="{FF2B5EF4-FFF2-40B4-BE49-F238E27FC236}">
                <a16:creationId xmlns:a16="http://schemas.microsoft.com/office/drawing/2014/main" id="{25D1305F-5B71-4DD9-9202-FF5103FA45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048026-C360-4D70-A695-23C2ECE1ED1D}"/>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3297201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B757F1-A995-4852-9B9F-172A0C14C7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DB2C67-7873-4EE0-9B0E-55E3E659B73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3DFCE9-EAF3-43CD-9560-A31A01337215}"/>
              </a:ext>
            </a:extLst>
          </p:cNvPr>
          <p:cNvSpPr>
            <a:spLocks noGrp="1"/>
          </p:cNvSpPr>
          <p:nvPr>
            <p:ph type="dt" sz="half" idx="10"/>
          </p:nvPr>
        </p:nvSpPr>
        <p:spPr/>
        <p:txBody>
          <a:bodyPr/>
          <a:lstStyle/>
          <a:p>
            <a:fld id="{49A0BCCF-CED2-404C-AA56-8C961C2CB6AA}" type="datetimeFigureOut">
              <a:rPr lang="en-US" smtClean="0"/>
              <a:t>02-Dec-18</a:t>
            </a:fld>
            <a:endParaRPr lang="en-US"/>
          </a:p>
        </p:txBody>
      </p:sp>
      <p:sp>
        <p:nvSpPr>
          <p:cNvPr id="5" name="Footer Placeholder 4">
            <a:extLst>
              <a:ext uri="{FF2B5EF4-FFF2-40B4-BE49-F238E27FC236}">
                <a16:creationId xmlns:a16="http://schemas.microsoft.com/office/drawing/2014/main" id="{12DE81D8-E726-45AE-87C8-CB37F856DD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125F45-1EE7-47B4-AAA1-1BC0C94F67DB}"/>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354855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F3472-D9A4-4048-8B7D-4758006013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0926A8-3D9E-4ACC-9DDC-6B1B31654AC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BA9E2D-C815-4B3C-AE03-1607A68CE218}"/>
              </a:ext>
            </a:extLst>
          </p:cNvPr>
          <p:cNvSpPr>
            <a:spLocks noGrp="1"/>
          </p:cNvSpPr>
          <p:nvPr>
            <p:ph type="dt" sz="half" idx="10"/>
          </p:nvPr>
        </p:nvSpPr>
        <p:spPr/>
        <p:txBody>
          <a:bodyPr/>
          <a:lstStyle/>
          <a:p>
            <a:fld id="{49A0BCCF-CED2-404C-AA56-8C961C2CB6AA}" type="datetimeFigureOut">
              <a:rPr lang="en-US" smtClean="0"/>
              <a:t>02-Dec-18</a:t>
            </a:fld>
            <a:endParaRPr lang="en-US"/>
          </a:p>
        </p:txBody>
      </p:sp>
      <p:sp>
        <p:nvSpPr>
          <p:cNvPr id="5" name="Footer Placeholder 4">
            <a:extLst>
              <a:ext uri="{FF2B5EF4-FFF2-40B4-BE49-F238E27FC236}">
                <a16:creationId xmlns:a16="http://schemas.microsoft.com/office/drawing/2014/main" id="{EBE9F1C6-6A42-4688-A551-738CEE7948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192E82-F0F2-4EC8-9C67-B9E2F0905719}"/>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2388589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E0423-2D5B-4E3B-845E-22E98F2C22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13187C-ECFF-4EB7-A14B-6EC6A357F8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28A272F-AF85-46FA-BB2A-D82C7E117B7D}"/>
              </a:ext>
            </a:extLst>
          </p:cNvPr>
          <p:cNvSpPr>
            <a:spLocks noGrp="1"/>
          </p:cNvSpPr>
          <p:nvPr>
            <p:ph type="dt" sz="half" idx="10"/>
          </p:nvPr>
        </p:nvSpPr>
        <p:spPr/>
        <p:txBody>
          <a:bodyPr/>
          <a:lstStyle/>
          <a:p>
            <a:fld id="{49A0BCCF-CED2-404C-AA56-8C961C2CB6AA}" type="datetimeFigureOut">
              <a:rPr lang="en-US" smtClean="0"/>
              <a:t>02-Dec-18</a:t>
            </a:fld>
            <a:endParaRPr lang="en-US"/>
          </a:p>
        </p:txBody>
      </p:sp>
      <p:sp>
        <p:nvSpPr>
          <p:cNvPr id="5" name="Footer Placeholder 4">
            <a:extLst>
              <a:ext uri="{FF2B5EF4-FFF2-40B4-BE49-F238E27FC236}">
                <a16:creationId xmlns:a16="http://schemas.microsoft.com/office/drawing/2014/main" id="{8B49437C-8B48-4359-A3C1-ACA129DEA7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04A9CF-0AB0-4B6B-9878-196D9A987D02}"/>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1356030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317BA-94DD-4F0A-B316-D9EF834302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4402D-6752-444E-880D-B1D2679F709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A3DC07-61C4-445B-BA3E-6087FDD889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D96EBB-1F33-4FB8-AEB0-9BEC94740491}"/>
              </a:ext>
            </a:extLst>
          </p:cNvPr>
          <p:cNvSpPr>
            <a:spLocks noGrp="1"/>
          </p:cNvSpPr>
          <p:nvPr>
            <p:ph type="dt" sz="half" idx="10"/>
          </p:nvPr>
        </p:nvSpPr>
        <p:spPr/>
        <p:txBody>
          <a:bodyPr/>
          <a:lstStyle/>
          <a:p>
            <a:fld id="{49A0BCCF-CED2-404C-AA56-8C961C2CB6AA}" type="datetimeFigureOut">
              <a:rPr lang="en-US" smtClean="0"/>
              <a:t>02-Dec-18</a:t>
            </a:fld>
            <a:endParaRPr lang="en-US"/>
          </a:p>
        </p:txBody>
      </p:sp>
      <p:sp>
        <p:nvSpPr>
          <p:cNvPr id="6" name="Footer Placeholder 5">
            <a:extLst>
              <a:ext uri="{FF2B5EF4-FFF2-40B4-BE49-F238E27FC236}">
                <a16:creationId xmlns:a16="http://schemas.microsoft.com/office/drawing/2014/main" id="{8756514B-7268-479C-A822-C30F223DF0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2BB650-2A27-4748-B928-423EB4DF8DD8}"/>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2920289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CF478-479C-4475-A96A-6DF590F239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429A12-48B5-4DB5-9A3C-482C56614B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C85BBF9-5B83-4334-8F12-49811DD0215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28E833-553C-4F07-A32C-E451D717C5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318B7FB-CF8C-4568-A6B0-3E21423FB53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6AD531-D728-4659-8740-E5B39CBAB1F9}"/>
              </a:ext>
            </a:extLst>
          </p:cNvPr>
          <p:cNvSpPr>
            <a:spLocks noGrp="1"/>
          </p:cNvSpPr>
          <p:nvPr>
            <p:ph type="dt" sz="half" idx="10"/>
          </p:nvPr>
        </p:nvSpPr>
        <p:spPr/>
        <p:txBody>
          <a:bodyPr/>
          <a:lstStyle/>
          <a:p>
            <a:fld id="{49A0BCCF-CED2-404C-AA56-8C961C2CB6AA}" type="datetimeFigureOut">
              <a:rPr lang="en-US" smtClean="0"/>
              <a:t>02-Dec-18</a:t>
            </a:fld>
            <a:endParaRPr lang="en-US"/>
          </a:p>
        </p:txBody>
      </p:sp>
      <p:sp>
        <p:nvSpPr>
          <p:cNvPr id="8" name="Footer Placeholder 7">
            <a:extLst>
              <a:ext uri="{FF2B5EF4-FFF2-40B4-BE49-F238E27FC236}">
                <a16:creationId xmlns:a16="http://schemas.microsoft.com/office/drawing/2014/main" id="{F9F24966-64C2-4868-A69B-4C74B2118C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5EC55B-6BBD-4CAC-98C2-EEC414EFC243}"/>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3653769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FB6A2-FD6F-49AB-BBA6-8CE20114FB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EBEC69-E727-43C2-AB0A-C2FC413E03F4}"/>
              </a:ext>
            </a:extLst>
          </p:cNvPr>
          <p:cNvSpPr>
            <a:spLocks noGrp="1"/>
          </p:cNvSpPr>
          <p:nvPr>
            <p:ph type="dt" sz="half" idx="10"/>
          </p:nvPr>
        </p:nvSpPr>
        <p:spPr/>
        <p:txBody>
          <a:bodyPr/>
          <a:lstStyle/>
          <a:p>
            <a:fld id="{49A0BCCF-CED2-404C-AA56-8C961C2CB6AA}" type="datetimeFigureOut">
              <a:rPr lang="en-US" smtClean="0"/>
              <a:t>02-Dec-18</a:t>
            </a:fld>
            <a:endParaRPr lang="en-US"/>
          </a:p>
        </p:txBody>
      </p:sp>
      <p:sp>
        <p:nvSpPr>
          <p:cNvPr id="4" name="Footer Placeholder 3">
            <a:extLst>
              <a:ext uri="{FF2B5EF4-FFF2-40B4-BE49-F238E27FC236}">
                <a16:creationId xmlns:a16="http://schemas.microsoft.com/office/drawing/2014/main" id="{0B6C23C5-9231-4B86-96DF-A33F10BB6B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2DF7CB-BC16-48E8-BB8B-A16171832183}"/>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3216632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4B7080-249B-49D1-B175-14A968F99F9B}"/>
              </a:ext>
            </a:extLst>
          </p:cNvPr>
          <p:cNvSpPr>
            <a:spLocks noGrp="1"/>
          </p:cNvSpPr>
          <p:nvPr>
            <p:ph type="dt" sz="half" idx="10"/>
          </p:nvPr>
        </p:nvSpPr>
        <p:spPr/>
        <p:txBody>
          <a:bodyPr/>
          <a:lstStyle/>
          <a:p>
            <a:fld id="{49A0BCCF-CED2-404C-AA56-8C961C2CB6AA}" type="datetimeFigureOut">
              <a:rPr lang="en-US" smtClean="0"/>
              <a:t>02-Dec-18</a:t>
            </a:fld>
            <a:endParaRPr lang="en-US"/>
          </a:p>
        </p:txBody>
      </p:sp>
      <p:sp>
        <p:nvSpPr>
          <p:cNvPr id="3" name="Footer Placeholder 2">
            <a:extLst>
              <a:ext uri="{FF2B5EF4-FFF2-40B4-BE49-F238E27FC236}">
                <a16:creationId xmlns:a16="http://schemas.microsoft.com/office/drawing/2014/main" id="{87E701D1-D5BE-44F3-B6B7-81378422DF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D193A6-476B-45AF-B209-1A88BFDC6608}"/>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3660010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C8F53-507A-4AAD-848E-EE07510C3C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01A0E9-0852-46A3-B285-39865586F9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6E0EDC-5212-4A2F-B36F-CDBE7D8C7C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1BA60E-C5A9-47FF-9918-05FC07761840}"/>
              </a:ext>
            </a:extLst>
          </p:cNvPr>
          <p:cNvSpPr>
            <a:spLocks noGrp="1"/>
          </p:cNvSpPr>
          <p:nvPr>
            <p:ph type="dt" sz="half" idx="10"/>
          </p:nvPr>
        </p:nvSpPr>
        <p:spPr/>
        <p:txBody>
          <a:bodyPr/>
          <a:lstStyle/>
          <a:p>
            <a:fld id="{49A0BCCF-CED2-404C-AA56-8C961C2CB6AA}" type="datetimeFigureOut">
              <a:rPr lang="en-US" smtClean="0"/>
              <a:t>02-Dec-18</a:t>
            </a:fld>
            <a:endParaRPr lang="en-US"/>
          </a:p>
        </p:txBody>
      </p:sp>
      <p:sp>
        <p:nvSpPr>
          <p:cNvPr id="6" name="Footer Placeholder 5">
            <a:extLst>
              <a:ext uri="{FF2B5EF4-FFF2-40B4-BE49-F238E27FC236}">
                <a16:creationId xmlns:a16="http://schemas.microsoft.com/office/drawing/2014/main" id="{21C08CEE-821F-478A-AB27-8C6108EED5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7FBFAD-B4FC-47A8-B232-6F8196CD63A9}"/>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2461213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19238-44BF-41F2-AE19-19E1F528D6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FB55CB-0C0F-4263-96BA-DE1A6BF435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1600F4-1E4B-4DC3-9454-C8121AED54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2E631E3-4F5B-471D-BED1-3961330845A7}"/>
              </a:ext>
            </a:extLst>
          </p:cNvPr>
          <p:cNvSpPr>
            <a:spLocks noGrp="1"/>
          </p:cNvSpPr>
          <p:nvPr>
            <p:ph type="dt" sz="half" idx="10"/>
          </p:nvPr>
        </p:nvSpPr>
        <p:spPr/>
        <p:txBody>
          <a:bodyPr/>
          <a:lstStyle/>
          <a:p>
            <a:fld id="{49A0BCCF-CED2-404C-AA56-8C961C2CB6AA}" type="datetimeFigureOut">
              <a:rPr lang="en-US" smtClean="0"/>
              <a:t>02-Dec-18</a:t>
            </a:fld>
            <a:endParaRPr lang="en-US"/>
          </a:p>
        </p:txBody>
      </p:sp>
      <p:sp>
        <p:nvSpPr>
          <p:cNvPr id="6" name="Footer Placeholder 5">
            <a:extLst>
              <a:ext uri="{FF2B5EF4-FFF2-40B4-BE49-F238E27FC236}">
                <a16:creationId xmlns:a16="http://schemas.microsoft.com/office/drawing/2014/main" id="{F6A90090-365E-402C-8E21-5F2E010206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0082F-2195-40F3-9807-D73BBCD5A800}"/>
              </a:ext>
            </a:extLst>
          </p:cNvPr>
          <p:cNvSpPr>
            <a:spLocks noGrp="1"/>
          </p:cNvSpPr>
          <p:nvPr>
            <p:ph type="sldNum" sz="quarter" idx="12"/>
          </p:nvPr>
        </p:nvSpPr>
        <p:spPr/>
        <p:txBody>
          <a:bodyPr/>
          <a:lstStyle/>
          <a:p>
            <a:fld id="{A28FE89C-7991-4736-BC89-C5CE13997F55}" type="slidenum">
              <a:rPr lang="en-US" smtClean="0"/>
              <a:t>‹#›</a:t>
            </a:fld>
            <a:endParaRPr lang="en-US"/>
          </a:p>
        </p:txBody>
      </p:sp>
    </p:spTree>
    <p:extLst>
      <p:ext uri="{BB962C8B-B14F-4D97-AF65-F5344CB8AC3E}">
        <p14:creationId xmlns:p14="http://schemas.microsoft.com/office/powerpoint/2010/main" val="1188943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A23FEB-BD66-458C-864F-2A88F02258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5316C7-D17D-4A2E-BE5C-87EC3EEA4F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E648D1-00A9-498C-B327-93451966CF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A0BCCF-CED2-404C-AA56-8C961C2CB6AA}" type="datetimeFigureOut">
              <a:rPr lang="en-US" smtClean="0"/>
              <a:t>02-Dec-18</a:t>
            </a:fld>
            <a:endParaRPr lang="en-US"/>
          </a:p>
        </p:txBody>
      </p:sp>
      <p:sp>
        <p:nvSpPr>
          <p:cNvPr id="5" name="Footer Placeholder 4">
            <a:extLst>
              <a:ext uri="{FF2B5EF4-FFF2-40B4-BE49-F238E27FC236}">
                <a16:creationId xmlns:a16="http://schemas.microsoft.com/office/drawing/2014/main" id="{2DB76A6F-8095-4596-A59C-72D0C6609F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250532-4937-4DB6-B625-B2195C2B79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8FE89C-7991-4736-BC89-C5CE13997F55}" type="slidenum">
              <a:rPr lang="en-US" smtClean="0"/>
              <a:t>‹#›</a:t>
            </a:fld>
            <a:endParaRPr lang="en-US"/>
          </a:p>
        </p:txBody>
      </p:sp>
    </p:spTree>
    <p:extLst>
      <p:ext uri="{BB962C8B-B14F-4D97-AF65-F5344CB8AC3E}">
        <p14:creationId xmlns:p14="http://schemas.microsoft.com/office/powerpoint/2010/main" val="717845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D187-9805-4F95-9E15-7E0BC69A1F17}"/>
              </a:ext>
            </a:extLst>
          </p:cNvPr>
          <p:cNvSpPr>
            <a:spLocks noGrp="1"/>
          </p:cNvSpPr>
          <p:nvPr>
            <p:ph type="ctrTitle"/>
          </p:nvPr>
        </p:nvSpPr>
        <p:spPr/>
        <p:txBody>
          <a:bodyPr>
            <a:normAutofit fontScale="90000"/>
          </a:bodyPr>
          <a:lstStyle/>
          <a:p>
            <a:r>
              <a:rPr lang="en-US" dirty="0"/>
              <a:t>Decision Support for Organizational Change</a:t>
            </a:r>
            <a:br>
              <a:rPr lang="en-US" dirty="0"/>
            </a:br>
            <a:r>
              <a:rPr lang="en-US" dirty="0"/>
              <a:t>(DSOC)</a:t>
            </a:r>
          </a:p>
        </p:txBody>
      </p:sp>
      <p:sp>
        <p:nvSpPr>
          <p:cNvPr id="3" name="Subtitle 2">
            <a:extLst>
              <a:ext uri="{FF2B5EF4-FFF2-40B4-BE49-F238E27FC236}">
                <a16:creationId xmlns:a16="http://schemas.microsoft.com/office/drawing/2014/main" id="{1E976822-688E-4300-AEF3-AD13F8DA2D3E}"/>
              </a:ext>
            </a:extLst>
          </p:cNvPr>
          <p:cNvSpPr>
            <a:spLocks noGrp="1"/>
          </p:cNvSpPr>
          <p:nvPr>
            <p:ph type="subTitle" idx="1"/>
          </p:nvPr>
        </p:nvSpPr>
        <p:spPr/>
        <p:txBody>
          <a:bodyPr/>
          <a:lstStyle/>
          <a:p>
            <a:r>
              <a:rPr lang="en-US" dirty="0"/>
              <a:t>Rob Barwell</a:t>
            </a:r>
          </a:p>
          <a:p>
            <a:r>
              <a:rPr lang="en-US" dirty="0"/>
              <a:t>Eric Spero</a:t>
            </a:r>
          </a:p>
        </p:txBody>
      </p:sp>
    </p:spTree>
    <p:extLst>
      <p:ext uri="{BB962C8B-B14F-4D97-AF65-F5344CB8AC3E}">
        <p14:creationId xmlns:p14="http://schemas.microsoft.com/office/powerpoint/2010/main" val="2551325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0758E-7B76-4D96-AC18-08EBA0FBCB28}"/>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ACEA6B3C-0188-42CA-8F53-CA6EB8FEB6EE}"/>
              </a:ext>
            </a:extLst>
          </p:cNvPr>
          <p:cNvSpPr>
            <a:spLocks noGrp="1"/>
          </p:cNvSpPr>
          <p:nvPr>
            <p:ph idx="1"/>
          </p:nvPr>
        </p:nvSpPr>
        <p:spPr/>
        <p:txBody>
          <a:bodyPr/>
          <a:lstStyle/>
          <a:p>
            <a:r>
              <a:rPr lang="en-US" dirty="0"/>
              <a:t>Problem</a:t>
            </a:r>
          </a:p>
          <a:p>
            <a:r>
              <a:rPr lang="en-US" dirty="0"/>
              <a:t>User Tasks</a:t>
            </a:r>
          </a:p>
          <a:p>
            <a:r>
              <a:rPr lang="en-US" dirty="0"/>
              <a:t>Solution</a:t>
            </a:r>
          </a:p>
          <a:p>
            <a:pPr lvl="1"/>
            <a:r>
              <a:rPr lang="en-US" dirty="0"/>
              <a:t>Technology</a:t>
            </a:r>
          </a:p>
          <a:p>
            <a:pPr lvl="1"/>
            <a:r>
              <a:rPr lang="en-US" dirty="0"/>
              <a:t>Walkthrough</a:t>
            </a:r>
          </a:p>
          <a:p>
            <a:r>
              <a:rPr lang="en-US" dirty="0"/>
              <a:t>Future Work</a:t>
            </a:r>
          </a:p>
          <a:p>
            <a:r>
              <a:rPr lang="en-US" dirty="0"/>
              <a:t>Discussion</a:t>
            </a:r>
          </a:p>
        </p:txBody>
      </p:sp>
    </p:spTree>
    <p:extLst>
      <p:ext uri="{BB962C8B-B14F-4D97-AF65-F5344CB8AC3E}">
        <p14:creationId xmlns:p14="http://schemas.microsoft.com/office/powerpoint/2010/main" val="2635871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7C0D2-3AD4-401F-BBE8-09590ACBB986}"/>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A349ECF2-196E-41C0-B085-76503C378A08}"/>
              </a:ext>
            </a:extLst>
          </p:cNvPr>
          <p:cNvSpPr>
            <a:spLocks noGrp="1"/>
          </p:cNvSpPr>
          <p:nvPr>
            <p:ph idx="1"/>
          </p:nvPr>
        </p:nvSpPr>
        <p:spPr/>
        <p:txBody>
          <a:bodyPr/>
          <a:lstStyle/>
          <a:p>
            <a:r>
              <a:rPr lang="en-US" dirty="0"/>
              <a:t>Original – “How to address empty positions within an organization.”</a:t>
            </a:r>
          </a:p>
          <a:p>
            <a:r>
              <a:rPr lang="en-US" dirty="0"/>
              <a:t>Refined</a:t>
            </a:r>
          </a:p>
          <a:p>
            <a:pPr lvl="1"/>
            <a:r>
              <a:rPr lang="en-US" dirty="0"/>
              <a:t>“How do we support decision makers to minimize negative side-effects from organizational change?”</a:t>
            </a:r>
          </a:p>
          <a:p>
            <a:pPr lvl="1"/>
            <a:r>
              <a:rPr lang="en-US" dirty="0"/>
              <a:t>“How do we value a person in the organization?”</a:t>
            </a:r>
          </a:p>
          <a:p>
            <a:pPr lvl="1"/>
            <a:r>
              <a:rPr lang="en-US" dirty="0"/>
              <a:t>“How do we provide options to users to address vacancies within an organization?”</a:t>
            </a:r>
          </a:p>
        </p:txBody>
      </p:sp>
    </p:spTree>
    <p:extLst>
      <p:ext uri="{BB962C8B-B14F-4D97-AF65-F5344CB8AC3E}">
        <p14:creationId xmlns:p14="http://schemas.microsoft.com/office/powerpoint/2010/main" val="2675825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D465A-06AC-4223-AFE4-6D19D5D6D9A6}"/>
              </a:ext>
            </a:extLst>
          </p:cNvPr>
          <p:cNvSpPr>
            <a:spLocks noGrp="1"/>
          </p:cNvSpPr>
          <p:nvPr>
            <p:ph type="title"/>
          </p:nvPr>
        </p:nvSpPr>
        <p:spPr/>
        <p:txBody>
          <a:bodyPr/>
          <a:lstStyle/>
          <a:p>
            <a:r>
              <a:rPr lang="en-US" dirty="0"/>
              <a:t>User Tasks</a:t>
            </a:r>
          </a:p>
        </p:txBody>
      </p:sp>
      <p:sp>
        <p:nvSpPr>
          <p:cNvPr id="3" name="Content Placeholder 2">
            <a:extLst>
              <a:ext uri="{FF2B5EF4-FFF2-40B4-BE49-F238E27FC236}">
                <a16:creationId xmlns:a16="http://schemas.microsoft.com/office/drawing/2014/main" id="{17CAC6A5-57FC-4FEF-8D45-5DE5FAB22349}"/>
              </a:ext>
            </a:extLst>
          </p:cNvPr>
          <p:cNvSpPr>
            <a:spLocks noGrp="1"/>
          </p:cNvSpPr>
          <p:nvPr>
            <p:ph idx="1"/>
          </p:nvPr>
        </p:nvSpPr>
        <p:spPr/>
        <p:txBody>
          <a:bodyPr>
            <a:normAutofit/>
          </a:bodyPr>
          <a:lstStyle/>
          <a:p>
            <a:r>
              <a:rPr lang="en-US" dirty="0"/>
              <a:t>Task 1 - Evaluate the value of an employee;</a:t>
            </a:r>
          </a:p>
          <a:p>
            <a:r>
              <a:rPr lang="en-US" dirty="0"/>
              <a:t>Task 2 - Determine the connections of an employee;</a:t>
            </a:r>
          </a:p>
          <a:p>
            <a:r>
              <a:rPr lang="en-US" dirty="0"/>
              <a:t>Task 3 - Provide options to address any gaps left by </a:t>
            </a:r>
            <a:r>
              <a:rPr lang="en-US"/>
              <a:t>an employee.</a:t>
            </a:r>
            <a:endParaRPr lang="en-US" dirty="0"/>
          </a:p>
          <a:p>
            <a:endParaRPr lang="en-US" dirty="0"/>
          </a:p>
          <a:p>
            <a:r>
              <a:rPr lang="en-US" dirty="0"/>
              <a:t>Use Case – Richard Sander’s Manager</a:t>
            </a:r>
          </a:p>
          <a:p>
            <a:pPr lvl="1"/>
            <a:r>
              <a:rPr lang="en-US" dirty="0"/>
              <a:t>Employee “Richard Sanders” leaves the organization, how do we minimize the negative side effects?</a:t>
            </a:r>
          </a:p>
          <a:p>
            <a:pPr lvl="2"/>
            <a:r>
              <a:rPr lang="en-US" dirty="0"/>
              <a:t>Can some of the work be done by his peers within his current organizational sub section?</a:t>
            </a:r>
          </a:p>
          <a:p>
            <a:pPr lvl="2"/>
            <a:r>
              <a:rPr lang="en-US" dirty="0"/>
              <a:t>What processes are high priority to find a solution?</a:t>
            </a:r>
          </a:p>
          <a:p>
            <a:pPr lvl="2"/>
            <a:r>
              <a:rPr lang="en-US" dirty="0"/>
              <a:t>Is there someone else doing a similar role in the organization?</a:t>
            </a:r>
          </a:p>
          <a:p>
            <a:pPr lvl="1"/>
            <a:endParaRPr lang="en-US" dirty="0"/>
          </a:p>
        </p:txBody>
      </p:sp>
    </p:spTree>
    <p:extLst>
      <p:ext uri="{BB962C8B-B14F-4D97-AF65-F5344CB8AC3E}">
        <p14:creationId xmlns:p14="http://schemas.microsoft.com/office/powerpoint/2010/main" val="3738346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C209C-1E93-4FDF-A2B4-DFFD4C0822D0}"/>
              </a:ext>
            </a:extLst>
          </p:cNvPr>
          <p:cNvSpPr>
            <a:spLocks noGrp="1"/>
          </p:cNvSpPr>
          <p:nvPr>
            <p:ph type="title"/>
          </p:nvPr>
        </p:nvSpPr>
        <p:spPr/>
        <p:txBody>
          <a:bodyPr/>
          <a:lstStyle/>
          <a:p>
            <a:r>
              <a:rPr lang="en-US" dirty="0"/>
              <a:t>Solution - Technology</a:t>
            </a:r>
          </a:p>
        </p:txBody>
      </p:sp>
      <p:sp>
        <p:nvSpPr>
          <p:cNvPr id="3" name="Content Placeholder 2">
            <a:extLst>
              <a:ext uri="{FF2B5EF4-FFF2-40B4-BE49-F238E27FC236}">
                <a16:creationId xmlns:a16="http://schemas.microsoft.com/office/drawing/2014/main" id="{1F403B8E-3FDE-4486-B787-E2D3AECEFBD2}"/>
              </a:ext>
            </a:extLst>
          </p:cNvPr>
          <p:cNvSpPr>
            <a:spLocks noGrp="1"/>
          </p:cNvSpPr>
          <p:nvPr>
            <p:ph idx="1"/>
          </p:nvPr>
        </p:nvSpPr>
        <p:spPr/>
        <p:txBody>
          <a:bodyPr/>
          <a:lstStyle/>
          <a:p>
            <a:r>
              <a:rPr lang="en-US" dirty="0"/>
              <a:t>Data Preparation</a:t>
            </a:r>
          </a:p>
          <a:p>
            <a:pPr lvl="1"/>
            <a:r>
              <a:rPr lang="en-US" dirty="0"/>
              <a:t>Python – Email Parsing</a:t>
            </a:r>
          </a:p>
          <a:p>
            <a:pPr lvl="1"/>
            <a:r>
              <a:rPr lang="en-US" dirty="0"/>
              <a:t>Perl – Email Processing</a:t>
            </a:r>
          </a:p>
          <a:p>
            <a:pPr lvl="1"/>
            <a:r>
              <a:rPr lang="en-US" dirty="0"/>
              <a:t>MySQL – Data Storage</a:t>
            </a:r>
          </a:p>
          <a:p>
            <a:r>
              <a:rPr lang="en-US" dirty="0"/>
              <a:t>Visualization</a:t>
            </a:r>
          </a:p>
          <a:p>
            <a:pPr lvl="1"/>
            <a:r>
              <a:rPr lang="en-US" dirty="0"/>
              <a:t>PHP – Data Storage to JSON</a:t>
            </a:r>
          </a:p>
          <a:p>
            <a:pPr lvl="1"/>
            <a:r>
              <a:rPr lang="en-US" dirty="0"/>
              <a:t>D3 – Visualization</a:t>
            </a:r>
          </a:p>
          <a:p>
            <a:pPr lvl="1"/>
            <a:r>
              <a:rPr lang="en-US" dirty="0"/>
              <a:t>HTML/CSS/JS – Layout and Navigation</a:t>
            </a:r>
          </a:p>
        </p:txBody>
      </p:sp>
    </p:spTree>
    <p:extLst>
      <p:ext uri="{BB962C8B-B14F-4D97-AF65-F5344CB8AC3E}">
        <p14:creationId xmlns:p14="http://schemas.microsoft.com/office/powerpoint/2010/main" val="2434326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8E31-0675-463B-8BC3-0C9CCE6A89B5}"/>
              </a:ext>
            </a:extLst>
          </p:cNvPr>
          <p:cNvSpPr>
            <a:spLocks noGrp="1"/>
          </p:cNvSpPr>
          <p:nvPr>
            <p:ph type="title"/>
          </p:nvPr>
        </p:nvSpPr>
        <p:spPr/>
        <p:txBody>
          <a:bodyPr/>
          <a:lstStyle/>
          <a:p>
            <a:r>
              <a:rPr lang="en-US" dirty="0"/>
              <a:t>Solution - Walkthrough</a:t>
            </a:r>
          </a:p>
        </p:txBody>
      </p:sp>
      <p:sp>
        <p:nvSpPr>
          <p:cNvPr id="3" name="Content Placeholder 2">
            <a:extLst>
              <a:ext uri="{FF2B5EF4-FFF2-40B4-BE49-F238E27FC236}">
                <a16:creationId xmlns:a16="http://schemas.microsoft.com/office/drawing/2014/main" id="{F96F4616-E15C-41E9-8EAD-8980DF0FCD61}"/>
              </a:ext>
            </a:extLst>
          </p:cNvPr>
          <p:cNvSpPr>
            <a:spLocks noGrp="1"/>
          </p:cNvSpPr>
          <p:nvPr>
            <p:ph idx="1"/>
          </p:nvPr>
        </p:nvSpPr>
        <p:spPr/>
        <p:txBody>
          <a:bodyPr/>
          <a:lstStyle/>
          <a:p>
            <a:r>
              <a:rPr lang="en-US" dirty="0"/>
              <a:t>Email to Model Information Flow in Organization</a:t>
            </a:r>
          </a:p>
          <a:p>
            <a:r>
              <a:rPr lang="en-US" dirty="0"/>
              <a:t>Data Set – Enron Emails</a:t>
            </a:r>
          </a:p>
          <a:p>
            <a:r>
              <a:rPr lang="en-US" dirty="0"/>
              <a:t>Limitations</a:t>
            </a:r>
          </a:p>
          <a:p>
            <a:pPr lvl="1"/>
            <a:r>
              <a:rPr lang="en-US" dirty="0"/>
              <a:t>No Public Enron Organizational Chart.</a:t>
            </a:r>
          </a:p>
          <a:p>
            <a:pPr lvl="1"/>
            <a:r>
              <a:rPr lang="en-US" dirty="0"/>
              <a:t>Missing Nodes</a:t>
            </a:r>
          </a:p>
          <a:p>
            <a:r>
              <a:rPr lang="en-US" dirty="0"/>
              <a:t>Value Model</a:t>
            </a:r>
          </a:p>
          <a:p>
            <a:pPr lvl="1"/>
            <a:r>
              <a:rPr lang="en-US" dirty="0"/>
              <a:t>Organization</a:t>
            </a:r>
          </a:p>
          <a:p>
            <a:pPr lvl="1"/>
            <a:r>
              <a:rPr lang="en-US" dirty="0"/>
              <a:t>Redundancy</a:t>
            </a:r>
          </a:p>
        </p:txBody>
      </p:sp>
    </p:spTree>
    <p:extLst>
      <p:ext uri="{BB962C8B-B14F-4D97-AF65-F5344CB8AC3E}">
        <p14:creationId xmlns:p14="http://schemas.microsoft.com/office/powerpoint/2010/main" val="2877568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33A2C-E076-427C-97F6-30EE27C747D8}"/>
              </a:ext>
            </a:extLst>
          </p:cNvPr>
          <p:cNvSpPr>
            <a:spLocks noGrp="1"/>
          </p:cNvSpPr>
          <p:nvPr>
            <p:ph type="title"/>
          </p:nvPr>
        </p:nvSpPr>
        <p:spPr/>
        <p:txBody>
          <a:bodyPr/>
          <a:lstStyle/>
          <a:p>
            <a:r>
              <a:rPr lang="en-US" dirty="0"/>
              <a:t>Solution - Walkthrough</a:t>
            </a:r>
          </a:p>
        </p:txBody>
      </p:sp>
      <p:sp>
        <p:nvSpPr>
          <p:cNvPr id="3" name="Content Placeholder 2">
            <a:extLst>
              <a:ext uri="{FF2B5EF4-FFF2-40B4-BE49-F238E27FC236}">
                <a16:creationId xmlns:a16="http://schemas.microsoft.com/office/drawing/2014/main" id="{370FE4A4-6A86-4719-856A-92249B02AACE}"/>
              </a:ext>
            </a:extLst>
          </p:cNvPr>
          <p:cNvSpPr>
            <a:spLocks noGrp="1"/>
          </p:cNvSpPr>
          <p:nvPr>
            <p:ph idx="1"/>
          </p:nvPr>
        </p:nvSpPr>
        <p:spPr/>
        <p:txBody>
          <a:bodyPr/>
          <a:lstStyle/>
          <a:p>
            <a:r>
              <a:rPr lang="en-US" dirty="0"/>
              <a:t>Layout</a:t>
            </a:r>
          </a:p>
          <a:p>
            <a:r>
              <a:rPr lang="en-US" dirty="0"/>
              <a:t>Organization</a:t>
            </a:r>
          </a:p>
          <a:p>
            <a:r>
              <a:rPr lang="en-US" dirty="0"/>
              <a:t>Process</a:t>
            </a:r>
          </a:p>
          <a:p>
            <a:r>
              <a:rPr lang="en-US" dirty="0"/>
              <a:t>Redundancy</a:t>
            </a:r>
          </a:p>
        </p:txBody>
      </p:sp>
    </p:spTree>
    <p:extLst>
      <p:ext uri="{BB962C8B-B14F-4D97-AF65-F5344CB8AC3E}">
        <p14:creationId xmlns:p14="http://schemas.microsoft.com/office/powerpoint/2010/main" val="693646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582D4-ED07-4231-AE0D-EA9486B6113C}"/>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97D88853-17AB-4380-BB8C-6FB53C24A0EC}"/>
              </a:ext>
            </a:extLst>
          </p:cNvPr>
          <p:cNvSpPr>
            <a:spLocks noGrp="1"/>
          </p:cNvSpPr>
          <p:nvPr>
            <p:ph idx="1"/>
          </p:nvPr>
        </p:nvSpPr>
        <p:spPr/>
        <p:txBody>
          <a:bodyPr/>
          <a:lstStyle/>
          <a:p>
            <a:r>
              <a:rPr lang="en-US" dirty="0"/>
              <a:t>Value Models</a:t>
            </a:r>
          </a:p>
          <a:p>
            <a:pPr lvl="1"/>
            <a:r>
              <a:rPr lang="en-US" dirty="0"/>
              <a:t>Organization</a:t>
            </a:r>
          </a:p>
          <a:p>
            <a:pPr lvl="1"/>
            <a:r>
              <a:rPr lang="en-US" dirty="0"/>
              <a:t>Redundancy</a:t>
            </a:r>
          </a:p>
          <a:p>
            <a:r>
              <a:rPr lang="en-US" dirty="0"/>
              <a:t>Performance</a:t>
            </a:r>
          </a:p>
          <a:p>
            <a:r>
              <a:rPr lang="en-US" dirty="0"/>
              <a:t>Data Source</a:t>
            </a:r>
          </a:p>
          <a:p>
            <a:r>
              <a:rPr lang="en-US" dirty="0"/>
              <a:t>Different Views – External Hire</a:t>
            </a:r>
          </a:p>
        </p:txBody>
      </p:sp>
    </p:spTree>
    <p:extLst>
      <p:ext uri="{BB962C8B-B14F-4D97-AF65-F5344CB8AC3E}">
        <p14:creationId xmlns:p14="http://schemas.microsoft.com/office/powerpoint/2010/main" val="1688393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0773AB0-9791-45E7-9FFF-4693E72EAD0C}"/>
              </a:ext>
            </a:extLst>
          </p:cNvPr>
          <p:cNvSpPr>
            <a:spLocks noGrp="1"/>
          </p:cNvSpPr>
          <p:nvPr>
            <p:ph type="ctrTitle"/>
          </p:nvPr>
        </p:nvSpPr>
        <p:spPr/>
        <p:txBody>
          <a:bodyPr/>
          <a:lstStyle/>
          <a:p>
            <a:r>
              <a:rPr lang="en-US" dirty="0"/>
              <a:t>Discussion</a:t>
            </a:r>
          </a:p>
        </p:txBody>
      </p:sp>
      <p:sp>
        <p:nvSpPr>
          <p:cNvPr id="7" name="Subtitle 6">
            <a:extLst>
              <a:ext uri="{FF2B5EF4-FFF2-40B4-BE49-F238E27FC236}">
                <a16:creationId xmlns:a16="http://schemas.microsoft.com/office/drawing/2014/main" id="{0D8EE780-3643-499D-9688-5F824E523B2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902725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1514</Words>
  <Application>Microsoft Office PowerPoint</Application>
  <PresentationFormat>Widescreen</PresentationFormat>
  <Paragraphs>98</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Decision Support for Organizational Change (DSOC)</vt:lpstr>
      <vt:lpstr>Outline</vt:lpstr>
      <vt:lpstr>Problem</vt:lpstr>
      <vt:lpstr>User Tasks</vt:lpstr>
      <vt:lpstr>Solution - Technology</vt:lpstr>
      <vt:lpstr>Solution - Walkthrough</vt:lpstr>
      <vt:lpstr>Solution - Walkthrough</vt:lpstr>
      <vt:lpstr>Future Work</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Support for Organizational Change (DSOC)</dc:title>
  <dc:creator>Rob Barwell</dc:creator>
  <cp:lastModifiedBy>Rob Barwell</cp:lastModifiedBy>
  <cp:revision>27</cp:revision>
  <dcterms:created xsi:type="dcterms:W3CDTF">2018-12-01T16:09:56Z</dcterms:created>
  <dcterms:modified xsi:type="dcterms:W3CDTF">2018-12-02T19:51:29Z</dcterms:modified>
</cp:coreProperties>
</file>