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p:txBody>
      </p:sp>
      <p:sp>
        <p:nvSpPr>
          <p:cNvPr id="9" name="Shape 9"/>
          <p:cNvSpPr txBox="1"/>
          <p:nvPr>
            <p:ph type="ctrTitle"/>
          </p:nvPr>
        </p:nvSpPr>
        <p:spPr>
          <a:xfrm>
            <a:off y="1734342" x="685800"/>
            <a:ext cy="2245499" cx="7772400"/>
          </a:xfrm>
          <a:prstGeom prst="rect">
            <a:avLst/>
          </a:prstGeom>
          <a:noFill/>
          <a:ln>
            <a:noFill/>
          </a:ln>
        </p:spPr>
        <p:txBody>
          <a:bodyPr bIns="91425" rIns="91425" lIns="91425" tIns="91425" anchor="b" anchorCtr="0"/>
          <a:lstStyle>
            <a:lvl1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indent="457200" mar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0" name="Shape 10"/>
          <p:cNvSpPr txBox="1"/>
          <p:nvPr>
            <p:ph idx="1" type="subTitle"/>
          </p:nvPr>
        </p:nvSpPr>
        <p:spPr>
          <a:xfrm>
            <a:off y="4124476" x="685800"/>
            <a:ext cy="949799" cx="7772400"/>
          </a:xfrm>
          <a:prstGeom prst="rect">
            <a:avLst/>
          </a:prstGeom>
          <a:noFill/>
          <a:ln>
            <a:noFill/>
          </a:ln>
        </p:spPr>
        <p:txBody>
          <a:bodyPr bIns="91425" rIns="91425" lIns="91425" tIns="91425" anchor="ctr" anchorCtr="0"/>
          <a:lstStyle>
            <a:lvl1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1pPr>
            <a:lvl2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2pPr>
            <a:lvl3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3pPr>
            <a:lvl4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4pPr>
            <a:lvl5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5pPr>
            <a:lvl6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6pPr>
            <a:lvl7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7pPr>
            <a:lvl8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8pPr>
            <a:lvl9pPr algn="l" rtl="0" indent="190500" mar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ITLE_AND_BODY">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3" name="Shape 13"/>
          <p:cNvSpPr txBox="1"/>
          <p:nvPr>
            <p:ph type="title"/>
          </p:nvPr>
        </p:nvSpPr>
        <p:spPr>
          <a:xfrm>
            <a:off y="274637" x="457200"/>
            <a:ext cy="1522199" cx="8229600"/>
          </a:xfrm>
          <a:prstGeom prst="rect">
            <a:avLst/>
          </a:prstGeom>
          <a:noFill/>
          <a:ln>
            <a:noFill/>
          </a:ln>
        </p:spPr>
        <p:txBody>
          <a:bodyPr bIns="91425" rIns="91425" lIns="91425" tIns="91425" anchor="b" anchorCtr="0"/>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id="14" name="Shape 14"/>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ITLE_AND_TWO_COLUMNS">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17" name="Shape 17"/>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
        <p:nvSpPr>
          <p:cNvPr id="18" name="Shape 18"/>
          <p:cNvSpPr txBox="1"/>
          <p:nvPr>
            <p:ph idx="1" type="body"/>
          </p:nvPr>
        </p:nvSpPr>
        <p:spPr>
          <a:xfrm>
            <a:off y="1947332" x="457200"/>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9" name="Shape 19"/>
          <p:cNvSpPr txBox="1"/>
          <p:nvPr>
            <p:ph idx="2" type="body"/>
          </p:nvPr>
        </p:nvSpPr>
        <p:spPr>
          <a:xfrm>
            <a:off y="1949211" x="4656667"/>
            <a:ext cy="4620299" cx="40302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_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p:txBody>
      </p:sp>
      <p:sp>
        <p:nvSpPr>
          <p:cNvPr id="22" name="Shape 22"/>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p:txBody>
      </p:sp>
      <p:sp>
        <p:nvSpPr>
          <p:cNvPr id="25" name="Shape 25"/>
          <p:cNvSpPr txBox="1"/>
          <p:nvPr>
            <p:ph idx="1" type="body"/>
          </p:nvPr>
        </p:nvSpPr>
        <p:spPr>
          <a:xfrm>
            <a:off y="5875078" x="457200"/>
            <a:ext cy="692700" cx="8229600"/>
          </a:xfrm>
          <a:prstGeom prst="rect">
            <a:avLst/>
          </a:prstGeom>
          <a:noFill/>
          <a:ln>
            <a:noFill/>
          </a:ln>
        </p:spPr>
        <p:txBody>
          <a:bodyPr bIns="91425" rIns="91425" lIns="91425" tIns="91425" anchor="ctr" anchorCtr="0"/>
          <a:lstStyle>
            <a:lvl1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1pPr>
            <a:lvl2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2pPr>
            <a:lvl3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3pPr>
            <a:lvl4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4pPr>
            <a:lvl5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5pPr>
            <a:lvl6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6pPr>
            <a:lvl7pPr algn="l" rtl="0" indent="-342900" marL="342900">
              <a:lnSpc>
                <a:spcPct val="100000"/>
              </a:lnSpc>
              <a:spcBef>
                <a:spcPts val="0"/>
              </a:spcBef>
              <a:spcAft>
                <a:spcPts val="0"/>
              </a:spcAft>
              <a:buClr>
                <a:schemeClr val="lt1"/>
              </a:buClr>
              <a:buSzPct val="166666"/>
              <a:buFont typeface="Arial"/>
              <a:buChar char="•"/>
              <a:defRPr b="1" sz="2400" i="0">
                <a:solidFill>
                  <a:schemeClr val="lt1"/>
                </a:solidFill>
              </a:defRPr>
            </a:lvl7pPr>
            <a:lvl8pPr algn="l" rtl="0" indent="-342900" marL="342900">
              <a:lnSpc>
                <a:spcPct val="100000"/>
              </a:lnSpc>
              <a:spcBef>
                <a:spcPts val="0"/>
              </a:spcBef>
              <a:spcAft>
                <a:spcPts val="0"/>
              </a:spcAft>
              <a:buClr>
                <a:schemeClr val="lt1"/>
              </a:buClr>
              <a:buSzPct val="100000"/>
              <a:buFont typeface="Courier New"/>
              <a:buChar char="o"/>
              <a:defRPr b="1" sz="2400" i="0">
                <a:solidFill>
                  <a:schemeClr val="lt1"/>
                </a:solidFill>
              </a:defRPr>
            </a:lvl8pPr>
            <a:lvl9pPr algn="l" rtl="0" indent="-342900" marL="342900">
              <a:lnSpc>
                <a:spcPct val="100000"/>
              </a:lnSpc>
              <a:spcBef>
                <a:spcPts val="0"/>
              </a:spcBef>
              <a:spcAft>
                <a:spcPts val="0"/>
              </a:spcAft>
              <a:buClr>
                <a:schemeClr val="lt1"/>
              </a:buClr>
              <a:buSzPct val="100000"/>
              <a:buFont typeface="Wingdings"/>
              <a:buChar char="§"/>
              <a:defRPr b="1" sz="2400" i="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l" rtl="0" indent="304800" mar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lgn="l" rtl="0" indent="-342900" marL="342900">
              <a:spcBef>
                <a:spcPts val="600"/>
              </a:spcBef>
              <a:buClr>
                <a:schemeClr val="dk2"/>
              </a:buClr>
              <a:buSzPct val="166666"/>
              <a:buFont typeface="Arial"/>
              <a:buChar char="•"/>
              <a:defRPr strike="noStrike" u="none" b="0" cap="none" baseline="0" sz="3000" i="0">
                <a:solidFill>
                  <a:schemeClr val="dk2"/>
                </a:solidFill>
                <a:latin typeface="Arial"/>
                <a:ea typeface="Arial"/>
                <a:cs typeface="Arial"/>
                <a:sym typeface="Arial"/>
              </a:defRPr>
            </a:lvl1pPr>
            <a:lvl2pPr algn="l" rtl="0" indent="-285750" marL="742950">
              <a:spcBef>
                <a:spcPts val="480"/>
              </a:spcBef>
              <a:buClr>
                <a:schemeClr val="dk2"/>
              </a:buClr>
              <a:buSzPct val="100000"/>
              <a:buFont typeface="Courier New"/>
              <a:buChar char="o"/>
              <a:defRPr strike="noStrike" u="none" b="0" cap="none" baseline="0" sz="2400" i="0">
                <a:solidFill>
                  <a:schemeClr val="dk2"/>
                </a:solidFill>
                <a:latin typeface="Arial"/>
                <a:ea typeface="Arial"/>
                <a:cs typeface="Arial"/>
                <a:sym typeface="Arial"/>
              </a:defRPr>
            </a:lvl2pPr>
            <a:lvl3pPr algn="l" rtl="0" indent="-228600" marL="1143000">
              <a:spcBef>
                <a:spcPts val="480"/>
              </a:spcBef>
              <a:buClr>
                <a:schemeClr val="dk2"/>
              </a:buClr>
              <a:buSzPct val="100000"/>
              <a:buFont typeface="Wingdings"/>
              <a:buChar char="§"/>
              <a:defRPr strike="noStrike" u="none" b="0" cap="none" baseline="0" sz="2400" i="0">
                <a:solidFill>
                  <a:schemeClr val="dk2"/>
                </a:solidFill>
                <a:latin typeface="Arial"/>
                <a:ea typeface="Arial"/>
                <a:cs typeface="Arial"/>
                <a:sym typeface="Arial"/>
              </a:defRPr>
            </a:lvl3pPr>
            <a:lvl4pPr algn="l" rtl="0" indent="-228600" marL="16002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4pPr>
            <a:lvl5pPr algn="l" rtl="0" indent="-228600" marL="20574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indent="-228600" marL="25146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indent="-228600" marL="2971800">
              <a:spcBef>
                <a:spcPts val="360"/>
              </a:spcBef>
              <a:buClr>
                <a:schemeClr val="dk2"/>
              </a:buClr>
              <a:buSzPct val="166666"/>
              <a:buFont typeface="Arial"/>
              <a:buChar char="•"/>
              <a:defRPr strike="noStrike" u="none" b="0" cap="none" baseline="0" sz="1800" i="0">
                <a:solidFill>
                  <a:schemeClr val="dk2"/>
                </a:solidFill>
                <a:latin typeface="Arial"/>
                <a:ea typeface="Arial"/>
                <a:cs typeface="Arial"/>
                <a:sym typeface="Arial"/>
              </a:defRPr>
            </a:lvl7pPr>
            <a:lvl8pPr algn="l" rtl="0" indent="-228600" marL="342900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indent="-228600" marL="388620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rtl="0" lvl="0">
              <a:buNone/>
            </a:pPr>
            <a:r>
              <a:rPr sz="3600" lang="en"/>
              <a:t>Image Viewing Console r1</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a:buNone/>
            </a:pPr>
            <a:r>
              <a:rPr lang="en"/>
              <a:t>Design and Pattern Usage</a:t>
            </a:r>
          </a:p>
        </p:txBody>
      </p:sp>
      <p:sp>
        <p:nvSpPr>
          <p:cNvPr id="30" name="Shape 30"/>
          <p:cNvSpPr txBox="1"/>
          <p:nvPr/>
        </p:nvSpPr>
        <p:spPr>
          <a:xfrm>
            <a:off y="6437400" x="6951600"/>
            <a:ext cy="420600" cx="2192399"/>
          </a:xfrm>
          <a:prstGeom prst="rect">
            <a:avLst/>
          </a:prstGeom>
        </p:spPr>
        <p:txBody>
          <a:bodyPr bIns="91425" rIns="91425" lIns="91425" tIns="91425" anchor="t" anchorCtr="0">
            <a:noAutofit/>
          </a:bodyPr>
          <a:lstStyle/>
          <a:p>
            <a:pPr>
              <a:buNone/>
            </a:pPr>
            <a:r>
              <a:rPr sz="600" lang="en"/>
              <a:t>Project Code: Petulant-Batman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Factory Pattern</a:t>
            </a:r>
          </a:p>
        </p:txBody>
      </p:sp>
      <p:sp>
        <p:nvSpPr>
          <p:cNvPr id="85" name="Shape 8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Factory is used here to enable polymorphism</a:t>
            </a:r>
          </a:p>
          <a:p>
            <a:pPr rtl="0" lvl="1" indent="-342900" marL="914400">
              <a:buClr>
                <a:schemeClr val="dk2"/>
              </a:buClr>
              <a:buSzPct val="100000"/>
              <a:buFont typeface="Arial"/>
              <a:buChar char="○"/>
            </a:pPr>
            <a:r>
              <a:rPr sz="1800" lang="en"/>
              <a:t>allows for the addition of a remote study</a:t>
            </a:r>
          </a:p>
          <a:p>
            <a:pPr rtl="0" lvl="0" indent="-381000" marL="457200">
              <a:buClr>
                <a:schemeClr val="dk2"/>
              </a:buClr>
              <a:buSzPct val="100000"/>
              <a:buFont typeface="Arial"/>
              <a:buChar char="●"/>
            </a:pPr>
            <a:r>
              <a:rPr sz="2400" lang="en"/>
              <a:t>Allows different types of studies to be created</a:t>
            </a:r>
          </a:p>
          <a:p>
            <a:pPr rtl="0" lvl="0" indent="-381000" marL="457200">
              <a:buClr>
                <a:schemeClr val="dk2"/>
              </a:buClr>
              <a:buSzPct val="100000"/>
              <a:buFont typeface="Arial"/>
              <a:buChar char="●"/>
            </a:pPr>
            <a:r>
              <a:rPr sz="2400" lang="en"/>
              <a:t>Controller singleton acts as the director, constructing and holding the product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Singleton Pattern</a:t>
            </a:r>
          </a:p>
        </p:txBody>
      </p:sp>
      <p:sp>
        <p:nvSpPr>
          <p:cNvPr id="91" name="Shape 91"/>
          <p:cNvSpPr/>
          <p:nvPr/>
        </p:nvSpPr>
        <p:spPr>
          <a:xfrm>
            <a:off y="3200025" x="3066875"/>
            <a:ext cy="2019300" cx="1733550"/>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Singleton Pattern</a:t>
            </a:r>
          </a:p>
        </p:txBody>
      </p:sp>
      <p:sp>
        <p:nvSpPr>
          <p:cNvPr id="97" name="Shape 9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The singleton used in this design acts as the controller</a:t>
            </a:r>
          </a:p>
          <a:p>
            <a:pPr rtl="0" lvl="1" indent="-342900" marL="914400">
              <a:buClr>
                <a:schemeClr val="dk2"/>
              </a:buClr>
              <a:buSzPct val="100000"/>
              <a:buFont typeface="Arial"/>
              <a:buChar char="○"/>
            </a:pPr>
            <a:r>
              <a:rPr sz="1800" lang="en"/>
              <a:t>The User Interface is only aware of this class and the state of the system</a:t>
            </a:r>
          </a:p>
          <a:p>
            <a:pPr rtl="0" lvl="1" indent="-342900" marL="914400">
              <a:buClr>
                <a:schemeClr val="dk2"/>
              </a:buClr>
              <a:buSzPct val="100000"/>
              <a:buFont typeface="Arial"/>
              <a:buChar char="○"/>
            </a:pPr>
            <a:r>
              <a:rPr sz="1800" lang="en"/>
              <a:t>The singleton restricts the gui to accessing only the current study, and the commands it is allowed to use</a:t>
            </a:r>
          </a:p>
          <a:p>
            <a:pPr rtl="0" lvl="0" indent="-381000" marL="457200">
              <a:buClr>
                <a:schemeClr val="dk2"/>
              </a:buClr>
              <a:buSzPct val="100000"/>
              <a:buFont typeface="Arial"/>
              <a:buChar char="●"/>
            </a:pPr>
            <a:r>
              <a:rPr sz="2400" lang="en"/>
              <a:t>An anti-pattern is avoided by removing all functionality except the functionality needed to provide the UI with the study and the commands, and the ability to create the commands and the study</a:t>
            </a:r>
          </a:p>
          <a:p>
            <a:pPr rtl="0" lvl="0" indent="-381000" marL="457200">
              <a:buClr>
                <a:schemeClr val="dk2"/>
              </a:buClr>
              <a:buSzPct val="100000"/>
              <a:buFont typeface="Arial"/>
              <a:buChar char="●"/>
            </a:pPr>
            <a:r>
              <a:rPr sz="2400" lang="en"/>
              <a:t>This achieves the purpose of a singleton by coordinating the actions across the system except for the state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sz="3600" lang="en"/>
              <a:t>How your design choices support the project requirements</a:t>
            </a:r>
          </a:p>
        </p:txBody>
      </p:sp>
      <p:sp>
        <p:nvSpPr>
          <p:cNvPr id="103" name="Shape 103"/>
          <p:cNvSpPr txBox="1"/>
          <p:nvPr>
            <p:ph idx="1" type="body"/>
          </p:nvPr>
        </p:nvSpPr>
        <p:spPr>
          <a:xfrm>
            <a:off y="1924057" x="3175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Study builder allows easy implementation of different ways to access studies</a:t>
            </a:r>
          </a:p>
          <a:p>
            <a:pPr rtl="0" lvl="0" indent="-381000" marL="457200">
              <a:buClr>
                <a:schemeClr val="dk2"/>
              </a:buClr>
              <a:buSzPct val="100000"/>
              <a:buFont typeface="Arial"/>
              <a:buChar char="●"/>
            </a:pPr>
            <a:r>
              <a:rPr sz="2400" lang="en"/>
              <a:t>State pattern provides an easy way for the entire system to know what mode the UI is currently displaying</a:t>
            </a:r>
          </a:p>
          <a:p>
            <a:pPr rtl="0" lvl="0" indent="-381000" marL="457200">
              <a:buClr>
                <a:schemeClr val="dk2"/>
              </a:buClr>
              <a:buSzPct val="100000"/>
              <a:buFont typeface="Arial"/>
              <a:buChar char="●"/>
            </a:pPr>
            <a:r>
              <a:rPr sz="2400" lang="en"/>
              <a:t>The study object contains all the information needed to save a study and its current state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t>Identification of design pattern usage </a:t>
            </a:r>
          </a:p>
        </p:txBody>
      </p:sp>
      <p:sp>
        <p:nvSpPr>
          <p:cNvPr id="109" name="Shape 10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buClr>
                <a:schemeClr val="dk2"/>
              </a:buClr>
              <a:buSzPct val="100000"/>
              <a:buFont typeface="Arial"/>
              <a:buChar char="●"/>
            </a:pPr>
            <a:r>
              <a:rPr lang="en"/>
              <a:t>Command pattern for separating the methods for dealing with changing Study State</a:t>
            </a:r>
          </a:p>
          <a:p>
            <a:pPr rtl="0" lvl="0" indent="-419100" marL="457200">
              <a:buClr>
                <a:schemeClr val="dk2"/>
              </a:buClr>
              <a:buSzPct val="100000"/>
              <a:buFont typeface="Arial"/>
              <a:buChar char="●"/>
            </a:pPr>
            <a:r>
              <a:rPr lang="en"/>
              <a:t>Builder Pattern to handle building a generic Study pattern based on the location and type of connection(network/file)</a:t>
            </a:r>
          </a:p>
          <a:p>
            <a:pPr lvl="0" indent="-419100" marL="457200">
              <a:buClr>
                <a:schemeClr val="dk2"/>
              </a:buClr>
              <a:buSzPct val="100000"/>
              <a:buFont typeface="Arial"/>
              <a:buChar char="●"/>
            </a:pPr>
            <a:r>
              <a:rPr lang="en"/>
              <a:t>State pattern to deal with 4 image mode vs 1 image mode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sz="3600" lang="en"/>
              <a:t>Discussion of the difficulties encountered in creating the design</a:t>
            </a:r>
          </a:p>
        </p:txBody>
      </p:sp>
      <p:sp>
        <p:nvSpPr>
          <p:cNvPr id="115" name="Shape 11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Difficulty creating commands that would always work with the UI</a:t>
            </a:r>
          </a:p>
          <a:p>
            <a:pPr rtl="0" lvl="0" indent="-381000" marL="457200">
              <a:buClr>
                <a:schemeClr val="dk2"/>
              </a:buClr>
              <a:buSzPct val="100000"/>
              <a:buFont typeface="Arial"/>
              <a:buChar char="●"/>
            </a:pPr>
            <a:r>
              <a:rPr sz="2400" lang="en"/>
              <a:t>Differing opinions on where and how to store the current state object</a:t>
            </a:r>
          </a:p>
          <a:p>
            <a:pPr rtl="0" lvl="0" indent="-381000" marL="457200">
              <a:buClr>
                <a:schemeClr val="dk2"/>
              </a:buClr>
              <a:buSzPct val="100000"/>
              <a:buFont typeface="Arial"/>
              <a:buChar char="●"/>
            </a:pPr>
            <a:r>
              <a:rPr sz="2400" lang="en"/>
              <a:t>Difficulty keeping functionality out of the controller class without overcomplication of the system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buNone/>
            </a:pPr>
            <a:r>
              <a:rPr lang="en"/>
              <a:t>Strengths and weaknesses of your design</a:t>
            </a:r>
          </a:p>
        </p:txBody>
      </p:sp>
      <p:sp>
        <p:nvSpPr>
          <p:cNvPr id="121" name="Shape 12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Strengths</a:t>
            </a:r>
          </a:p>
          <a:p>
            <a:pPr rtl="0" lvl="1" indent="-342900" marL="914400">
              <a:buClr>
                <a:schemeClr val="dk2"/>
              </a:buClr>
              <a:buSzPct val="100000"/>
              <a:buFont typeface="Arial"/>
              <a:buChar char="○"/>
            </a:pPr>
            <a:r>
              <a:rPr sz="1800" lang="en"/>
              <a:t>Forward compatibility</a:t>
            </a:r>
          </a:p>
          <a:p>
            <a:pPr rtl="0" lvl="2" indent="-317500" marL="1371600">
              <a:buClr>
                <a:schemeClr val="dk2"/>
              </a:buClr>
              <a:buSzPct val="100000"/>
              <a:buFont typeface="Arial"/>
              <a:buChar char="■"/>
            </a:pPr>
            <a:r>
              <a:rPr sz="1400" lang="en"/>
              <a:t>State allows for more display modes</a:t>
            </a:r>
          </a:p>
          <a:p>
            <a:pPr rtl="0" lvl="2" indent="-317500" marL="1371600">
              <a:buClr>
                <a:schemeClr val="dk2"/>
              </a:buClr>
              <a:buSzPct val="100000"/>
              <a:buFont typeface="Arial"/>
              <a:buChar char="■"/>
            </a:pPr>
            <a:r>
              <a:rPr sz="1400" lang="en"/>
              <a:t>Command allows for more commands to be added</a:t>
            </a:r>
          </a:p>
          <a:p>
            <a:pPr rtl="0" lvl="2" indent="-317500" marL="1371600">
              <a:buClr>
                <a:schemeClr val="dk2"/>
              </a:buClr>
              <a:buSzPct val="100000"/>
              <a:buFont typeface="Arial"/>
              <a:buChar char="■"/>
            </a:pPr>
            <a:r>
              <a:rPr sz="1400" lang="en"/>
              <a:t>Builder allows different types of studies to be implemented</a:t>
            </a:r>
          </a:p>
          <a:p>
            <a:pPr rtl="0" lvl="1" indent="-342900" marL="914400">
              <a:buClr>
                <a:schemeClr val="dk2"/>
              </a:buClr>
              <a:buSzPct val="100000"/>
              <a:buFont typeface="Arial"/>
              <a:buChar char="○"/>
            </a:pPr>
            <a:r>
              <a:rPr sz="1800" lang="en"/>
              <a:t>Separation of model and view via controller</a:t>
            </a:r>
          </a:p>
          <a:p>
            <a:pPr rtl="0" lvl="1" indent="-342900" marL="914400">
              <a:buClr>
                <a:schemeClr val="dk2"/>
              </a:buClr>
              <a:buSzPct val="100000"/>
              <a:buFont typeface="Arial"/>
              <a:buChar char="○"/>
            </a:pPr>
            <a:r>
              <a:rPr sz="1800" lang="en"/>
              <a:t>Efficient command creation</a:t>
            </a:r>
          </a:p>
          <a:p>
            <a:pPr rtl="0" lvl="1" indent="-342900" marL="914400">
              <a:buClr>
                <a:schemeClr val="dk2"/>
              </a:buClr>
              <a:buSzPct val="100000"/>
              <a:buFont typeface="Arial"/>
              <a:buChar char="○"/>
            </a:pPr>
            <a:r>
              <a:rPr sz="1800" lang="en"/>
              <a:t>Cohesive objects</a:t>
            </a:r>
          </a:p>
          <a:p>
            <a:pPr rtl="0" lvl="1" indent="-342900" marL="914400">
              <a:buClr>
                <a:schemeClr val="dk2"/>
              </a:buClr>
              <a:buSzPct val="100000"/>
              <a:buFont typeface="Arial"/>
              <a:buChar char="○"/>
            </a:pPr>
            <a:r>
              <a:rPr sz="1800" lang="en"/>
              <a:t>Low coupling </a:t>
            </a:r>
          </a:p>
          <a:p>
            <a:pPr rtl="0" lvl="0" indent="-381000" marL="457200">
              <a:buClr>
                <a:schemeClr val="dk2"/>
              </a:buClr>
              <a:buSzPct val="100000"/>
              <a:buFont typeface="Arial"/>
              <a:buChar char="●"/>
            </a:pPr>
            <a:r>
              <a:rPr sz="2400" lang="en"/>
              <a:t>Weaknesses</a:t>
            </a:r>
          </a:p>
          <a:p>
            <a:pPr rtl="0" lvl="1" indent="-342900" marL="914400">
              <a:buClr>
                <a:schemeClr val="dk2"/>
              </a:buClr>
              <a:buSzPct val="100000"/>
              <a:buFont typeface="Arial"/>
              <a:buChar char="○"/>
            </a:pPr>
            <a:r>
              <a:rPr sz="1800" lang="en"/>
              <a:t>Complicated design</a:t>
            </a:r>
          </a:p>
          <a:p>
            <a:pPr rtl="0" lvl="1" indent="-342900" marL="914400">
              <a:buClr>
                <a:schemeClr val="dk2"/>
              </a:buClr>
              <a:buSzPct val="100000"/>
              <a:buFont typeface="Arial"/>
              <a:buChar char="○"/>
            </a:pPr>
            <a:r>
              <a:rPr sz="1800" lang="en"/>
              <a:t>Large overhead</a:t>
            </a:r>
          </a:p>
          <a:p>
            <a:pPr rtl="0" lvl="1" indent="-342900" marL="914400">
              <a:buClr>
                <a:schemeClr val="dk2"/>
              </a:buClr>
              <a:buSzPct val="100000"/>
              <a:buFont typeface="Arial"/>
              <a:buChar char="○"/>
            </a:pPr>
            <a:r>
              <a:rPr sz="1800" lang="en"/>
              <a:t>Director singleton may not be as cohesive as originally planned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Questions?</a:t>
            </a:r>
          </a:p>
        </p:txBody>
      </p:sp>
      <p:sp>
        <p:nvSpPr>
          <p:cNvPr id="127" name="Shape 127"/>
          <p:cNvSpPr txBox="1"/>
          <p:nvPr>
            <p:ph idx="1" type="body"/>
          </p:nvPr>
        </p:nvSpPr>
        <p:spPr>
          <a:xfrm>
            <a:off y="1947332" x="457200"/>
            <a:ext cy="4620299"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Discussion of the design</a:t>
            </a:r>
          </a:p>
        </p:txBody>
      </p:sp>
      <p:sp>
        <p:nvSpPr>
          <p:cNvPr id="36" name="Shape 36"/>
          <p:cNvSpPr/>
          <p:nvPr/>
        </p:nvSpPr>
        <p:spPr>
          <a:xfrm>
            <a:off y="1964325" x="628475"/>
            <a:ext cy="4772900" cx="7705873"/>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Overall System</a:t>
            </a:r>
          </a:p>
        </p:txBody>
      </p:sp>
      <p:sp>
        <p:nvSpPr>
          <p:cNvPr id="42" name="Shape 42"/>
          <p:cNvSpPr/>
          <p:nvPr/>
        </p:nvSpPr>
        <p:spPr>
          <a:xfrm>
            <a:off y="2302925" x="2152650"/>
            <a:ext cy="3848100" cx="4838700"/>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Overall System</a:t>
            </a:r>
          </a:p>
        </p:txBody>
      </p:sp>
      <p:sp>
        <p:nvSpPr>
          <p:cNvPr id="48" name="Shape 48"/>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A singleton creates and holds the active study</a:t>
            </a:r>
          </a:p>
          <a:p>
            <a:pPr rtl="0" lvl="0" indent="-381000" marL="457200">
              <a:buClr>
                <a:schemeClr val="dk2"/>
              </a:buClr>
              <a:buSzPct val="100000"/>
              <a:buFont typeface="Arial"/>
              <a:buChar char="●"/>
            </a:pPr>
            <a:r>
              <a:rPr sz="2400" lang="en"/>
              <a:t>Commands are created when the program starts</a:t>
            </a:r>
          </a:p>
          <a:p>
            <a:pPr rtl="0" lvl="0" indent="-381000" marL="457200">
              <a:buClr>
                <a:schemeClr val="dk2"/>
              </a:buClr>
              <a:buSzPct val="100000"/>
              <a:buFont typeface="Arial"/>
              <a:buChar char="●"/>
            </a:pPr>
            <a:r>
              <a:rPr sz="2400" lang="en"/>
              <a:t>Commands are stored in the singleton</a:t>
            </a:r>
          </a:p>
          <a:p>
            <a:pPr rtl="0" lvl="0" indent="-381000" marL="457200">
              <a:buClr>
                <a:schemeClr val="dk2"/>
              </a:buClr>
              <a:buSzPct val="100000"/>
              <a:buFont typeface="Arial"/>
              <a:buChar char="●"/>
            </a:pPr>
            <a:r>
              <a:rPr sz="2400" lang="en"/>
              <a:t>A State machine exists to inform the system of how many pictures are currently being displayed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State Pattern</a:t>
            </a:r>
          </a:p>
        </p:txBody>
      </p:sp>
      <p:sp>
        <p:nvSpPr>
          <p:cNvPr id="54" name="Shape 54"/>
          <p:cNvSpPr/>
          <p:nvPr/>
        </p:nvSpPr>
        <p:spPr>
          <a:xfrm>
            <a:off y="2020087" x="2704575"/>
            <a:ext cy="4448175" cx="3562350"/>
          </a:xfrm>
          <a:prstGeom prst="rect">
            <a:avLst/>
          </a:prstGeom>
          <a:blipFill>
            <a:blip r:embed="rId3"/>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State Pattern</a:t>
            </a:r>
          </a:p>
        </p:txBody>
      </p:sp>
      <p:sp>
        <p:nvSpPr>
          <p:cNvPr id="60" name="Shape 60"/>
          <p:cNvSpPr txBox="1"/>
          <p:nvPr>
            <p:ph idx="1" type="body"/>
          </p:nvPr>
        </p:nvSpPr>
        <p:spPr>
          <a:xfrm>
            <a:off y="1927307"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The state pattern exists for two reasons</a:t>
            </a:r>
          </a:p>
          <a:p>
            <a:pPr rtl="0" lvl="1" indent="-342900" marL="914400">
              <a:buClr>
                <a:schemeClr val="dk2"/>
              </a:buClr>
              <a:buSzPct val="100000"/>
              <a:buFont typeface="Arial"/>
              <a:buChar char="○"/>
            </a:pPr>
            <a:r>
              <a:rPr sz="1800" lang="en"/>
              <a:t>to control how the commands act</a:t>
            </a:r>
          </a:p>
          <a:p>
            <a:pPr rtl="0" lvl="1" indent="-342900" marL="914400">
              <a:buClr>
                <a:schemeClr val="dk2"/>
              </a:buClr>
              <a:buSzPct val="100000"/>
              <a:buFont typeface="Arial"/>
              <a:buChar char="○"/>
            </a:pPr>
            <a:r>
              <a:rPr sz="1800" lang="en"/>
              <a:t>to control what the GUI displays</a:t>
            </a:r>
          </a:p>
          <a:p>
            <a:pPr rtl="0" lvl="0" indent="-381000" marL="457200">
              <a:buClr>
                <a:schemeClr val="dk2"/>
              </a:buClr>
              <a:buSzPct val="100000"/>
              <a:buFont typeface="Arial"/>
              <a:buChar char="●"/>
            </a:pPr>
            <a:r>
              <a:rPr sz="2400" lang="en"/>
              <a:t>The system can be in three different states</a:t>
            </a:r>
          </a:p>
          <a:p>
            <a:pPr rtl="0" lvl="0" indent="-381000" marL="457200">
              <a:buClr>
                <a:schemeClr val="dk2"/>
              </a:buClr>
              <a:buSzPct val="100000"/>
              <a:buFont typeface="Arial"/>
              <a:buChar char="●"/>
            </a:pPr>
            <a:r>
              <a:rPr sz="2400" lang="en"/>
              <a:t>A singleton exists to hold the current state object</a:t>
            </a:r>
          </a:p>
          <a:p>
            <a:pPr rtl="0" lvl="0" indent="-381000" marL="457200">
              <a:buClr>
                <a:schemeClr val="dk2"/>
              </a:buClr>
              <a:buSzPct val="100000"/>
              <a:buFont typeface="Arial"/>
              <a:buChar char="●"/>
            </a:pPr>
            <a:r>
              <a:rPr sz="2400" lang="en"/>
              <a:t>Allows both the GUI and the commands to change their behavior at run time without complicated if statements</a:t>
            </a:r>
          </a:p>
        </p:txBody>
      </p:sp>
      <p:sp>
        <p:nvSpPr>
          <p:cNvPr id="61" name="Shape 61"/>
          <p:cNvSpPr/>
          <p:nvPr/>
        </p:nvSpPr>
        <p:spPr>
          <a:xfrm>
            <a:off y="4555123" x="3200898"/>
            <a:ext cy="2181925" cx="2214950"/>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Command Pattern</a:t>
            </a:r>
          </a:p>
        </p:txBody>
      </p:sp>
      <p:sp>
        <p:nvSpPr>
          <p:cNvPr id="67" name="Shape 67"/>
          <p:cNvSpPr/>
          <p:nvPr/>
        </p:nvSpPr>
        <p:spPr>
          <a:xfrm>
            <a:off y="2036087" x="1333500"/>
            <a:ext cy="4657725" cx="6477000"/>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Command Pattern</a:t>
            </a:r>
          </a:p>
        </p:txBody>
      </p:sp>
      <p:sp>
        <p:nvSpPr>
          <p:cNvPr id="73" name="Shape 73"/>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buClr>
                <a:schemeClr val="dk2"/>
              </a:buClr>
              <a:buSzPct val="100000"/>
              <a:buFont typeface="Arial"/>
              <a:buChar char="●"/>
            </a:pPr>
            <a:r>
              <a:rPr sz="2400" lang="en"/>
              <a:t>Commands are created by, and stored in the singleton</a:t>
            </a:r>
          </a:p>
          <a:p>
            <a:pPr rtl="0" lvl="1" indent="-342900" marL="914400">
              <a:buClr>
                <a:schemeClr val="dk2"/>
              </a:buClr>
              <a:buSzPct val="100000"/>
              <a:buFont typeface="Arial"/>
              <a:buChar char="○"/>
            </a:pPr>
            <a:r>
              <a:rPr sz="1800" lang="en"/>
              <a:t>These can be accessed by the GUI</a:t>
            </a:r>
          </a:p>
          <a:p>
            <a:pPr rtl="0" lvl="1" indent="-342900" marL="914400">
              <a:buClr>
                <a:schemeClr val="dk2"/>
              </a:buClr>
              <a:buSzPct val="100000"/>
              <a:buFont typeface="Arial"/>
              <a:buChar char="○"/>
            </a:pPr>
            <a:r>
              <a:rPr sz="1800" lang="en"/>
              <a:t>Commands are only created once when the Singleton is instantiated</a:t>
            </a:r>
          </a:p>
          <a:p>
            <a:pPr rtl="0" lvl="0" indent="-381000" marL="457200">
              <a:buClr>
                <a:schemeClr val="dk2"/>
              </a:buClr>
              <a:buSzPct val="100000"/>
              <a:buFont typeface="Arial"/>
              <a:buChar char="●"/>
            </a:pPr>
            <a:r>
              <a:rPr sz="2400" lang="en"/>
              <a:t>Commands have different behavior based on the system’s state</a:t>
            </a:r>
          </a:p>
          <a:p>
            <a:pPr rtl="0" lvl="0" indent="-381000" marL="457200">
              <a:buClr>
                <a:schemeClr val="dk2"/>
              </a:buClr>
              <a:buSzPct val="100000"/>
              <a:buFont typeface="Arial"/>
              <a:buChar char="●"/>
            </a:pPr>
            <a:r>
              <a:rPr sz="2400" lang="en"/>
              <a:t>These commands can be called at any time by the UI</a:t>
            </a:r>
          </a:p>
          <a:p>
            <a:pPr rtl="0" lvl="0" indent="-381000" marL="457200">
              <a:buClr>
                <a:schemeClr val="dk2"/>
              </a:buClr>
              <a:buSzPct val="100000"/>
              <a:buFont typeface="Arial"/>
              <a:buChar char="●"/>
            </a:pPr>
            <a:r>
              <a:rPr sz="2400" lang="en"/>
              <a:t>Simplifies GUI classes by encapsulating functionality in cohesive separate classes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74637" x="457200"/>
            <a:ext cy="1522199" cx="8229600"/>
          </a:xfrm>
          <a:prstGeom prst="rect">
            <a:avLst/>
          </a:prstGeom>
        </p:spPr>
        <p:txBody>
          <a:bodyPr bIns="91425" rIns="91425" lIns="91425" tIns="91425" anchor="b" anchorCtr="0">
            <a:noAutofit/>
          </a:bodyPr>
          <a:lstStyle/>
          <a:p>
            <a:pPr>
              <a:buNone/>
            </a:pPr>
            <a:r>
              <a:rPr lang="en"/>
              <a:t>Factory Pattern</a:t>
            </a:r>
          </a:p>
        </p:txBody>
      </p:sp>
      <p:sp>
        <p:nvSpPr>
          <p:cNvPr id="79" name="Shape 79"/>
          <p:cNvSpPr/>
          <p:nvPr/>
        </p:nvSpPr>
        <p:spPr>
          <a:xfrm>
            <a:off y="1979473" x="3073337"/>
            <a:ext cy="4443200" cx="2997324"/>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