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0"/>
  </p:notesMasterIdLst>
  <p:handoutMasterIdLst>
    <p:handoutMasterId r:id="rId21"/>
  </p:handout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4" r:id="rId18"/>
    <p:sldId id="285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80199" autoAdjust="0"/>
  </p:normalViewPr>
  <p:slideViewPr>
    <p:cSldViewPr snapToGrid="0" snapToObjects="1">
      <p:cViewPr varScale="1">
        <p:scale>
          <a:sx n="69" d="100"/>
          <a:sy n="69" d="100"/>
        </p:scale>
        <p:origin x="98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5-5-2019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5-5-2019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668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Maxim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8059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Maxim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7420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6032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</a:t>
            </a:r>
          </a:p>
          <a:p>
            <a:endParaRPr lang="en-GB" dirty="0"/>
          </a:p>
          <a:p>
            <a:r>
              <a:rPr lang="en-GB" dirty="0"/>
              <a:t>Start big increase</a:t>
            </a:r>
          </a:p>
          <a:p>
            <a:endParaRPr lang="en-GB" dirty="0"/>
          </a:p>
          <a:p>
            <a:r>
              <a:rPr lang="en-GB" dirty="0"/>
              <a:t>Difference gap between A and B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1350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480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Maxim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Robbe</a:t>
            </a:r>
            <a:endParaRPr lang="en-GB" dirty="0"/>
          </a:p>
          <a:p>
            <a:endParaRPr lang="en-GB" dirty="0"/>
          </a:p>
          <a:p>
            <a:r>
              <a:rPr lang="en-GB" dirty="0"/>
              <a:t>We can generate every possible solution because of the randomness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3746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1982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9970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5347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7390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Robbe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491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Robbe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986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Robbe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9616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Robbe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413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C714-5F48-450F-A8AA-4074489DE35D}" type="datetime1">
              <a:rPr lang="nl-BE" smtClean="0"/>
              <a:t>5/05/2019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BF64-0C64-4305-9727-1A6BC5E7FD44}" type="datetime1">
              <a:rPr lang="nl-BE" smtClean="0"/>
              <a:t>5/05/2019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CB4D-6672-4D24-937D-2A64AB6AA9E8}" type="datetime1">
              <a:rPr lang="nl-BE" smtClean="0"/>
              <a:t>5/05/2019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01E4-D607-4193-80DC-04D95F693075}" type="datetime1">
              <a:rPr lang="nl-BE" smtClean="0"/>
              <a:t>5/05/2019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6F2-FD3C-443A-9915-67C5D4A778AB}" type="datetime1">
              <a:rPr lang="nl-BE" smtClean="0"/>
              <a:t>5/05/2019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8F53-468C-448F-922A-461E164F81DA}" type="datetime1">
              <a:rPr lang="nl-BE" smtClean="0"/>
              <a:t>5/05/2019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5370-35FB-4BD7-A74D-3CDA3105C7D1}" type="datetime1">
              <a:rPr lang="nl-BE" smtClean="0"/>
              <a:t>5/05/2019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8693-E707-499B-8FFF-66CE3A1472B6}" type="datetime1">
              <a:rPr lang="nl-BE" smtClean="0"/>
              <a:t>5/05/2019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DF50-4E06-408D-96D3-984F4B2F1002}" type="datetime1">
              <a:rPr lang="nl-BE" smtClean="0"/>
              <a:t>5/05/2019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CDD3-2AE7-4E55-B42C-25EB2030EB50}" type="datetime1">
              <a:rPr lang="nl-BE" smtClean="0"/>
              <a:t>5/05/2019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80F1C81A-592B-49EC-AAC7-727D7A7A9B35}" type="datetime1">
              <a:rPr lang="nl-BE" smtClean="0"/>
              <a:t>5/05/2019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FIIW, E-ICT, Campus De Nayer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51AC276-9A93-4CC9-81F5-4CBF76887AFA}" type="datetime1">
              <a:rPr lang="nl-BE" smtClean="0"/>
              <a:t>5/05/2019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FIIW, E-ICT, Campus De Nayer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3609629-555A-49AF-B7C3-1F6FBCE46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Maxim </a:t>
            </a:r>
            <a:r>
              <a:rPr lang="en-GB" dirty="0" err="1"/>
              <a:t>Aelterman</a:t>
            </a:r>
            <a:endParaRPr lang="en-GB" dirty="0"/>
          </a:p>
          <a:p>
            <a:r>
              <a:rPr lang="en-GB" dirty="0" err="1"/>
              <a:t>Robbe</a:t>
            </a:r>
            <a:r>
              <a:rPr lang="en-GB" dirty="0"/>
              <a:t> </a:t>
            </a:r>
            <a:r>
              <a:rPr lang="en-GB" dirty="0" err="1"/>
              <a:t>Goovaerts</a:t>
            </a:r>
            <a:endParaRPr lang="en-GB" dirty="0"/>
          </a:p>
          <a:p>
            <a:r>
              <a:rPr lang="en-GB" dirty="0"/>
              <a:t>Paul Albert Leroy</a:t>
            </a:r>
          </a:p>
          <a:p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A6990E-2337-47AD-9014-145697C9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Artificial Intelligence: Cambio carsharing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50539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861DE9-AA9A-49E8-8F2B-56A30EAB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517394-9B24-4587-8E3C-8B405A5F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10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C2A37B-C54E-4FD9-AAFE-23583EF6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B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3195D-5631-4607-AEFA-F163F06E5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6419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B4CF5A-D15A-48F4-B112-CF80F2D60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DD226-0A2B-438C-B169-4E80D09E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B32BA-EAD5-4A98-B178-24D0011B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F77E22-1B0D-4448-8459-3C26A412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B</a:t>
            </a:r>
            <a:endParaRPr lang="en-BE" dirty="0"/>
          </a:p>
        </p:txBody>
      </p:sp>
      <p:sp>
        <p:nvSpPr>
          <p:cNvPr id="6" name="Ovaal 2">
            <a:extLst>
              <a:ext uri="{FF2B5EF4-FFF2-40B4-BE49-F238E27FC236}">
                <a16:creationId xmlns:a16="http://schemas.microsoft.com/office/drawing/2014/main" id="{0B92EB4B-FDE0-4F62-A758-B67121D2C740}"/>
              </a:ext>
            </a:extLst>
          </p:cNvPr>
          <p:cNvSpPr/>
          <p:nvPr/>
        </p:nvSpPr>
        <p:spPr>
          <a:xfrm>
            <a:off x="5370053" y="315010"/>
            <a:ext cx="1409700" cy="393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" name="Tekstvak 4">
            <a:extLst>
              <a:ext uri="{FF2B5EF4-FFF2-40B4-BE49-F238E27FC236}">
                <a16:creationId xmlns:a16="http://schemas.microsoft.com/office/drawing/2014/main" id="{A2F9561E-00C3-4249-BC2B-01BE5FEE88DE}"/>
              </a:ext>
            </a:extLst>
          </p:cNvPr>
          <p:cNvSpPr txBox="1"/>
          <p:nvPr/>
        </p:nvSpPr>
        <p:spPr>
          <a:xfrm>
            <a:off x="5789153" y="302310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start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91C5CC9-BA87-44A6-8A91-37B03F9C3443}"/>
              </a:ext>
            </a:extLst>
          </p:cNvPr>
          <p:cNvSpPr txBox="1"/>
          <p:nvPr/>
        </p:nvSpPr>
        <p:spPr>
          <a:xfrm>
            <a:off x="4884329" y="1192768"/>
            <a:ext cx="2426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Get random </a:t>
            </a:r>
            <a:r>
              <a:rPr lang="nl-BE" dirty="0" err="1"/>
              <a:t>reservation</a:t>
            </a:r>
            <a:endParaRPr lang="nl-BE" dirty="0"/>
          </a:p>
        </p:txBody>
      </p:sp>
      <p:sp>
        <p:nvSpPr>
          <p:cNvPr id="9" name="Tekstvak 10">
            <a:extLst>
              <a:ext uri="{FF2B5EF4-FFF2-40B4-BE49-F238E27FC236}">
                <a16:creationId xmlns:a16="http://schemas.microsoft.com/office/drawing/2014/main" id="{7852C69F-C1B4-4779-B229-737DB9AD4C1E}"/>
              </a:ext>
            </a:extLst>
          </p:cNvPr>
          <p:cNvSpPr txBox="1"/>
          <p:nvPr/>
        </p:nvSpPr>
        <p:spPr>
          <a:xfrm>
            <a:off x="5463464" y="2185005"/>
            <a:ext cx="123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Get vehicle</a:t>
            </a:r>
          </a:p>
        </p:txBody>
      </p:sp>
      <p:sp>
        <p:nvSpPr>
          <p:cNvPr id="10" name="Tekstvak 30">
            <a:extLst>
              <a:ext uri="{FF2B5EF4-FFF2-40B4-BE49-F238E27FC236}">
                <a16:creationId xmlns:a16="http://schemas.microsoft.com/office/drawing/2014/main" id="{85723D04-0961-46AB-8249-8E9640712FA6}"/>
              </a:ext>
            </a:extLst>
          </p:cNvPr>
          <p:cNvSpPr txBox="1"/>
          <p:nvPr/>
        </p:nvSpPr>
        <p:spPr>
          <a:xfrm>
            <a:off x="5107344" y="3231992"/>
            <a:ext cx="1969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Is vehicle </a:t>
            </a:r>
            <a:r>
              <a:rPr lang="nl-BE" dirty="0" err="1"/>
              <a:t>possible</a:t>
            </a:r>
            <a:r>
              <a:rPr lang="nl-BE" dirty="0"/>
              <a:t>?</a:t>
            </a:r>
          </a:p>
        </p:txBody>
      </p:sp>
      <p:sp>
        <p:nvSpPr>
          <p:cNvPr id="11" name="Rechthoek 45">
            <a:extLst>
              <a:ext uri="{FF2B5EF4-FFF2-40B4-BE49-F238E27FC236}">
                <a16:creationId xmlns:a16="http://schemas.microsoft.com/office/drawing/2014/main" id="{755D6C69-7490-4F62-B577-521540B85AA1}"/>
              </a:ext>
            </a:extLst>
          </p:cNvPr>
          <p:cNvSpPr/>
          <p:nvPr/>
        </p:nvSpPr>
        <p:spPr>
          <a:xfrm>
            <a:off x="4866793" y="2025739"/>
            <a:ext cx="2426113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46">
            <a:extLst>
              <a:ext uri="{FF2B5EF4-FFF2-40B4-BE49-F238E27FC236}">
                <a16:creationId xmlns:a16="http://schemas.microsoft.com/office/drawing/2014/main" id="{25F9CFCF-BBBF-4790-A662-81AAA86DE95D}"/>
              </a:ext>
            </a:extLst>
          </p:cNvPr>
          <p:cNvSpPr/>
          <p:nvPr/>
        </p:nvSpPr>
        <p:spPr>
          <a:xfrm>
            <a:off x="4866793" y="1050151"/>
            <a:ext cx="2426113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uit 44">
            <a:extLst>
              <a:ext uri="{FF2B5EF4-FFF2-40B4-BE49-F238E27FC236}">
                <a16:creationId xmlns:a16="http://schemas.microsoft.com/office/drawing/2014/main" id="{430DD689-7903-485C-B32E-3C31733E220B}"/>
              </a:ext>
            </a:extLst>
          </p:cNvPr>
          <p:cNvSpPr/>
          <p:nvPr/>
        </p:nvSpPr>
        <p:spPr>
          <a:xfrm>
            <a:off x="4921783" y="3001327"/>
            <a:ext cx="2319677" cy="8382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kstvak 48">
            <a:extLst>
              <a:ext uri="{FF2B5EF4-FFF2-40B4-BE49-F238E27FC236}">
                <a16:creationId xmlns:a16="http://schemas.microsoft.com/office/drawing/2014/main" id="{256B01DB-9FC7-4E12-819D-4CE81B9C8806}"/>
              </a:ext>
            </a:extLst>
          </p:cNvPr>
          <p:cNvSpPr txBox="1"/>
          <p:nvPr/>
        </p:nvSpPr>
        <p:spPr>
          <a:xfrm>
            <a:off x="2567864" y="3236793"/>
            <a:ext cx="154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Assign</a:t>
            </a:r>
            <a:r>
              <a:rPr lang="nl-BE" dirty="0"/>
              <a:t> vehicle</a:t>
            </a:r>
          </a:p>
        </p:txBody>
      </p:sp>
      <p:sp>
        <p:nvSpPr>
          <p:cNvPr id="15" name="Rechthoek 49">
            <a:extLst>
              <a:ext uri="{FF2B5EF4-FFF2-40B4-BE49-F238E27FC236}">
                <a16:creationId xmlns:a16="http://schemas.microsoft.com/office/drawing/2014/main" id="{7FD0FB26-294D-4969-86ED-13060C2616DC}"/>
              </a:ext>
            </a:extLst>
          </p:cNvPr>
          <p:cNvSpPr/>
          <p:nvPr/>
        </p:nvSpPr>
        <p:spPr>
          <a:xfrm>
            <a:off x="2136293" y="3102927"/>
            <a:ext cx="2426113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6" name="Rechte verbindingslijn met pijl 52">
            <a:extLst>
              <a:ext uri="{FF2B5EF4-FFF2-40B4-BE49-F238E27FC236}">
                <a16:creationId xmlns:a16="http://schemas.microsoft.com/office/drawing/2014/main" id="{2E3DC276-06EC-4659-8ED7-DD2B41E48A25}"/>
              </a:ext>
            </a:extLst>
          </p:cNvPr>
          <p:cNvCxnSpPr>
            <a:stCxn id="6" idx="4"/>
            <a:endCxn id="12" idx="0"/>
          </p:cNvCxnSpPr>
          <p:nvPr/>
        </p:nvCxnSpPr>
        <p:spPr>
          <a:xfrm>
            <a:off x="6074903" y="708710"/>
            <a:ext cx="4947" cy="34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54">
            <a:extLst>
              <a:ext uri="{FF2B5EF4-FFF2-40B4-BE49-F238E27FC236}">
                <a16:creationId xmlns:a16="http://schemas.microsoft.com/office/drawing/2014/main" id="{E3BCD7F4-D7D9-4C85-B4A3-2B5B4384DBB9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>
            <a:off x="6079850" y="1685151"/>
            <a:ext cx="0" cy="34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56">
            <a:extLst>
              <a:ext uri="{FF2B5EF4-FFF2-40B4-BE49-F238E27FC236}">
                <a16:creationId xmlns:a16="http://schemas.microsoft.com/office/drawing/2014/main" id="{0FDA69A2-5DCF-4429-8B40-C7403170556C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6079850" y="2660739"/>
            <a:ext cx="1772" cy="34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58">
            <a:extLst>
              <a:ext uri="{FF2B5EF4-FFF2-40B4-BE49-F238E27FC236}">
                <a16:creationId xmlns:a16="http://schemas.microsoft.com/office/drawing/2014/main" id="{BEC67CD4-B57A-4CDD-8C11-BBBE59A106F7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flipH="1">
            <a:off x="4562406" y="3420427"/>
            <a:ext cx="359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59">
            <a:extLst>
              <a:ext uri="{FF2B5EF4-FFF2-40B4-BE49-F238E27FC236}">
                <a16:creationId xmlns:a16="http://schemas.microsoft.com/office/drawing/2014/main" id="{BFD921C6-8880-47B9-801C-AC50828EBCC2}"/>
              </a:ext>
            </a:extLst>
          </p:cNvPr>
          <p:cNvSpPr txBox="1"/>
          <p:nvPr/>
        </p:nvSpPr>
        <p:spPr>
          <a:xfrm>
            <a:off x="4686496" y="309673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Y</a:t>
            </a:r>
          </a:p>
        </p:txBody>
      </p:sp>
      <p:sp>
        <p:nvSpPr>
          <p:cNvPr id="21" name="Tekstvak 61">
            <a:extLst>
              <a:ext uri="{FF2B5EF4-FFF2-40B4-BE49-F238E27FC236}">
                <a16:creationId xmlns:a16="http://schemas.microsoft.com/office/drawing/2014/main" id="{F1EE0BB3-9249-46F8-B4C6-09CA23E91E6C}"/>
              </a:ext>
            </a:extLst>
          </p:cNvPr>
          <p:cNvSpPr txBox="1"/>
          <p:nvPr/>
        </p:nvSpPr>
        <p:spPr>
          <a:xfrm>
            <a:off x="4834780" y="5376325"/>
            <a:ext cx="2668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Find</a:t>
            </a:r>
            <a:r>
              <a:rPr lang="nl-BE" dirty="0"/>
              <a:t> </a:t>
            </a:r>
            <a:r>
              <a:rPr lang="nl-BE" dirty="0" err="1"/>
              <a:t>unassigned</a:t>
            </a:r>
            <a:r>
              <a:rPr lang="nl-BE" dirty="0"/>
              <a:t> vehicle &amp; </a:t>
            </a:r>
          </a:p>
          <a:p>
            <a:r>
              <a:rPr lang="nl-BE" dirty="0" err="1"/>
              <a:t>assign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reservation</a:t>
            </a:r>
            <a:endParaRPr lang="nl-BE" dirty="0"/>
          </a:p>
        </p:txBody>
      </p:sp>
      <p:sp>
        <p:nvSpPr>
          <p:cNvPr id="22" name="Rechthoek 62">
            <a:extLst>
              <a:ext uri="{FF2B5EF4-FFF2-40B4-BE49-F238E27FC236}">
                <a16:creationId xmlns:a16="http://schemas.microsoft.com/office/drawing/2014/main" id="{EE4726CF-8C73-4B37-B3CC-4A9264A11A48}"/>
              </a:ext>
            </a:extLst>
          </p:cNvPr>
          <p:cNvSpPr/>
          <p:nvPr/>
        </p:nvSpPr>
        <p:spPr>
          <a:xfrm>
            <a:off x="4877954" y="5359428"/>
            <a:ext cx="2426113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Tekstvak 63">
            <a:extLst>
              <a:ext uri="{FF2B5EF4-FFF2-40B4-BE49-F238E27FC236}">
                <a16:creationId xmlns:a16="http://schemas.microsoft.com/office/drawing/2014/main" id="{C18A9D02-7090-4843-96B6-A60D955384C0}"/>
              </a:ext>
            </a:extLst>
          </p:cNvPr>
          <p:cNvSpPr txBox="1"/>
          <p:nvPr/>
        </p:nvSpPr>
        <p:spPr>
          <a:xfrm>
            <a:off x="5115854" y="4410780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End of vehicle list?</a:t>
            </a:r>
          </a:p>
        </p:txBody>
      </p:sp>
      <p:sp>
        <p:nvSpPr>
          <p:cNvPr id="24" name="Ruit 64">
            <a:extLst>
              <a:ext uri="{FF2B5EF4-FFF2-40B4-BE49-F238E27FC236}">
                <a16:creationId xmlns:a16="http://schemas.microsoft.com/office/drawing/2014/main" id="{A9216F5A-6375-44F3-BA0C-BCB5B186D424}"/>
              </a:ext>
            </a:extLst>
          </p:cNvPr>
          <p:cNvSpPr/>
          <p:nvPr/>
        </p:nvSpPr>
        <p:spPr>
          <a:xfrm>
            <a:off x="4930293" y="4180115"/>
            <a:ext cx="2319677" cy="8382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5" name="Rechte verbindingslijn met pijl 65">
            <a:extLst>
              <a:ext uri="{FF2B5EF4-FFF2-40B4-BE49-F238E27FC236}">
                <a16:creationId xmlns:a16="http://schemas.microsoft.com/office/drawing/2014/main" id="{898BBD77-2E53-4749-A651-EBE53A6962A3}"/>
              </a:ext>
            </a:extLst>
          </p:cNvPr>
          <p:cNvCxnSpPr>
            <a:stCxn id="13" idx="2"/>
            <a:endCxn id="24" idx="0"/>
          </p:cNvCxnSpPr>
          <p:nvPr/>
        </p:nvCxnSpPr>
        <p:spPr>
          <a:xfrm>
            <a:off x="6081622" y="3839527"/>
            <a:ext cx="8510" cy="34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ingslijn: gebogen 69">
            <a:extLst>
              <a:ext uri="{FF2B5EF4-FFF2-40B4-BE49-F238E27FC236}">
                <a16:creationId xmlns:a16="http://schemas.microsoft.com/office/drawing/2014/main" id="{1147ABBA-89E7-47AC-8E10-399A5C4263A1}"/>
              </a:ext>
            </a:extLst>
          </p:cNvPr>
          <p:cNvCxnSpPr>
            <a:cxnSpLocks/>
            <a:stCxn id="24" idx="3"/>
            <a:endCxn id="11" idx="3"/>
          </p:cNvCxnSpPr>
          <p:nvPr/>
        </p:nvCxnSpPr>
        <p:spPr>
          <a:xfrm flipV="1">
            <a:off x="7249970" y="2343239"/>
            <a:ext cx="42936" cy="2255976"/>
          </a:xfrm>
          <a:prstGeom prst="bentConnector3">
            <a:avLst>
              <a:gd name="adj1" fmla="val 9873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vak 73">
            <a:extLst>
              <a:ext uri="{FF2B5EF4-FFF2-40B4-BE49-F238E27FC236}">
                <a16:creationId xmlns:a16="http://schemas.microsoft.com/office/drawing/2014/main" id="{ED359D5D-8F15-43AB-8D5E-FFAC1021064E}"/>
              </a:ext>
            </a:extLst>
          </p:cNvPr>
          <p:cNvSpPr txBox="1"/>
          <p:nvPr/>
        </p:nvSpPr>
        <p:spPr>
          <a:xfrm>
            <a:off x="6115763" y="379866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N</a:t>
            </a:r>
          </a:p>
        </p:txBody>
      </p:sp>
      <p:sp>
        <p:nvSpPr>
          <p:cNvPr id="28" name="Tekstvak 76">
            <a:extLst>
              <a:ext uri="{FF2B5EF4-FFF2-40B4-BE49-F238E27FC236}">
                <a16:creationId xmlns:a16="http://schemas.microsoft.com/office/drawing/2014/main" id="{4A03D247-5E3D-40F8-BCED-8820487B3969}"/>
              </a:ext>
            </a:extLst>
          </p:cNvPr>
          <p:cNvSpPr txBox="1"/>
          <p:nvPr/>
        </p:nvSpPr>
        <p:spPr>
          <a:xfrm>
            <a:off x="7169713" y="424199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N</a:t>
            </a:r>
          </a:p>
        </p:txBody>
      </p:sp>
      <p:cxnSp>
        <p:nvCxnSpPr>
          <p:cNvPr id="29" name="Rechte verbindingslijn met pijl 77">
            <a:extLst>
              <a:ext uri="{FF2B5EF4-FFF2-40B4-BE49-F238E27FC236}">
                <a16:creationId xmlns:a16="http://schemas.microsoft.com/office/drawing/2014/main" id="{21FC3F4A-C7AB-4402-8C04-68117CD6CC6C}"/>
              </a:ext>
            </a:extLst>
          </p:cNvPr>
          <p:cNvCxnSpPr>
            <a:stCxn id="24" idx="2"/>
            <a:endCxn id="22" idx="0"/>
          </p:cNvCxnSpPr>
          <p:nvPr/>
        </p:nvCxnSpPr>
        <p:spPr>
          <a:xfrm>
            <a:off x="6090132" y="5018315"/>
            <a:ext cx="879" cy="34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vak 78">
            <a:extLst>
              <a:ext uri="{FF2B5EF4-FFF2-40B4-BE49-F238E27FC236}">
                <a16:creationId xmlns:a16="http://schemas.microsoft.com/office/drawing/2014/main" id="{501B623C-E692-457B-A78B-0123F4148F94}"/>
              </a:ext>
            </a:extLst>
          </p:cNvPr>
          <p:cNvSpPr txBox="1"/>
          <p:nvPr/>
        </p:nvSpPr>
        <p:spPr>
          <a:xfrm>
            <a:off x="6115763" y="4961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Y</a:t>
            </a:r>
          </a:p>
        </p:txBody>
      </p:sp>
      <p:cxnSp>
        <p:nvCxnSpPr>
          <p:cNvPr id="31" name="Verbindingslijn: gebogen 83">
            <a:extLst>
              <a:ext uri="{FF2B5EF4-FFF2-40B4-BE49-F238E27FC236}">
                <a16:creationId xmlns:a16="http://schemas.microsoft.com/office/drawing/2014/main" id="{2EAE9257-0853-4C13-99E6-66153DB8E6F3}"/>
              </a:ext>
            </a:extLst>
          </p:cNvPr>
          <p:cNvCxnSpPr>
            <a:stCxn id="15" idx="0"/>
            <a:endCxn id="12" idx="1"/>
          </p:cNvCxnSpPr>
          <p:nvPr/>
        </p:nvCxnSpPr>
        <p:spPr>
          <a:xfrm rot="5400000" flipH="1" flipV="1">
            <a:off x="3240433" y="1476568"/>
            <a:ext cx="1735276" cy="15174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ingslijn: gebogen 89">
            <a:extLst>
              <a:ext uri="{FF2B5EF4-FFF2-40B4-BE49-F238E27FC236}">
                <a16:creationId xmlns:a16="http://schemas.microsoft.com/office/drawing/2014/main" id="{91E088C8-3D3B-424E-8225-5A4D3E292AA7}"/>
              </a:ext>
            </a:extLst>
          </p:cNvPr>
          <p:cNvCxnSpPr>
            <a:stCxn id="22" idx="3"/>
            <a:endCxn id="12" idx="3"/>
          </p:cNvCxnSpPr>
          <p:nvPr/>
        </p:nvCxnSpPr>
        <p:spPr>
          <a:xfrm flipH="1" flipV="1">
            <a:off x="7292906" y="1367651"/>
            <a:ext cx="11161" cy="4309277"/>
          </a:xfrm>
          <a:prstGeom prst="bentConnector3">
            <a:avLst>
              <a:gd name="adj1" fmla="val -73962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22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4D63BC-A70B-4585-90DD-120972FD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FB42F6-6E63-4494-85A9-4FE58305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12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9E13ED-FCAD-4132-AD85-A4AA002B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Experiments</a:t>
            </a:r>
            <a:br>
              <a:rPr lang="nl-BE" dirty="0"/>
            </a:b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91C52-0325-41DB-9C8E-37A5B24CA6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429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8BAB1-86CD-4CC1-B2B1-F437DAC6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3600" y="6210000"/>
            <a:ext cx="4993200" cy="648000"/>
          </a:xfrm>
        </p:spPr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16192-7ED6-445B-8806-589E5594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8CF183-1046-47C9-BD38-B406B596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GB" dirty="0"/>
              <a:t>Experiments: 100 reservations</a:t>
            </a:r>
            <a:endParaRPr lang="en-BE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E17FA87-B7FC-455C-AB73-9A65DC7B7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4528" y="1840249"/>
            <a:ext cx="6462943" cy="388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2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8BAB1-86CD-4CC1-B2B1-F437DAC6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3600" y="6210000"/>
            <a:ext cx="4993200" cy="648000"/>
          </a:xfrm>
        </p:spPr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16192-7ED6-445B-8806-589E5594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8CF183-1046-47C9-BD38-B406B596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GB" dirty="0"/>
              <a:t>Experiments: 210 reservations</a:t>
            </a:r>
            <a:endParaRPr lang="en-BE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E17FA87-B7FC-455C-AB73-9A65DC7B7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4528" y="1848862"/>
            <a:ext cx="6462943" cy="387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0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5B987B-9178-47D6-88B7-7AC3A96F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CCD6EF-D383-4A39-B490-A9D79D29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15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DB8B9F-AFA8-4976-9DC6-AF3A571F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Strength – weakness analysis</a:t>
            </a:r>
            <a:br>
              <a:rPr lang="nl-BE" dirty="0"/>
            </a:b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82B77-D61E-417E-B6A8-99D89AABC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05819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882DDD-306C-464A-B403-52A13F33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26C3F0-E81F-4A2C-9A8F-B63C7596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EB21C-604B-481E-8B03-EAE81427F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Algorithm A:</a:t>
            </a:r>
          </a:p>
          <a:p>
            <a:r>
              <a:rPr lang="en-GB" dirty="0"/>
              <a:t>Strengths</a:t>
            </a:r>
          </a:p>
          <a:p>
            <a:pPr lvl="1"/>
            <a:r>
              <a:rPr lang="en-GB" dirty="0"/>
              <a:t>Randomness </a:t>
            </a:r>
          </a:p>
          <a:p>
            <a:pPr lvl="1"/>
            <a:r>
              <a:rPr lang="en-GB" dirty="0"/>
              <a:t>Easy to understand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Weaknesses</a:t>
            </a:r>
          </a:p>
          <a:p>
            <a:pPr lvl="1"/>
            <a:r>
              <a:rPr lang="en-GB" dirty="0"/>
              <a:t>Only 2 reservations maximum to a vehicle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8A2465-11C8-486A-9101-DF229A5708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Algorithm B:</a:t>
            </a:r>
          </a:p>
          <a:p>
            <a:r>
              <a:rPr lang="en-GB" dirty="0"/>
              <a:t>Strengths</a:t>
            </a:r>
          </a:p>
          <a:p>
            <a:pPr lvl="1"/>
            <a:r>
              <a:rPr lang="en-GB" dirty="0"/>
              <a:t>Fast solution</a:t>
            </a:r>
          </a:p>
          <a:p>
            <a:pPr lvl="1"/>
            <a:r>
              <a:rPr lang="en-GB" dirty="0"/>
              <a:t>Better score than Algorithm A </a:t>
            </a:r>
          </a:p>
          <a:p>
            <a:pPr lvl="1"/>
            <a:r>
              <a:rPr lang="en-GB" dirty="0"/>
              <a:t>Easy to understand</a:t>
            </a:r>
          </a:p>
          <a:p>
            <a:pPr lvl="1"/>
            <a:endParaRPr lang="en-GB" dirty="0"/>
          </a:p>
          <a:p>
            <a:r>
              <a:rPr lang="en-GB" dirty="0"/>
              <a:t>Weaknesses</a:t>
            </a:r>
          </a:p>
          <a:p>
            <a:pPr lvl="1"/>
            <a:r>
              <a:rPr lang="en-GB" dirty="0"/>
              <a:t>Starting from initial solution per iteration</a:t>
            </a:r>
          </a:p>
          <a:p>
            <a:pPr lvl="1"/>
            <a:r>
              <a:rPr lang="en-GB" dirty="0"/>
              <a:t>Better for small datasets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1DDF1B9-2146-4BAF-9153-AB4D9905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Strength – weakness analysis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00714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D54C72-298D-4EB8-96FD-FDCD163E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428395-AC8A-4208-8DCD-BFA03BAD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17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3D1EB5-FE5C-4C15-AC91-F3894EF6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your attention.</a:t>
            </a:r>
            <a:br>
              <a:rPr lang="en-GB" dirty="0"/>
            </a:b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29476-0711-4370-9A18-80513AC29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Questions?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3284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4FAE3C-43BD-4E2F-971A-B4B998F2B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Solution representation</a:t>
            </a:r>
          </a:p>
          <a:p>
            <a:r>
              <a:rPr lang="nl-BE" dirty="0"/>
              <a:t>Initial solution</a:t>
            </a:r>
          </a:p>
          <a:p>
            <a:r>
              <a:rPr lang="nl-BE" dirty="0"/>
              <a:t>Algorithm A</a:t>
            </a:r>
          </a:p>
          <a:p>
            <a:r>
              <a:rPr lang="nl-BE" dirty="0"/>
              <a:t>Algorithm B</a:t>
            </a:r>
          </a:p>
          <a:p>
            <a:r>
              <a:rPr lang="nl-BE" dirty="0"/>
              <a:t>Experiments</a:t>
            </a:r>
          </a:p>
          <a:p>
            <a:r>
              <a:rPr lang="nl-BE" dirty="0"/>
              <a:t>Strength – weakness analysis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23ABA0-31FE-402F-9A42-A188F2CF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8D610-B234-4099-8A2B-43461FBE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4852D4-2986-4407-8054-8E23F9AD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7267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FE222A-6871-491F-8F86-3FD94347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FB410-0C40-4610-BDDB-65290E41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3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486816-EE5B-4E34-8B08-37609832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representation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FC706-3DF0-410B-9C24-E3B4423B0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800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5A841F4-B343-45BA-AECF-CBED1F042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198709"/>
              </p:ext>
            </p:extLst>
          </p:nvPr>
        </p:nvGraphicFramePr>
        <p:xfrm>
          <a:off x="1811045" y="1545468"/>
          <a:ext cx="8158578" cy="38982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79289">
                  <a:extLst>
                    <a:ext uri="{9D8B030D-6E8A-4147-A177-3AD203B41FA5}">
                      <a16:colId xmlns:a16="http://schemas.microsoft.com/office/drawing/2014/main" val="2127000438"/>
                    </a:ext>
                  </a:extLst>
                </a:gridCol>
                <a:gridCol w="4079289">
                  <a:extLst>
                    <a:ext uri="{9D8B030D-6E8A-4147-A177-3AD203B41FA5}">
                      <a16:colId xmlns:a16="http://schemas.microsoft.com/office/drawing/2014/main" val="1638860699"/>
                    </a:ext>
                  </a:extLst>
                </a:gridCol>
              </a:tblGrid>
              <a:tr h="285586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Areservatie</a:t>
                      </a:r>
                      <a:endParaRPr lang="en-BE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en-B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0026147"/>
                  </a:ext>
                </a:extLst>
              </a:tr>
              <a:tr h="28558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BE" sz="1100" dirty="0">
                          <a:effectLst/>
                        </a:rPr>
                        <a:t>resId</a:t>
                      </a:r>
                      <a:endParaRPr lang="en-B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>
                          <a:effectLst/>
                        </a:rPr>
                        <a:t>ID of the reservation</a:t>
                      </a:r>
                      <a:endParaRPr lang="en-B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6976151"/>
                  </a:ext>
                </a:extLst>
              </a:tr>
              <a:tr h="12219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BE" sz="1100" dirty="0">
                          <a:effectLst/>
                        </a:rPr>
                        <a:t>voertuigId </a:t>
                      </a:r>
                      <a:endParaRPr lang="en-B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 of assigned vehicle.</a:t>
                      </a:r>
                    </a:p>
                    <a:p>
                      <a:pPr marL="171450" indent="-17145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 means no vehicle assigned.</a:t>
                      </a:r>
                      <a:endParaRPr lang="en-B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2967404"/>
                  </a:ext>
                </a:extLst>
              </a:tr>
              <a:tr h="9098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BE" sz="1100">
                          <a:effectLst/>
                        </a:rPr>
                        <a:t>penalty1 </a:t>
                      </a:r>
                      <a:endParaRPr lang="en-BE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>
                          <a:effectLst/>
                        </a:rPr>
                        <a:t>Copy of penalty1 from the data. </a:t>
                      </a:r>
                    </a:p>
                    <a:p>
                      <a:pPr marL="171450" indent="-17145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>
                          <a:effectLst/>
                        </a:rPr>
                        <a:t>Copy for faster computation.</a:t>
                      </a:r>
                      <a:endParaRPr lang="en-B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9427429"/>
                  </a:ext>
                </a:extLst>
              </a:tr>
              <a:tr h="9098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BE" sz="1100">
                          <a:effectLst/>
                        </a:rPr>
                        <a:t>penalty2 </a:t>
                      </a:r>
                      <a:endParaRPr lang="en-BE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>
                          <a:effectLst/>
                        </a:rPr>
                        <a:t>Copy of penalty2 from the data. </a:t>
                      </a:r>
                    </a:p>
                    <a:p>
                      <a:pPr marL="171450" indent="-17145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>
                          <a:effectLst/>
                        </a:rPr>
                        <a:t>Copy for faster computation.</a:t>
                      </a:r>
                      <a:endParaRPr lang="en-B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9665573"/>
                  </a:ext>
                </a:extLst>
              </a:tr>
              <a:tr h="28558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BE" sz="1100" dirty="0">
                          <a:effectLst/>
                        </a:rPr>
                        <a:t>AVoertuig</a:t>
                      </a:r>
                      <a:endParaRPr lang="en-B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>
                          <a:effectLst/>
                        </a:rPr>
                        <a:t>Pointer to vehicle object.</a:t>
                      </a:r>
                      <a:endParaRPr lang="en-B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6169619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FE674-BEA7-497D-BAD4-7527D9CC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7990A-1558-47A0-A86E-72156A0F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4498F3-413B-431F-89F6-ACF1BCEA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representation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3501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5A841F4-B343-45BA-AECF-CBED1F042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574038"/>
              </p:ext>
            </p:extLst>
          </p:nvPr>
        </p:nvGraphicFramePr>
        <p:xfrm>
          <a:off x="1811045" y="1536590"/>
          <a:ext cx="8158578" cy="27028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79289">
                  <a:extLst>
                    <a:ext uri="{9D8B030D-6E8A-4147-A177-3AD203B41FA5}">
                      <a16:colId xmlns:a16="http://schemas.microsoft.com/office/drawing/2014/main" val="2127000438"/>
                    </a:ext>
                  </a:extLst>
                </a:gridCol>
                <a:gridCol w="4079289">
                  <a:extLst>
                    <a:ext uri="{9D8B030D-6E8A-4147-A177-3AD203B41FA5}">
                      <a16:colId xmlns:a16="http://schemas.microsoft.com/office/drawing/2014/main" val="1638860699"/>
                    </a:ext>
                  </a:extLst>
                </a:gridCol>
              </a:tblGrid>
              <a:tr h="285586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AVoertuig</a:t>
                      </a:r>
                      <a:endParaRPr lang="en-BE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en-B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0026147"/>
                  </a:ext>
                </a:extLst>
              </a:tr>
              <a:tr h="28558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BE" sz="1100" dirty="0">
                          <a:effectLst/>
                        </a:rPr>
                        <a:t>voertuigId</a:t>
                      </a:r>
                      <a:endParaRPr lang="en-B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>
                          <a:effectLst/>
                        </a:rPr>
                        <a:t>ID of the vehicle</a:t>
                      </a:r>
                      <a:endParaRPr lang="en-B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6976151"/>
                  </a:ext>
                </a:extLst>
              </a:tr>
              <a:tr h="12219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BE" sz="1100" dirty="0">
                          <a:effectLst/>
                        </a:rPr>
                        <a:t>zoneId </a:t>
                      </a:r>
                      <a:endParaRPr lang="en-B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 of assigned zone.</a:t>
                      </a:r>
                      <a:endParaRPr lang="en-B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2967404"/>
                  </a:ext>
                </a:extLst>
              </a:tr>
              <a:tr h="9098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BE" sz="1100" dirty="0">
                          <a:effectLst/>
                        </a:rPr>
                        <a:t>reservaties </a:t>
                      </a:r>
                      <a:endParaRPr lang="en-B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effectLst/>
                        </a:rPr>
                        <a:t>This is a list of all reservation which this vehicle got assigned to.</a:t>
                      </a:r>
                      <a:endParaRPr lang="en-B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9427429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FE674-BEA7-497D-BAD4-7527D9CC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7990A-1558-47A0-A86E-72156A0F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4498F3-413B-431F-89F6-ACF1BCEA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representation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1742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87F13A-7CAA-4E09-A63A-747CF520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39FBE0-8EE8-4644-9243-51265831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6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CBE01A-BB97-4334-A7D4-463BCDB7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solution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64C76-6542-4EA2-B825-DC424D449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19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1085EB-A76E-414E-8B3C-53D811EB5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EE349-D9D9-4CF5-8744-AF456710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B21E2-F3B3-4BFC-9290-1E306425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8CE770-E87C-4AA5-BA8B-B48207E2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solution</a:t>
            </a:r>
            <a:endParaRPr lang="en-BE" dirty="0"/>
          </a:p>
        </p:txBody>
      </p:sp>
      <p:sp>
        <p:nvSpPr>
          <p:cNvPr id="6" name="Rechthoek 3">
            <a:extLst>
              <a:ext uri="{FF2B5EF4-FFF2-40B4-BE49-F238E27FC236}">
                <a16:creationId xmlns:a16="http://schemas.microsoft.com/office/drawing/2014/main" id="{B2C6D7D6-C729-4E71-9308-30FCC5676BAC}"/>
              </a:ext>
            </a:extLst>
          </p:cNvPr>
          <p:cNvSpPr/>
          <p:nvPr/>
        </p:nvSpPr>
        <p:spPr>
          <a:xfrm>
            <a:off x="3258780" y="2005422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hoek 11">
            <a:extLst>
              <a:ext uri="{FF2B5EF4-FFF2-40B4-BE49-F238E27FC236}">
                <a16:creationId xmlns:a16="http://schemas.microsoft.com/office/drawing/2014/main" id="{5BB98D9A-89A4-47D1-9D3D-6ABD7E9BD8A5}"/>
              </a:ext>
            </a:extLst>
          </p:cNvPr>
          <p:cNvSpPr/>
          <p:nvPr/>
        </p:nvSpPr>
        <p:spPr>
          <a:xfrm>
            <a:off x="4626185" y="2005422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hoek 12">
            <a:extLst>
              <a:ext uri="{FF2B5EF4-FFF2-40B4-BE49-F238E27FC236}">
                <a16:creationId xmlns:a16="http://schemas.microsoft.com/office/drawing/2014/main" id="{BF0F8BBC-FC73-4413-B7BF-3DAFE9BBBE5B}"/>
              </a:ext>
            </a:extLst>
          </p:cNvPr>
          <p:cNvSpPr/>
          <p:nvPr/>
        </p:nvSpPr>
        <p:spPr>
          <a:xfrm>
            <a:off x="5993590" y="2005422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hoek 13">
            <a:extLst>
              <a:ext uri="{FF2B5EF4-FFF2-40B4-BE49-F238E27FC236}">
                <a16:creationId xmlns:a16="http://schemas.microsoft.com/office/drawing/2014/main" id="{B2EE0EF1-F579-4604-A263-01090928B36C}"/>
              </a:ext>
            </a:extLst>
          </p:cNvPr>
          <p:cNvSpPr/>
          <p:nvPr/>
        </p:nvSpPr>
        <p:spPr>
          <a:xfrm>
            <a:off x="7360995" y="2005421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hoek 14">
            <a:extLst>
              <a:ext uri="{FF2B5EF4-FFF2-40B4-BE49-F238E27FC236}">
                <a16:creationId xmlns:a16="http://schemas.microsoft.com/office/drawing/2014/main" id="{AE1ACA46-0C97-4E1A-B82F-2557B2A210B5}"/>
              </a:ext>
            </a:extLst>
          </p:cNvPr>
          <p:cNvSpPr/>
          <p:nvPr/>
        </p:nvSpPr>
        <p:spPr>
          <a:xfrm>
            <a:off x="3258780" y="2944988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id="{B1AD9551-DEFD-42C0-A0F0-970BBD1DE29D}"/>
              </a:ext>
            </a:extLst>
          </p:cNvPr>
          <p:cNvSpPr/>
          <p:nvPr/>
        </p:nvSpPr>
        <p:spPr>
          <a:xfrm>
            <a:off x="4626185" y="2944987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hoek 16">
            <a:extLst>
              <a:ext uri="{FF2B5EF4-FFF2-40B4-BE49-F238E27FC236}">
                <a16:creationId xmlns:a16="http://schemas.microsoft.com/office/drawing/2014/main" id="{14B5FE41-F26D-4CC2-BF03-EDF47916AA56}"/>
              </a:ext>
            </a:extLst>
          </p:cNvPr>
          <p:cNvSpPr/>
          <p:nvPr/>
        </p:nvSpPr>
        <p:spPr>
          <a:xfrm>
            <a:off x="5993589" y="2944986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 17">
            <a:extLst>
              <a:ext uri="{FF2B5EF4-FFF2-40B4-BE49-F238E27FC236}">
                <a16:creationId xmlns:a16="http://schemas.microsoft.com/office/drawing/2014/main" id="{4DA179ED-8966-4E41-8EAD-ECAE42FE0881}"/>
              </a:ext>
            </a:extLst>
          </p:cNvPr>
          <p:cNvSpPr/>
          <p:nvPr/>
        </p:nvSpPr>
        <p:spPr>
          <a:xfrm>
            <a:off x="7360994" y="2944985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hoek 18">
            <a:extLst>
              <a:ext uri="{FF2B5EF4-FFF2-40B4-BE49-F238E27FC236}">
                <a16:creationId xmlns:a16="http://schemas.microsoft.com/office/drawing/2014/main" id="{7AEB280B-5B2E-4200-8148-BA6DF15E7042}"/>
              </a:ext>
            </a:extLst>
          </p:cNvPr>
          <p:cNvSpPr/>
          <p:nvPr/>
        </p:nvSpPr>
        <p:spPr>
          <a:xfrm>
            <a:off x="3258779" y="3884552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hoek 19">
            <a:extLst>
              <a:ext uri="{FF2B5EF4-FFF2-40B4-BE49-F238E27FC236}">
                <a16:creationId xmlns:a16="http://schemas.microsoft.com/office/drawing/2014/main" id="{D8AB5220-CDE2-4268-A051-64912802EB4F}"/>
              </a:ext>
            </a:extLst>
          </p:cNvPr>
          <p:cNvSpPr/>
          <p:nvPr/>
        </p:nvSpPr>
        <p:spPr>
          <a:xfrm>
            <a:off x="4626183" y="3884552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hoek 20">
            <a:extLst>
              <a:ext uri="{FF2B5EF4-FFF2-40B4-BE49-F238E27FC236}">
                <a16:creationId xmlns:a16="http://schemas.microsoft.com/office/drawing/2014/main" id="{E12E5FA5-9F5F-4C13-99A4-1F937FDAC80D}"/>
              </a:ext>
            </a:extLst>
          </p:cNvPr>
          <p:cNvSpPr/>
          <p:nvPr/>
        </p:nvSpPr>
        <p:spPr>
          <a:xfrm>
            <a:off x="5993587" y="3884548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hoek 21">
            <a:extLst>
              <a:ext uri="{FF2B5EF4-FFF2-40B4-BE49-F238E27FC236}">
                <a16:creationId xmlns:a16="http://schemas.microsoft.com/office/drawing/2014/main" id="{2263E5E7-2123-4355-BCAB-E296BEF31E1F}"/>
              </a:ext>
            </a:extLst>
          </p:cNvPr>
          <p:cNvSpPr/>
          <p:nvPr/>
        </p:nvSpPr>
        <p:spPr>
          <a:xfrm>
            <a:off x="7360989" y="3884547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 22">
            <a:extLst>
              <a:ext uri="{FF2B5EF4-FFF2-40B4-BE49-F238E27FC236}">
                <a16:creationId xmlns:a16="http://schemas.microsoft.com/office/drawing/2014/main" id="{80DF7956-E735-464D-A611-49C9DEC908AC}"/>
              </a:ext>
            </a:extLst>
          </p:cNvPr>
          <p:cNvSpPr/>
          <p:nvPr/>
        </p:nvSpPr>
        <p:spPr>
          <a:xfrm>
            <a:off x="3258778" y="4824114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hoek 23">
            <a:extLst>
              <a:ext uri="{FF2B5EF4-FFF2-40B4-BE49-F238E27FC236}">
                <a16:creationId xmlns:a16="http://schemas.microsoft.com/office/drawing/2014/main" id="{16D024C8-3D4B-4141-B09D-36F3DB57B7CD}"/>
              </a:ext>
            </a:extLst>
          </p:cNvPr>
          <p:cNvSpPr/>
          <p:nvPr/>
        </p:nvSpPr>
        <p:spPr>
          <a:xfrm>
            <a:off x="4626177" y="4824107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hoek 24">
            <a:extLst>
              <a:ext uri="{FF2B5EF4-FFF2-40B4-BE49-F238E27FC236}">
                <a16:creationId xmlns:a16="http://schemas.microsoft.com/office/drawing/2014/main" id="{8EE67890-D2CD-48AF-A4C9-FADAF1C11BF6}"/>
              </a:ext>
            </a:extLst>
          </p:cNvPr>
          <p:cNvSpPr/>
          <p:nvPr/>
        </p:nvSpPr>
        <p:spPr>
          <a:xfrm>
            <a:off x="5993575" y="4824099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hoek 25">
            <a:extLst>
              <a:ext uri="{FF2B5EF4-FFF2-40B4-BE49-F238E27FC236}">
                <a16:creationId xmlns:a16="http://schemas.microsoft.com/office/drawing/2014/main" id="{881C1E6D-CBE8-4895-B43B-23FCB87699F3}"/>
              </a:ext>
            </a:extLst>
          </p:cNvPr>
          <p:cNvSpPr/>
          <p:nvPr/>
        </p:nvSpPr>
        <p:spPr>
          <a:xfrm>
            <a:off x="7360966" y="4824091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kstvak 26">
            <a:extLst>
              <a:ext uri="{FF2B5EF4-FFF2-40B4-BE49-F238E27FC236}">
                <a16:creationId xmlns:a16="http://schemas.microsoft.com/office/drawing/2014/main" id="{F6CB8856-0CAA-4D80-A23A-6E70BFA681A4}"/>
              </a:ext>
            </a:extLst>
          </p:cNvPr>
          <p:cNvSpPr txBox="1"/>
          <p:nvPr/>
        </p:nvSpPr>
        <p:spPr>
          <a:xfrm>
            <a:off x="4626177" y="294498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23" name="Tekstvak 27">
            <a:extLst>
              <a:ext uri="{FF2B5EF4-FFF2-40B4-BE49-F238E27FC236}">
                <a16:creationId xmlns:a16="http://schemas.microsoft.com/office/drawing/2014/main" id="{A42F0564-0002-4DF6-B38A-DB15753FD9E5}"/>
              </a:ext>
            </a:extLst>
          </p:cNvPr>
          <p:cNvSpPr txBox="1"/>
          <p:nvPr/>
        </p:nvSpPr>
        <p:spPr>
          <a:xfrm>
            <a:off x="5975670" y="38845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4" name="Tekstvak 28">
            <a:extLst>
              <a:ext uri="{FF2B5EF4-FFF2-40B4-BE49-F238E27FC236}">
                <a16:creationId xmlns:a16="http://schemas.microsoft.com/office/drawing/2014/main" id="{5005545B-B463-4E1E-BCE5-83BAB355D821}"/>
              </a:ext>
            </a:extLst>
          </p:cNvPr>
          <p:cNvSpPr txBox="1"/>
          <p:nvPr/>
        </p:nvSpPr>
        <p:spPr>
          <a:xfrm>
            <a:off x="5975670" y="196583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R3</a:t>
            </a:r>
          </a:p>
        </p:txBody>
      </p:sp>
      <p:pic>
        <p:nvPicPr>
          <p:cNvPr id="25" name="Picture 4" descr="Afbeeldingsresultaat voor car">
            <a:extLst>
              <a:ext uri="{FF2B5EF4-FFF2-40B4-BE49-F238E27FC236}">
                <a16:creationId xmlns:a16="http://schemas.microsoft.com/office/drawing/2014/main" id="{9F72CCC3-514C-43C0-B3BB-094FE8987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474" l="2381" r="99320">
                        <a14:foregroundMark x1="3061" y1="56725" x2="3061" y2="56725"/>
                        <a14:foregroundMark x1="5782" y1="43860" x2="5782" y2="43860"/>
                        <a14:foregroundMark x1="17687" y1="67251" x2="17687" y2="67251"/>
                        <a14:foregroundMark x1="21769" y1="64327" x2="21769" y2="64327"/>
                        <a14:foregroundMark x1="19728" y1="61988" x2="19728" y2="61988"/>
                        <a14:foregroundMark x1="22109" y1="59649" x2="22109" y2="59649"/>
                        <a14:foregroundMark x1="22449" y1="60234" x2="22449" y2="60234"/>
                        <a14:foregroundMark x1="19048" y1="71930" x2="19048" y2="71930"/>
                        <a14:foregroundMark x1="87075" y1="63158" x2="87075" y2="63158"/>
                        <a14:foregroundMark x1="82313" y1="63158" x2="82313" y2="63158"/>
                        <a14:foregroundMark x1="78912" y1="60234" x2="78912" y2="60234"/>
                        <a14:foregroundMark x1="81293" y1="63158" x2="81293" y2="63158"/>
                        <a14:foregroundMark x1="95238" y1="59064" x2="95238" y2="59064"/>
                        <a14:foregroundMark x1="99320" y1="62573" x2="99320" y2="62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48" y="2190080"/>
            <a:ext cx="697378" cy="4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Afbeeldingsresultaat voor car">
            <a:extLst>
              <a:ext uri="{FF2B5EF4-FFF2-40B4-BE49-F238E27FC236}">
                <a16:creationId xmlns:a16="http://schemas.microsoft.com/office/drawing/2014/main" id="{5059937E-D415-4E86-98F3-A1153D9FA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474" l="2381" r="99320">
                        <a14:foregroundMark x1="3061" y1="56725" x2="3061" y2="56725"/>
                        <a14:foregroundMark x1="5782" y1="43860" x2="5782" y2="43860"/>
                        <a14:foregroundMark x1="17687" y1="67251" x2="17687" y2="67251"/>
                        <a14:foregroundMark x1="21769" y1="64327" x2="21769" y2="64327"/>
                        <a14:foregroundMark x1="19728" y1="61988" x2="19728" y2="61988"/>
                        <a14:foregroundMark x1="22109" y1="59649" x2="22109" y2="59649"/>
                        <a14:foregroundMark x1="22449" y1="60234" x2="22449" y2="60234"/>
                        <a14:foregroundMark x1="19048" y1="71930" x2="19048" y2="71930"/>
                        <a14:foregroundMark x1="87075" y1="63158" x2="87075" y2="63158"/>
                        <a14:foregroundMark x1="82313" y1="63158" x2="82313" y2="63158"/>
                        <a14:foregroundMark x1="78912" y1="60234" x2="78912" y2="60234"/>
                        <a14:foregroundMark x1="81293" y1="63158" x2="81293" y2="63158"/>
                        <a14:foregroundMark x1="95238" y1="59064" x2="95238" y2="59064"/>
                        <a14:foregroundMark x1="99320" y1="62573" x2="99320" y2="62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085" y="2595698"/>
            <a:ext cx="697378" cy="4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Afbeeldingsresultaat voor car">
            <a:extLst>
              <a:ext uri="{FF2B5EF4-FFF2-40B4-BE49-F238E27FC236}">
                <a16:creationId xmlns:a16="http://schemas.microsoft.com/office/drawing/2014/main" id="{332F0DAC-1FA2-4BD4-9498-811699783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474" l="2381" r="99320">
                        <a14:foregroundMark x1="3061" y1="56725" x2="3061" y2="56725"/>
                        <a14:foregroundMark x1="5782" y1="43860" x2="5782" y2="43860"/>
                        <a14:foregroundMark x1="17687" y1="67251" x2="17687" y2="67251"/>
                        <a14:foregroundMark x1="21769" y1="64327" x2="21769" y2="64327"/>
                        <a14:foregroundMark x1="19728" y1="61988" x2="19728" y2="61988"/>
                        <a14:foregroundMark x1="22109" y1="59649" x2="22109" y2="59649"/>
                        <a14:foregroundMark x1="22449" y1="60234" x2="22449" y2="60234"/>
                        <a14:foregroundMark x1="19048" y1="71930" x2="19048" y2="71930"/>
                        <a14:foregroundMark x1="87075" y1="63158" x2="87075" y2="63158"/>
                        <a14:foregroundMark x1="82313" y1="63158" x2="82313" y2="63158"/>
                        <a14:foregroundMark x1="78912" y1="60234" x2="78912" y2="60234"/>
                        <a14:foregroundMark x1="81293" y1="63158" x2="81293" y2="63158"/>
                        <a14:foregroundMark x1="95238" y1="59064" x2="95238" y2="59064"/>
                        <a14:foregroundMark x1="99320" y1="62573" x2="99320" y2="62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63" y="2963123"/>
            <a:ext cx="697378" cy="4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Afbeeldingsresultaat voor car">
            <a:extLst>
              <a:ext uri="{FF2B5EF4-FFF2-40B4-BE49-F238E27FC236}">
                <a16:creationId xmlns:a16="http://schemas.microsoft.com/office/drawing/2014/main" id="{531D03C0-8F78-47A7-872E-F59CECF99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474" l="2381" r="99320">
                        <a14:foregroundMark x1="3061" y1="56725" x2="3061" y2="56725"/>
                        <a14:foregroundMark x1="5782" y1="43860" x2="5782" y2="43860"/>
                        <a14:foregroundMark x1="17687" y1="67251" x2="17687" y2="67251"/>
                        <a14:foregroundMark x1="21769" y1="64327" x2="21769" y2="64327"/>
                        <a14:foregroundMark x1="19728" y1="61988" x2="19728" y2="61988"/>
                        <a14:foregroundMark x1="22109" y1="59649" x2="22109" y2="59649"/>
                        <a14:foregroundMark x1="22449" y1="60234" x2="22449" y2="60234"/>
                        <a14:foregroundMark x1="19048" y1="71930" x2="19048" y2="71930"/>
                        <a14:foregroundMark x1="87075" y1="63158" x2="87075" y2="63158"/>
                        <a14:foregroundMark x1="82313" y1="63158" x2="82313" y2="63158"/>
                        <a14:foregroundMark x1="78912" y1="60234" x2="78912" y2="60234"/>
                        <a14:foregroundMark x1="81293" y1="63158" x2="81293" y2="63158"/>
                        <a14:foregroundMark x1="95238" y1="59064" x2="95238" y2="59064"/>
                        <a14:foregroundMark x1="99320" y1="62573" x2="99320" y2="62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085" y="3368064"/>
            <a:ext cx="697378" cy="4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Afbeeldingsresultaat voor car">
            <a:extLst>
              <a:ext uri="{FF2B5EF4-FFF2-40B4-BE49-F238E27FC236}">
                <a16:creationId xmlns:a16="http://schemas.microsoft.com/office/drawing/2014/main" id="{9123286D-52D0-4242-B9EE-0C8CFA1F7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474" l="2381" r="99320">
                        <a14:foregroundMark x1="3061" y1="56725" x2="3061" y2="56725"/>
                        <a14:foregroundMark x1="5782" y1="43860" x2="5782" y2="43860"/>
                        <a14:foregroundMark x1="17687" y1="67251" x2="17687" y2="67251"/>
                        <a14:foregroundMark x1="21769" y1="64327" x2="21769" y2="64327"/>
                        <a14:foregroundMark x1="19728" y1="61988" x2="19728" y2="61988"/>
                        <a14:foregroundMark x1="22109" y1="59649" x2="22109" y2="59649"/>
                        <a14:foregroundMark x1="22449" y1="60234" x2="22449" y2="60234"/>
                        <a14:foregroundMark x1="19048" y1="71930" x2="19048" y2="71930"/>
                        <a14:foregroundMark x1="87075" y1="63158" x2="87075" y2="63158"/>
                        <a14:foregroundMark x1="82313" y1="63158" x2="82313" y2="63158"/>
                        <a14:foregroundMark x1="78912" y1="60234" x2="78912" y2="60234"/>
                        <a14:foregroundMark x1="81293" y1="63158" x2="81293" y2="63158"/>
                        <a14:foregroundMark x1="95238" y1="59064" x2="95238" y2="59064"/>
                        <a14:foregroundMark x1="99320" y1="62573" x2="99320" y2="62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085" y="3773682"/>
            <a:ext cx="697378" cy="4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Afbeeldingsresultaat voor car">
            <a:extLst>
              <a:ext uri="{FF2B5EF4-FFF2-40B4-BE49-F238E27FC236}">
                <a16:creationId xmlns:a16="http://schemas.microsoft.com/office/drawing/2014/main" id="{C346580D-EFD4-4002-89E4-A032F3A40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474" l="2381" r="99320">
                        <a14:foregroundMark x1="3061" y1="56725" x2="3061" y2="56725"/>
                        <a14:foregroundMark x1="5782" y1="43860" x2="5782" y2="43860"/>
                        <a14:foregroundMark x1="17687" y1="67251" x2="17687" y2="67251"/>
                        <a14:foregroundMark x1="21769" y1="64327" x2="21769" y2="64327"/>
                        <a14:foregroundMark x1="19728" y1="61988" x2="19728" y2="61988"/>
                        <a14:foregroundMark x1="22109" y1="59649" x2="22109" y2="59649"/>
                        <a14:foregroundMark x1="22449" y1="60234" x2="22449" y2="60234"/>
                        <a14:foregroundMark x1="19048" y1="71930" x2="19048" y2="71930"/>
                        <a14:foregroundMark x1="87075" y1="63158" x2="87075" y2="63158"/>
                        <a14:foregroundMark x1="82313" y1="63158" x2="82313" y2="63158"/>
                        <a14:foregroundMark x1="78912" y1="60234" x2="78912" y2="60234"/>
                        <a14:foregroundMark x1="81293" y1="63158" x2="81293" y2="63158"/>
                        <a14:foregroundMark x1="95238" y1="59064" x2="95238" y2="59064"/>
                        <a14:foregroundMark x1="99320" y1="62573" x2="99320" y2="62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284" y="4178623"/>
            <a:ext cx="697378" cy="4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Afbeeldingsresultaat voor car">
            <a:extLst>
              <a:ext uri="{FF2B5EF4-FFF2-40B4-BE49-F238E27FC236}">
                <a16:creationId xmlns:a16="http://schemas.microsoft.com/office/drawing/2014/main" id="{50E66E10-F595-43B2-9B76-305B7279B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474" l="2381" r="99320">
                        <a14:foregroundMark x1="3061" y1="56725" x2="3061" y2="56725"/>
                        <a14:foregroundMark x1="5782" y1="43860" x2="5782" y2="43860"/>
                        <a14:foregroundMark x1="17687" y1="67251" x2="17687" y2="67251"/>
                        <a14:foregroundMark x1="21769" y1="64327" x2="21769" y2="64327"/>
                        <a14:foregroundMark x1="19728" y1="61988" x2="19728" y2="61988"/>
                        <a14:foregroundMark x1="22109" y1="59649" x2="22109" y2="59649"/>
                        <a14:foregroundMark x1="22449" y1="60234" x2="22449" y2="60234"/>
                        <a14:foregroundMark x1="19048" y1="71930" x2="19048" y2="71930"/>
                        <a14:foregroundMark x1="87075" y1="63158" x2="87075" y2="63158"/>
                        <a14:foregroundMark x1="82313" y1="63158" x2="82313" y2="63158"/>
                        <a14:foregroundMark x1="78912" y1="60234" x2="78912" y2="60234"/>
                        <a14:foregroundMark x1="81293" y1="63158" x2="81293" y2="63158"/>
                        <a14:foregroundMark x1="95238" y1="59064" x2="95238" y2="59064"/>
                        <a14:foregroundMark x1="99320" y1="62573" x2="99320" y2="62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804" y="4583564"/>
            <a:ext cx="697378" cy="4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Afbeeldingsresultaat voor car">
            <a:extLst>
              <a:ext uri="{FF2B5EF4-FFF2-40B4-BE49-F238E27FC236}">
                <a16:creationId xmlns:a16="http://schemas.microsoft.com/office/drawing/2014/main" id="{DE7005A5-02CA-4F37-A51F-F6EEAF306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474" l="2381" r="99320">
                        <a14:foregroundMark x1="3061" y1="56725" x2="3061" y2="56725"/>
                        <a14:foregroundMark x1="5782" y1="43860" x2="5782" y2="43860"/>
                        <a14:foregroundMark x1="17687" y1="67251" x2="17687" y2="67251"/>
                        <a14:foregroundMark x1="21769" y1="64327" x2="21769" y2="64327"/>
                        <a14:foregroundMark x1="19728" y1="61988" x2="19728" y2="61988"/>
                        <a14:foregroundMark x1="22109" y1="59649" x2="22109" y2="59649"/>
                        <a14:foregroundMark x1="22449" y1="60234" x2="22449" y2="60234"/>
                        <a14:foregroundMark x1="19048" y1="71930" x2="19048" y2="71930"/>
                        <a14:foregroundMark x1="87075" y1="63158" x2="87075" y2="63158"/>
                        <a14:foregroundMark x1="82313" y1="63158" x2="82313" y2="63158"/>
                        <a14:foregroundMark x1="78912" y1="60234" x2="78912" y2="60234"/>
                        <a14:foregroundMark x1="81293" y1="63158" x2="81293" y2="63158"/>
                        <a14:foregroundMark x1="95238" y1="59064" x2="95238" y2="59064"/>
                        <a14:foregroundMark x1="99320" y1="62573" x2="99320" y2="62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085" y="4971150"/>
            <a:ext cx="697378" cy="4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Vermenigvuldigingsteken 29">
            <a:extLst>
              <a:ext uri="{FF2B5EF4-FFF2-40B4-BE49-F238E27FC236}">
                <a16:creationId xmlns:a16="http://schemas.microsoft.com/office/drawing/2014/main" id="{B08D8041-2854-4BB3-8870-FA30D1537442}"/>
              </a:ext>
            </a:extLst>
          </p:cNvPr>
          <p:cNvSpPr/>
          <p:nvPr/>
        </p:nvSpPr>
        <p:spPr>
          <a:xfrm>
            <a:off x="5975670" y="1959061"/>
            <a:ext cx="426720" cy="447421"/>
          </a:xfrm>
          <a:prstGeom prst="mathMultiply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Vermenigvuldigingsteken 39">
            <a:extLst>
              <a:ext uri="{FF2B5EF4-FFF2-40B4-BE49-F238E27FC236}">
                <a16:creationId xmlns:a16="http://schemas.microsoft.com/office/drawing/2014/main" id="{32BA1901-94AC-4897-8DD7-03BBA70945AE}"/>
              </a:ext>
            </a:extLst>
          </p:cNvPr>
          <p:cNvSpPr/>
          <p:nvPr/>
        </p:nvSpPr>
        <p:spPr>
          <a:xfrm>
            <a:off x="4617217" y="2903059"/>
            <a:ext cx="426720" cy="447421"/>
          </a:xfrm>
          <a:prstGeom prst="mathMultiply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Vermenigvuldigingsteken 40">
            <a:extLst>
              <a:ext uri="{FF2B5EF4-FFF2-40B4-BE49-F238E27FC236}">
                <a16:creationId xmlns:a16="http://schemas.microsoft.com/office/drawing/2014/main" id="{90AEB181-1C72-4F7D-AF7F-C801BBBB10B0}"/>
              </a:ext>
            </a:extLst>
          </p:cNvPr>
          <p:cNvSpPr/>
          <p:nvPr/>
        </p:nvSpPr>
        <p:spPr>
          <a:xfrm>
            <a:off x="5984628" y="3858007"/>
            <a:ext cx="426720" cy="447421"/>
          </a:xfrm>
          <a:prstGeom prst="mathMultiply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7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48148E-6 L 0.08359 -0.02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-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0.09818 -0.091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" y="-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0.09961 -0.1423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4" y="-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0.10586 -0.2013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0836 -0.2013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1056 -0.2604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-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0.12031 -0.3194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16" y="-1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0.11211 -0.358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9" y="-1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4FBD25-29AC-4AA6-89BB-D1A2E0B5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5016B7-773F-4505-8C5C-4F7A8779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8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8E5307-9680-4C6E-8A8A-27EEB49D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A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FB67F-1BB7-4038-B313-1AD7E0638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8646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A2A3A0-B383-48D4-92C2-C5E9E97B9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61FA8-C32C-4012-943D-D54FF7F4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FIIW, E-ICT, Campus De Nayer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41C22-4660-4F4B-A4B6-BA0CC62F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0E8541-6D80-4D40-AAFB-B7886569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A</a:t>
            </a:r>
            <a:endParaRPr lang="en-BE" dirty="0"/>
          </a:p>
        </p:txBody>
      </p:sp>
      <p:sp>
        <p:nvSpPr>
          <p:cNvPr id="6" name="Rechthoek 3">
            <a:extLst>
              <a:ext uri="{FF2B5EF4-FFF2-40B4-BE49-F238E27FC236}">
                <a16:creationId xmlns:a16="http://schemas.microsoft.com/office/drawing/2014/main" id="{EC95834B-0430-4A89-ABBC-FDDB0AD97F44}"/>
              </a:ext>
            </a:extLst>
          </p:cNvPr>
          <p:cNvSpPr/>
          <p:nvPr/>
        </p:nvSpPr>
        <p:spPr>
          <a:xfrm>
            <a:off x="3309793" y="1961395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hoek 11">
            <a:extLst>
              <a:ext uri="{FF2B5EF4-FFF2-40B4-BE49-F238E27FC236}">
                <a16:creationId xmlns:a16="http://schemas.microsoft.com/office/drawing/2014/main" id="{BB473ECD-E3F7-44C3-A98E-9F76B7346F0B}"/>
              </a:ext>
            </a:extLst>
          </p:cNvPr>
          <p:cNvSpPr/>
          <p:nvPr/>
        </p:nvSpPr>
        <p:spPr>
          <a:xfrm>
            <a:off x="4677198" y="1961395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hoek 12">
            <a:extLst>
              <a:ext uri="{FF2B5EF4-FFF2-40B4-BE49-F238E27FC236}">
                <a16:creationId xmlns:a16="http://schemas.microsoft.com/office/drawing/2014/main" id="{9EE33479-E611-4971-AE0A-E9E11CAEE29B}"/>
              </a:ext>
            </a:extLst>
          </p:cNvPr>
          <p:cNvSpPr/>
          <p:nvPr/>
        </p:nvSpPr>
        <p:spPr>
          <a:xfrm>
            <a:off x="6044603" y="1961395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hoek 13">
            <a:extLst>
              <a:ext uri="{FF2B5EF4-FFF2-40B4-BE49-F238E27FC236}">
                <a16:creationId xmlns:a16="http://schemas.microsoft.com/office/drawing/2014/main" id="{49D952E1-A169-4EB5-A11B-2DA851DF0887}"/>
              </a:ext>
            </a:extLst>
          </p:cNvPr>
          <p:cNvSpPr/>
          <p:nvPr/>
        </p:nvSpPr>
        <p:spPr>
          <a:xfrm>
            <a:off x="7412008" y="1961394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hoek 14">
            <a:extLst>
              <a:ext uri="{FF2B5EF4-FFF2-40B4-BE49-F238E27FC236}">
                <a16:creationId xmlns:a16="http://schemas.microsoft.com/office/drawing/2014/main" id="{AA5BB115-90F6-4B75-B83D-17348FC03820}"/>
              </a:ext>
            </a:extLst>
          </p:cNvPr>
          <p:cNvSpPr/>
          <p:nvPr/>
        </p:nvSpPr>
        <p:spPr>
          <a:xfrm>
            <a:off x="3309793" y="2900961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id="{82654F32-9E70-475D-870C-2A21D708B394}"/>
              </a:ext>
            </a:extLst>
          </p:cNvPr>
          <p:cNvSpPr/>
          <p:nvPr/>
        </p:nvSpPr>
        <p:spPr>
          <a:xfrm>
            <a:off x="4677198" y="2900960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hoek 16">
            <a:extLst>
              <a:ext uri="{FF2B5EF4-FFF2-40B4-BE49-F238E27FC236}">
                <a16:creationId xmlns:a16="http://schemas.microsoft.com/office/drawing/2014/main" id="{B66C1145-9965-48DD-A681-99CE19EBE61C}"/>
              </a:ext>
            </a:extLst>
          </p:cNvPr>
          <p:cNvSpPr/>
          <p:nvPr/>
        </p:nvSpPr>
        <p:spPr>
          <a:xfrm>
            <a:off x="6044602" y="2900959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 17">
            <a:extLst>
              <a:ext uri="{FF2B5EF4-FFF2-40B4-BE49-F238E27FC236}">
                <a16:creationId xmlns:a16="http://schemas.microsoft.com/office/drawing/2014/main" id="{51466BDB-C0B7-4DE4-8BBE-99C5799E8822}"/>
              </a:ext>
            </a:extLst>
          </p:cNvPr>
          <p:cNvSpPr/>
          <p:nvPr/>
        </p:nvSpPr>
        <p:spPr>
          <a:xfrm>
            <a:off x="7412007" y="2900958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hoek 18">
            <a:extLst>
              <a:ext uri="{FF2B5EF4-FFF2-40B4-BE49-F238E27FC236}">
                <a16:creationId xmlns:a16="http://schemas.microsoft.com/office/drawing/2014/main" id="{9778999F-5AF5-441B-B17B-D7D256571D53}"/>
              </a:ext>
            </a:extLst>
          </p:cNvPr>
          <p:cNvSpPr/>
          <p:nvPr/>
        </p:nvSpPr>
        <p:spPr>
          <a:xfrm>
            <a:off x="3309792" y="3840525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hoek 19">
            <a:extLst>
              <a:ext uri="{FF2B5EF4-FFF2-40B4-BE49-F238E27FC236}">
                <a16:creationId xmlns:a16="http://schemas.microsoft.com/office/drawing/2014/main" id="{9627652E-4CCE-46B7-9756-7EB387FA6740}"/>
              </a:ext>
            </a:extLst>
          </p:cNvPr>
          <p:cNvSpPr/>
          <p:nvPr/>
        </p:nvSpPr>
        <p:spPr>
          <a:xfrm>
            <a:off x="4677196" y="3840525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hoek 20">
            <a:extLst>
              <a:ext uri="{FF2B5EF4-FFF2-40B4-BE49-F238E27FC236}">
                <a16:creationId xmlns:a16="http://schemas.microsoft.com/office/drawing/2014/main" id="{8CCF4D92-C038-40E2-A475-56C0769F48C3}"/>
              </a:ext>
            </a:extLst>
          </p:cNvPr>
          <p:cNvSpPr/>
          <p:nvPr/>
        </p:nvSpPr>
        <p:spPr>
          <a:xfrm>
            <a:off x="6044600" y="3840521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hoek 21">
            <a:extLst>
              <a:ext uri="{FF2B5EF4-FFF2-40B4-BE49-F238E27FC236}">
                <a16:creationId xmlns:a16="http://schemas.microsoft.com/office/drawing/2014/main" id="{087B7A9F-3860-4F50-B9DB-4836A96C7A70}"/>
              </a:ext>
            </a:extLst>
          </p:cNvPr>
          <p:cNvSpPr/>
          <p:nvPr/>
        </p:nvSpPr>
        <p:spPr>
          <a:xfrm>
            <a:off x="7412002" y="3840520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 22">
            <a:extLst>
              <a:ext uri="{FF2B5EF4-FFF2-40B4-BE49-F238E27FC236}">
                <a16:creationId xmlns:a16="http://schemas.microsoft.com/office/drawing/2014/main" id="{D7E317EC-5C7A-4182-B472-3DEF7B8C563F}"/>
              </a:ext>
            </a:extLst>
          </p:cNvPr>
          <p:cNvSpPr/>
          <p:nvPr/>
        </p:nvSpPr>
        <p:spPr>
          <a:xfrm>
            <a:off x="3309791" y="4780087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hoek 23">
            <a:extLst>
              <a:ext uri="{FF2B5EF4-FFF2-40B4-BE49-F238E27FC236}">
                <a16:creationId xmlns:a16="http://schemas.microsoft.com/office/drawing/2014/main" id="{8027EE63-6260-423A-84DF-EE6E9092957C}"/>
              </a:ext>
            </a:extLst>
          </p:cNvPr>
          <p:cNvSpPr/>
          <p:nvPr/>
        </p:nvSpPr>
        <p:spPr>
          <a:xfrm>
            <a:off x="4677190" y="4780080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hoek 24">
            <a:extLst>
              <a:ext uri="{FF2B5EF4-FFF2-40B4-BE49-F238E27FC236}">
                <a16:creationId xmlns:a16="http://schemas.microsoft.com/office/drawing/2014/main" id="{3A96C324-0340-4B16-AEAB-ED02180ED42E}"/>
              </a:ext>
            </a:extLst>
          </p:cNvPr>
          <p:cNvSpPr/>
          <p:nvPr/>
        </p:nvSpPr>
        <p:spPr>
          <a:xfrm>
            <a:off x="6044588" y="4780072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hoek 25">
            <a:extLst>
              <a:ext uri="{FF2B5EF4-FFF2-40B4-BE49-F238E27FC236}">
                <a16:creationId xmlns:a16="http://schemas.microsoft.com/office/drawing/2014/main" id="{51686408-6F29-4A4C-820D-23FE427D2F7B}"/>
              </a:ext>
            </a:extLst>
          </p:cNvPr>
          <p:cNvSpPr/>
          <p:nvPr/>
        </p:nvSpPr>
        <p:spPr>
          <a:xfrm>
            <a:off x="7411979" y="4780064"/>
            <a:ext cx="1367405" cy="939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kstvak 26">
            <a:extLst>
              <a:ext uri="{FF2B5EF4-FFF2-40B4-BE49-F238E27FC236}">
                <a16:creationId xmlns:a16="http://schemas.microsoft.com/office/drawing/2014/main" id="{775C6168-7C71-4EC8-B056-D8551E622228}"/>
              </a:ext>
            </a:extLst>
          </p:cNvPr>
          <p:cNvSpPr txBox="1"/>
          <p:nvPr/>
        </p:nvSpPr>
        <p:spPr>
          <a:xfrm>
            <a:off x="4677190" y="290095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23" name="Tekstvak 27">
            <a:extLst>
              <a:ext uri="{FF2B5EF4-FFF2-40B4-BE49-F238E27FC236}">
                <a16:creationId xmlns:a16="http://schemas.microsoft.com/office/drawing/2014/main" id="{D33D932F-BD86-4AC6-974D-B178E51EFE5F}"/>
              </a:ext>
            </a:extLst>
          </p:cNvPr>
          <p:cNvSpPr txBox="1"/>
          <p:nvPr/>
        </p:nvSpPr>
        <p:spPr>
          <a:xfrm>
            <a:off x="6026683" y="384050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4" name="Tekstvak 28">
            <a:extLst>
              <a:ext uri="{FF2B5EF4-FFF2-40B4-BE49-F238E27FC236}">
                <a16:creationId xmlns:a16="http://schemas.microsoft.com/office/drawing/2014/main" id="{F73BB7C5-55AF-4E12-AF02-86A10962370D}"/>
              </a:ext>
            </a:extLst>
          </p:cNvPr>
          <p:cNvSpPr txBox="1"/>
          <p:nvPr/>
        </p:nvSpPr>
        <p:spPr>
          <a:xfrm>
            <a:off x="6026683" y="192181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R3</a:t>
            </a:r>
          </a:p>
        </p:txBody>
      </p:sp>
      <p:pic>
        <p:nvPicPr>
          <p:cNvPr id="25" name="Picture 4" descr="Afbeeldingsresultaat voor car">
            <a:extLst>
              <a:ext uri="{FF2B5EF4-FFF2-40B4-BE49-F238E27FC236}">
                <a16:creationId xmlns:a16="http://schemas.microsoft.com/office/drawing/2014/main" id="{EA06C9EB-0BB5-474A-AB07-25B7A9ABB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474" l="2381" r="99320">
                        <a14:foregroundMark x1="3061" y1="56725" x2="3061" y2="56725"/>
                        <a14:foregroundMark x1="5782" y1="43860" x2="5782" y2="43860"/>
                        <a14:foregroundMark x1="17687" y1="67251" x2="17687" y2="67251"/>
                        <a14:foregroundMark x1="21769" y1="64327" x2="21769" y2="64327"/>
                        <a14:foregroundMark x1="19728" y1="61988" x2="19728" y2="61988"/>
                        <a14:foregroundMark x1="22109" y1="59649" x2="22109" y2="59649"/>
                        <a14:foregroundMark x1="22449" y1="60234" x2="22449" y2="60234"/>
                        <a14:foregroundMark x1="19048" y1="71930" x2="19048" y2="71930"/>
                        <a14:foregroundMark x1="87075" y1="63158" x2="87075" y2="63158"/>
                        <a14:foregroundMark x1="82313" y1="63158" x2="82313" y2="63158"/>
                        <a14:foregroundMark x1="78912" y1="60234" x2="78912" y2="60234"/>
                        <a14:foregroundMark x1="81293" y1="63158" x2="81293" y2="63158"/>
                        <a14:foregroundMark x1="95238" y1="59064" x2="95238" y2="59064"/>
                        <a14:foregroundMark x1="99320" y1="62573" x2="99320" y2="62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904" y="2019340"/>
            <a:ext cx="697378" cy="4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Afbeeldingsresultaat voor car">
            <a:extLst>
              <a:ext uri="{FF2B5EF4-FFF2-40B4-BE49-F238E27FC236}">
                <a16:creationId xmlns:a16="http://schemas.microsoft.com/office/drawing/2014/main" id="{0FAC8EBB-3A80-4050-B8C0-7B7FF9C6B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474" l="2381" r="99320">
                        <a14:foregroundMark x1="3061" y1="56725" x2="3061" y2="56725"/>
                        <a14:foregroundMark x1="5782" y1="43860" x2="5782" y2="43860"/>
                        <a14:foregroundMark x1="17687" y1="67251" x2="17687" y2="67251"/>
                        <a14:foregroundMark x1="21769" y1="64327" x2="21769" y2="64327"/>
                        <a14:foregroundMark x1="19728" y1="61988" x2="19728" y2="61988"/>
                        <a14:foregroundMark x1="22109" y1="59649" x2="22109" y2="59649"/>
                        <a14:foregroundMark x1="22449" y1="60234" x2="22449" y2="60234"/>
                        <a14:foregroundMark x1="19048" y1="71930" x2="19048" y2="71930"/>
                        <a14:foregroundMark x1="87075" y1="63158" x2="87075" y2="63158"/>
                        <a14:foregroundMark x1="82313" y1="63158" x2="82313" y2="63158"/>
                        <a14:foregroundMark x1="78912" y1="60234" x2="78912" y2="60234"/>
                        <a14:foregroundMark x1="81293" y1="63158" x2="81293" y2="63158"/>
                        <a14:foregroundMark x1="95238" y1="59064" x2="95238" y2="59064"/>
                        <a14:foregroundMark x1="99320" y1="62573" x2="99320" y2="62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538" y="2001193"/>
            <a:ext cx="697378" cy="4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Afbeeldingsresultaat voor car">
            <a:extLst>
              <a:ext uri="{FF2B5EF4-FFF2-40B4-BE49-F238E27FC236}">
                <a16:creationId xmlns:a16="http://schemas.microsoft.com/office/drawing/2014/main" id="{47A88FCC-618E-40FD-AF1A-68F5F94F7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474" l="2381" r="99320">
                        <a14:foregroundMark x1="3061" y1="56725" x2="3061" y2="56725"/>
                        <a14:foregroundMark x1="5782" y1="43860" x2="5782" y2="43860"/>
                        <a14:foregroundMark x1="17687" y1="67251" x2="17687" y2="67251"/>
                        <a14:foregroundMark x1="21769" y1="64327" x2="21769" y2="64327"/>
                        <a14:foregroundMark x1="19728" y1="61988" x2="19728" y2="61988"/>
                        <a14:foregroundMark x1="22109" y1="59649" x2="22109" y2="59649"/>
                        <a14:foregroundMark x1="22449" y1="60234" x2="22449" y2="60234"/>
                        <a14:foregroundMark x1="19048" y1="71930" x2="19048" y2="71930"/>
                        <a14:foregroundMark x1="87075" y1="63158" x2="87075" y2="63158"/>
                        <a14:foregroundMark x1="82313" y1="63158" x2="82313" y2="63158"/>
                        <a14:foregroundMark x1="78912" y1="60234" x2="78912" y2="60234"/>
                        <a14:foregroundMark x1="81293" y1="63158" x2="81293" y2="63158"/>
                        <a14:foregroundMark x1="95238" y1="59064" x2="95238" y2="59064"/>
                        <a14:foregroundMark x1="99320" y1="62573" x2="99320" y2="62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188" y="2001193"/>
            <a:ext cx="697378" cy="4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Afbeeldingsresultaat voor car">
            <a:extLst>
              <a:ext uri="{FF2B5EF4-FFF2-40B4-BE49-F238E27FC236}">
                <a16:creationId xmlns:a16="http://schemas.microsoft.com/office/drawing/2014/main" id="{C419A46F-8224-44B4-94BB-74FF55D40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474" l="2381" r="99320">
                        <a14:foregroundMark x1="3061" y1="56725" x2="3061" y2="56725"/>
                        <a14:foregroundMark x1="5782" y1="43860" x2="5782" y2="43860"/>
                        <a14:foregroundMark x1="17687" y1="67251" x2="17687" y2="67251"/>
                        <a14:foregroundMark x1="21769" y1="64327" x2="21769" y2="64327"/>
                        <a14:foregroundMark x1="19728" y1="61988" x2="19728" y2="61988"/>
                        <a14:foregroundMark x1="22109" y1="59649" x2="22109" y2="59649"/>
                        <a14:foregroundMark x1="22449" y1="60234" x2="22449" y2="60234"/>
                        <a14:foregroundMark x1="19048" y1="71930" x2="19048" y2="71930"/>
                        <a14:foregroundMark x1="87075" y1="63158" x2="87075" y2="63158"/>
                        <a14:foregroundMark x1="82313" y1="63158" x2="82313" y2="63158"/>
                        <a14:foregroundMark x1="78912" y1="60234" x2="78912" y2="60234"/>
                        <a14:foregroundMark x1="81293" y1="63158" x2="81293" y2="63158"/>
                        <a14:foregroundMark x1="95238" y1="59064" x2="95238" y2="59064"/>
                        <a14:foregroundMark x1="99320" y1="62573" x2="99320" y2="62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173" y="2460258"/>
            <a:ext cx="697378" cy="4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Afbeeldingsresultaat voor car">
            <a:extLst>
              <a:ext uri="{FF2B5EF4-FFF2-40B4-BE49-F238E27FC236}">
                <a16:creationId xmlns:a16="http://schemas.microsoft.com/office/drawing/2014/main" id="{9AB4D24E-FA0C-45F6-B541-613712F3F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474" l="2381" r="99320">
                        <a14:foregroundMark x1="3061" y1="56725" x2="3061" y2="56725"/>
                        <a14:foregroundMark x1="5782" y1="43860" x2="5782" y2="43860"/>
                        <a14:foregroundMark x1="17687" y1="67251" x2="17687" y2="67251"/>
                        <a14:foregroundMark x1="21769" y1="64327" x2="21769" y2="64327"/>
                        <a14:foregroundMark x1="19728" y1="61988" x2="19728" y2="61988"/>
                        <a14:foregroundMark x1="22109" y1="59649" x2="22109" y2="59649"/>
                        <a14:foregroundMark x1="22449" y1="60234" x2="22449" y2="60234"/>
                        <a14:foregroundMark x1="19048" y1="71930" x2="19048" y2="71930"/>
                        <a14:foregroundMark x1="87075" y1="63158" x2="87075" y2="63158"/>
                        <a14:foregroundMark x1="82313" y1="63158" x2="82313" y2="63158"/>
                        <a14:foregroundMark x1="78912" y1="60234" x2="78912" y2="60234"/>
                        <a14:foregroundMark x1="81293" y1="63158" x2="81293" y2="63158"/>
                        <a14:foregroundMark x1="95238" y1="59064" x2="95238" y2="59064"/>
                        <a14:foregroundMark x1="99320" y1="62573" x2="99320" y2="62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573" y="2441659"/>
            <a:ext cx="697378" cy="4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Afbeeldingsresultaat voor car">
            <a:extLst>
              <a:ext uri="{FF2B5EF4-FFF2-40B4-BE49-F238E27FC236}">
                <a16:creationId xmlns:a16="http://schemas.microsoft.com/office/drawing/2014/main" id="{64C3905F-2391-4158-933E-6B0B17CBE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474" l="2381" r="99320">
                        <a14:foregroundMark x1="3061" y1="56725" x2="3061" y2="56725"/>
                        <a14:foregroundMark x1="5782" y1="43860" x2="5782" y2="43860"/>
                        <a14:foregroundMark x1="17687" y1="67251" x2="17687" y2="67251"/>
                        <a14:foregroundMark x1="21769" y1="64327" x2="21769" y2="64327"/>
                        <a14:foregroundMark x1="19728" y1="61988" x2="19728" y2="61988"/>
                        <a14:foregroundMark x1="22109" y1="59649" x2="22109" y2="59649"/>
                        <a14:foregroundMark x1="22449" y1="60234" x2="22449" y2="60234"/>
                        <a14:foregroundMark x1="19048" y1="71930" x2="19048" y2="71930"/>
                        <a14:foregroundMark x1="87075" y1="63158" x2="87075" y2="63158"/>
                        <a14:foregroundMark x1="82313" y1="63158" x2="82313" y2="63158"/>
                        <a14:foregroundMark x1="78912" y1="60234" x2="78912" y2="60234"/>
                        <a14:foregroundMark x1="81293" y1="63158" x2="81293" y2="63158"/>
                        <a14:foregroundMark x1="95238" y1="59064" x2="95238" y2="59064"/>
                        <a14:foregroundMark x1="99320" y1="62573" x2="99320" y2="62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93" y="2431116"/>
            <a:ext cx="697378" cy="4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Afbeeldingsresultaat voor car">
            <a:extLst>
              <a:ext uri="{FF2B5EF4-FFF2-40B4-BE49-F238E27FC236}">
                <a16:creationId xmlns:a16="http://schemas.microsoft.com/office/drawing/2014/main" id="{290E52AA-8845-488A-B0F3-6F0177BF8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474" l="2381" r="99320">
                        <a14:foregroundMark x1="3061" y1="56725" x2="3061" y2="56725"/>
                        <a14:foregroundMark x1="5782" y1="43860" x2="5782" y2="43860"/>
                        <a14:foregroundMark x1="17687" y1="67251" x2="17687" y2="67251"/>
                        <a14:foregroundMark x1="21769" y1="64327" x2="21769" y2="64327"/>
                        <a14:foregroundMark x1="19728" y1="61988" x2="19728" y2="61988"/>
                        <a14:foregroundMark x1="22109" y1="59649" x2="22109" y2="59649"/>
                        <a14:foregroundMark x1="22449" y1="60234" x2="22449" y2="60234"/>
                        <a14:foregroundMark x1="19048" y1="71930" x2="19048" y2="71930"/>
                        <a14:foregroundMark x1="87075" y1="63158" x2="87075" y2="63158"/>
                        <a14:foregroundMark x1="82313" y1="63158" x2="82313" y2="63158"/>
                        <a14:foregroundMark x1="78912" y1="60234" x2="78912" y2="60234"/>
                        <a14:foregroundMark x1="81293" y1="63158" x2="81293" y2="63158"/>
                        <a14:foregroundMark x1="95238" y1="59064" x2="95238" y2="59064"/>
                        <a14:foregroundMark x1="99320" y1="62573" x2="99320" y2="62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626" y="2406574"/>
            <a:ext cx="697378" cy="4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Afbeeldingsresultaat voor car">
            <a:extLst>
              <a:ext uri="{FF2B5EF4-FFF2-40B4-BE49-F238E27FC236}">
                <a16:creationId xmlns:a16="http://schemas.microsoft.com/office/drawing/2014/main" id="{C9A265F6-4F89-4831-AA37-0C43080C7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474" l="2381" r="99320">
                        <a14:foregroundMark x1="3061" y1="56725" x2="3061" y2="56725"/>
                        <a14:foregroundMark x1="5782" y1="43860" x2="5782" y2="43860"/>
                        <a14:foregroundMark x1="17687" y1="67251" x2="17687" y2="67251"/>
                        <a14:foregroundMark x1="21769" y1="64327" x2="21769" y2="64327"/>
                        <a14:foregroundMark x1="19728" y1="61988" x2="19728" y2="61988"/>
                        <a14:foregroundMark x1="22109" y1="59649" x2="22109" y2="59649"/>
                        <a14:foregroundMark x1="22449" y1="60234" x2="22449" y2="60234"/>
                        <a14:foregroundMark x1="19048" y1="71930" x2="19048" y2="71930"/>
                        <a14:foregroundMark x1="87075" y1="63158" x2="87075" y2="63158"/>
                        <a14:foregroundMark x1="82313" y1="63158" x2="82313" y2="63158"/>
                        <a14:foregroundMark x1="78912" y1="60234" x2="78912" y2="60234"/>
                        <a14:foregroundMark x1="81293" y1="63158" x2="81293" y2="63158"/>
                        <a14:foregroundMark x1="95238" y1="59064" x2="95238" y2="59064"/>
                        <a14:foregroundMark x1="99320" y1="62573" x2="99320" y2="62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00" y="2489116"/>
            <a:ext cx="697378" cy="4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Vermenigvuldigingsteken 29">
            <a:extLst>
              <a:ext uri="{FF2B5EF4-FFF2-40B4-BE49-F238E27FC236}">
                <a16:creationId xmlns:a16="http://schemas.microsoft.com/office/drawing/2014/main" id="{43BC1AB9-5C3E-443C-83CF-676884E5ADA6}"/>
              </a:ext>
            </a:extLst>
          </p:cNvPr>
          <p:cNvSpPr/>
          <p:nvPr/>
        </p:nvSpPr>
        <p:spPr>
          <a:xfrm>
            <a:off x="6026683" y="1915034"/>
            <a:ext cx="426720" cy="447421"/>
          </a:xfrm>
          <a:prstGeom prst="mathMultiply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Vermenigvuldigingsteken 39">
            <a:extLst>
              <a:ext uri="{FF2B5EF4-FFF2-40B4-BE49-F238E27FC236}">
                <a16:creationId xmlns:a16="http://schemas.microsoft.com/office/drawing/2014/main" id="{DE7B0DC0-4E30-404B-A14D-AC362D7774B5}"/>
              </a:ext>
            </a:extLst>
          </p:cNvPr>
          <p:cNvSpPr/>
          <p:nvPr/>
        </p:nvSpPr>
        <p:spPr>
          <a:xfrm>
            <a:off x="4668230" y="2859032"/>
            <a:ext cx="426720" cy="447421"/>
          </a:xfrm>
          <a:prstGeom prst="mathMultiply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Vermenigvuldigingsteken 40">
            <a:extLst>
              <a:ext uri="{FF2B5EF4-FFF2-40B4-BE49-F238E27FC236}">
                <a16:creationId xmlns:a16="http://schemas.microsoft.com/office/drawing/2014/main" id="{9EC9EA42-0FC7-44B8-89E7-35429DCA9C9F}"/>
              </a:ext>
            </a:extLst>
          </p:cNvPr>
          <p:cNvSpPr/>
          <p:nvPr/>
        </p:nvSpPr>
        <p:spPr>
          <a:xfrm>
            <a:off x="6035641" y="3813980"/>
            <a:ext cx="426720" cy="447421"/>
          </a:xfrm>
          <a:prstGeom prst="mathMultiply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17304 0.137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59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304 0.13704 L 0.22266 0.2432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79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07407E-6 L -0.19505 0.2127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505 0.21274 L 0.31094 -0.0300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99" y="-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66 0.24329 L 0.00157 0.2289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-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5" grpId="1" animBg="1"/>
    </p:bldLst>
  </p:timing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400</Words>
  <Application>Microsoft Office PowerPoint</Application>
  <PresentationFormat>Widescreen</PresentationFormat>
  <Paragraphs>151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KU Leuven</vt:lpstr>
      <vt:lpstr>KU Leuven Sedes</vt:lpstr>
      <vt:lpstr>Artificial Intelligence: Cambio carsharing</vt:lpstr>
      <vt:lpstr>Overview</vt:lpstr>
      <vt:lpstr>Solution representation</vt:lpstr>
      <vt:lpstr>Solution representation</vt:lpstr>
      <vt:lpstr>Solution representation</vt:lpstr>
      <vt:lpstr>Initial solution</vt:lpstr>
      <vt:lpstr>Initial solution</vt:lpstr>
      <vt:lpstr>Algorithm A</vt:lpstr>
      <vt:lpstr>Algorithm A</vt:lpstr>
      <vt:lpstr>Algorithm B</vt:lpstr>
      <vt:lpstr>Algorithm B</vt:lpstr>
      <vt:lpstr>Experiments </vt:lpstr>
      <vt:lpstr>Experiments: 100 reservations</vt:lpstr>
      <vt:lpstr>Experiments: 210 reservations</vt:lpstr>
      <vt:lpstr>Strength – weakness analysis </vt:lpstr>
      <vt:lpstr>Strength – weakness analysis</vt:lpstr>
      <vt:lpstr>Thank you for your attention.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2019-05-05T15:50:14Z</dcterms:modified>
</cp:coreProperties>
</file>