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0199" autoAdjust="0"/>
  </p:normalViewPr>
  <p:slideViewPr>
    <p:cSldViewPr snapToGrid="0" snapToObjects="1">
      <p:cViewPr varScale="1">
        <p:scale>
          <a:sx n="69" d="100"/>
          <a:sy n="69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66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05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42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032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  <a:p>
            <a:endParaRPr lang="en-GB" dirty="0"/>
          </a:p>
          <a:p>
            <a:r>
              <a:rPr lang="en-GB" dirty="0"/>
              <a:t>Start big increase</a:t>
            </a:r>
          </a:p>
          <a:p>
            <a:endParaRPr lang="en-GB" dirty="0"/>
          </a:p>
          <a:p>
            <a:r>
              <a:rPr lang="en-GB" dirty="0"/>
              <a:t>Difference gap between A and B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35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48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Robbe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can generate every possible solution because of the randomness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74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9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97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34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39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Robbe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49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Robbe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8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Robbe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61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Robbe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13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C714-5F48-450F-A8AA-4074489DE35D}" type="datetime1">
              <a:rPr lang="nl-BE" smtClean="0"/>
              <a:t>3/05/2019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BF64-0C64-4305-9727-1A6BC5E7FD44}" type="datetime1">
              <a:rPr lang="nl-BE" smtClean="0"/>
              <a:t>3/05/2019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CB4D-6672-4D24-937D-2A64AB6AA9E8}" type="datetime1">
              <a:rPr lang="nl-BE" smtClean="0"/>
              <a:t>3/05/2019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01E4-D607-4193-80DC-04D95F693075}" type="datetime1">
              <a:rPr lang="nl-BE" smtClean="0"/>
              <a:t>3/05/2019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6F2-FD3C-443A-9915-67C5D4A778AB}" type="datetime1">
              <a:rPr lang="nl-BE" smtClean="0"/>
              <a:t>3/05/2019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8F53-468C-448F-922A-461E164F81DA}" type="datetime1">
              <a:rPr lang="nl-BE" smtClean="0"/>
              <a:t>3/05/2019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5370-35FB-4BD7-A74D-3CDA3105C7D1}" type="datetime1">
              <a:rPr lang="nl-BE" smtClean="0"/>
              <a:t>3/05/2019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8693-E707-499B-8FFF-66CE3A1472B6}" type="datetime1">
              <a:rPr lang="nl-BE" smtClean="0"/>
              <a:t>3/05/2019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F50-4E06-408D-96D3-984F4B2F1002}" type="datetime1">
              <a:rPr lang="nl-BE" smtClean="0"/>
              <a:t>3/05/2019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D3-2AE7-4E55-B42C-25EB2030EB50}" type="datetime1">
              <a:rPr lang="nl-BE" smtClean="0"/>
              <a:t>3/05/2019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0F1C81A-592B-49EC-AAC7-727D7A7A9B35}" type="datetime1">
              <a:rPr lang="nl-BE" smtClean="0"/>
              <a:t>3/05/2019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FIIW, E-ICT, Campus De Nayer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51AC276-9A93-4CC9-81F5-4CBF76887AFA}" type="datetime1">
              <a:rPr lang="nl-BE" smtClean="0"/>
              <a:t>3/05/2019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FIIW, E-ICT, Campus De Nayer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609629-555A-49AF-B7C3-1F6FBCE46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Maxim </a:t>
            </a:r>
            <a:r>
              <a:rPr lang="en-GB" dirty="0" err="1"/>
              <a:t>Aelterman</a:t>
            </a:r>
            <a:endParaRPr lang="en-GB" dirty="0"/>
          </a:p>
          <a:p>
            <a:r>
              <a:rPr lang="en-GB" dirty="0" err="1"/>
              <a:t>Robbe</a:t>
            </a:r>
            <a:r>
              <a:rPr lang="en-GB" dirty="0"/>
              <a:t> </a:t>
            </a:r>
            <a:r>
              <a:rPr lang="en-GB" dirty="0" err="1"/>
              <a:t>Goovaerts</a:t>
            </a:r>
            <a:endParaRPr lang="en-GB" dirty="0"/>
          </a:p>
          <a:p>
            <a:r>
              <a:rPr lang="en-GB" dirty="0"/>
              <a:t>Paul Albert Leroy</a:t>
            </a: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A6990E-2337-47AD-9014-145697C9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Intelligence: Cambio carsharing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053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861DE9-AA9A-49E8-8F2B-56A30EAB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17394-9B24-4587-8E3C-8B405A5F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C2A37B-C54E-4FD9-AAFE-23583EF6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B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3195D-5631-4607-AEFA-F163F06E5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419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B4CF5A-D15A-48F4-B112-CF80F2D6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DD226-0A2B-438C-B169-4E80D09E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B32BA-EAD5-4A98-B178-24D0011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F77E22-1B0D-4448-8459-3C26A41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0522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D63BC-A70B-4585-90DD-120972FD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B42F6-6E63-4494-85A9-4FE58305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9E13ED-FCAD-4132-AD85-A4AA002B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Experiments</a:t>
            </a:r>
            <a:br>
              <a:rPr lang="nl-BE" dirty="0"/>
            </a:b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1C52-0325-41DB-9C8E-37A5B24CA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429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8BAB1-86CD-4CC1-B2B1-F437DAC6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16192-7ED6-445B-8806-589E559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8CF183-1046-47C9-BD38-B406B596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GB" dirty="0"/>
              <a:t>Experiments: 100 reservations</a:t>
            </a:r>
            <a:endParaRPr lang="en-B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17FA87-B7FC-455C-AB73-9A65DC7B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4528" y="1840249"/>
            <a:ext cx="6462943" cy="38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8BAB1-86CD-4CC1-B2B1-F437DAC6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16192-7ED6-445B-8806-589E559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8CF183-1046-47C9-BD38-B406B596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GB" dirty="0"/>
              <a:t>Experiments: 210 reservations</a:t>
            </a:r>
            <a:endParaRPr lang="en-B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17FA87-B7FC-455C-AB73-9A65DC7B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4528" y="1848862"/>
            <a:ext cx="6462943" cy="38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0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5B987B-9178-47D6-88B7-7AC3A96F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CD6EF-D383-4A39-B490-A9D79D29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DB8B9F-AFA8-4976-9DC6-AF3A571F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Strength – weakness analysis</a:t>
            </a:r>
            <a:br>
              <a:rPr lang="nl-BE" dirty="0"/>
            </a:b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82B77-D61E-417E-B6A8-99D89AABC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581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882DDD-306C-464A-B403-52A13F33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6C3F0-E81F-4A2C-9A8F-B63C7596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EB21C-604B-481E-8B03-EAE81427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Algorithm A:</a:t>
            </a:r>
          </a:p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Randomness </a:t>
            </a:r>
          </a:p>
          <a:p>
            <a:pPr lvl="1"/>
            <a:r>
              <a:rPr lang="en-GB" dirty="0"/>
              <a:t>Easy to understand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Weaknesses</a:t>
            </a:r>
          </a:p>
          <a:p>
            <a:pPr lvl="1"/>
            <a:r>
              <a:rPr lang="en-GB" dirty="0"/>
              <a:t>Only 2 reservations maximum to a vehicle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A2465-11C8-486A-9101-DF229A5708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Algorithm B:</a:t>
            </a:r>
          </a:p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Fast solution</a:t>
            </a:r>
          </a:p>
          <a:p>
            <a:pPr lvl="1"/>
            <a:r>
              <a:rPr lang="en-GB" dirty="0"/>
              <a:t>Better score than Algorithm A </a:t>
            </a:r>
          </a:p>
          <a:p>
            <a:pPr lvl="1"/>
            <a:r>
              <a:rPr lang="en-GB" dirty="0"/>
              <a:t>Easy to understand</a:t>
            </a:r>
          </a:p>
          <a:p>
            <a:pPr lvl="1"/>
            <a:endParaRPr lang="en-GB" dirty="0"/>
          </a:p>
          <a:p>
            <a:r>
              <a:rPr lang="en-GB" dirty="0"/>
              <a:t>Weaknesses</a:t>
            </a:r>
          </a:p>
          <a:p>
            <a:pPr lvl="1"/>
            <a:r>
              <a:rPr lang="en-GB" dirty="0"/>
              <a:t>Starting from initial solution per iteration</a:t>
            </a:r>
          </a:p>
          <a:p>
            <a:pPr lvl="1"/>
            <a:r>
              <a:rPr lang="en-GB" dirty="0"/>
              <a:t>Better for small datasets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DDF1B9-2146-4BAF-9153-AB4D9905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Strength – weakness analysis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0071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D54C72-298D-4EB8-96FD-FDCD163E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28395-AC8A-4208-8DCD-BFA03BAD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3D1EB5-FE5C-4C15-AC91-F3894EF6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  <a:br>
              <a:rPr lang="en-GB" dirty="0"/>
            </a:b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9476-0711-4370-9A18-80513AC29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284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4FAE3C-43BD-4E2F-971A-B4B998F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Solution representation</a:t>
            </a:r>
          </a:p>
          <a:p>
            <a:r>
              <a:rPr lang="nl-BE" dirty="0"/>
              <a:t>Initial solution</a:t>
            </a:r>
          </a:p>
          <a:p>
            <a:r>
              <a:rPr lang="nl-BE" dirty="0"/>
              <a:t>Algorithm A</a:t>
            </a:r>
          </a:p>
          <a:p>
            <a:r>
              <a:rPr lang="nl-BE" dirty="0"/>
              <a:t>Algorithm B</a:t>
            </a:r>
          </a:p>
          <a:p>
            <a:r>
              <a:rPr lang="nl-BE" dirty="0"/>
              <a:t>Experiments</a:t>
            </a:r>
          </a:p>
          <a:p>
            <a:r>
              <a:rPr lang="nl-BE" dirty="0"/>
              <a:t>Strength – weakness analysis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3ABA0-31FE-402F-9A42-A188F2CF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8D610-B234-4099-8A2B-43461FBE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4852D4-2986-4407-8054-8E23F9AD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726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FE222A-6871-491F-8F86-3FD94347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FB410-0C40-4610-BDDB-65290E41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86816-EE5B-4E34-8B08-37609832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representation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FC706-3DF0-410B-9C24-E3B4423B0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800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A841F4-B343-45BA-AECF-CBED1F042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198709"/>
              </p:ext>
            </p:extLst>
          </p:nvPr>
        </p:nvGraphicFramePr>
        <p:xfrm>
          <a:off x="1811045" y="1545468"/>
          <a:ext cx="8158578" cy="3898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9289">
                  <a:extLst>
                    <a:ext uri="{9D8B030D-6E8A-4147-A177-3AD203B41FA5}">
                      <a16:colId xmlns:a16="http://schemas.microsoft.com/office/drawing/2014/main" val="2127000438"/>
                    </a:ext>
                  </a:extLst>
                </a:gridCol>
                <a:gridCol w="4079289">
                  <a:extLst>
                    <a:ext uri="{9D8B030D-6E8A-4147-A177-3AD203B41FA5}">
                      <a16:colId xmlns:a16="http://schemas.microsoft.com/office/drawing/2014/main" val="1638860699"/>
                    </a:ext>
                  </a:extLst>
                </a:gridCol>
              </a:tblGrid>
              <a:tr h="28558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Areservatie</a:t>
                      </a:r>
                      <a:endParaRPr lang="en-BE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026147"/>
                  </a:ext>
                </a:extLst>
              </a:tr>
              <a:tr h="2855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resId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ID of the reservation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976151"/>
                  </a:ext>
                </a:extLst>
              </a:tr>
              <a:tr h="12219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voertuigId 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of assigned vehicle.</a:t>
                      </a: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 means no vehicle assigned.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967404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>
                          <a:effectLst/>
                        </a:rPr>
                        <a:t>penalty1 </a:t>
                      </a:r>
                      <a:endParaRPr lang="en-B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Copy of penalty1 from the data. </a:t>
                      </a: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Copy for faster computation.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427429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>
                          <a:effectLst/>
                        </a:rPr>
                        <a:t>penalty2 </a:t>
                      </a:r>
                      <a:endParaRPr lang="en-B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Copy of penalty2 from the data. </a:t>
                      </a: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Copy for faster computation.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665573"/>
                  </a:ext>
                </a:extLst>
              </a:tr>
              <a:tr h="2855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AVoertuig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Pointer to vehicle object.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616961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FE674-BEA7-497D-BAD4-7527D9CC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990A-1558-47A0-A86E-72156A0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4498F3-413B-431F-89F6-ACF1BCEA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representation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501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A841F4-B343-45BA-AECF-CBED1F042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574038"/>
              </p:ext>
            </p:extLst>
          </p:nvPr>
        </p:nvGraphicFramePr>
        <p:xfrm>
          <a:off x="1811045" y="1536590"/>
          <a:ext cx="8158578" cy="2702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9289">
                  <a:extLst>
                    <a:ext uri="{9D8B030D-6E8A-4147-A177-3AD203B41FA5}">
                      <a16:colId xmlns:a16="http://schemas.microsoft.com/office/drawing/2014/main" val="2127000438"/>
                    </a:ext>
                  </a:extLst>
                </a:gridCol>
                <a:gridCol w="4079289">
                  <a:extLst>
                    <a:ext uri="{9D8B030D-6E8A-4147-A177-3AD203B41FA5}">
                      <a16:colId xmlns:a16="http://schemas.microsoft.com/office/drawing/2014/main" val="1638860699"/>
                    </a:ext>
                  </a:extLst>
                </a:gridCol>
              </a:tblGrid>
              <a:tr h="28558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AVoertuig</a:t>
                      </a:r>
                      <a:endParaRPr lang="en-BE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026147"/>
                  </a:ext>
                </a:extLst>
              </a:tr>
              <a:tr h="2855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voertuigId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ID of the vehicle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976151"/>
                  </a:ext>
                </a:extLst>
              </a:tr>
              <a:tr h="12219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zoneId 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of assigned zone.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967404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reservaties 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This is a list of all reservation which this vehicle got assigned to.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4274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FE674-BEA7-497D-BAD4-7527D9CC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990A-1558-47A0-A86E-72156A0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4498F3-413B-431F-89F6-ACF1BCEA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representation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1742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87F13A-7CAA-4E09-A63A-747CF520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9FBE0-8EE8-4644-9243-51265831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BE01A-BB97-4334-A7D4-463BCDB7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solution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64C76-6542-4EA2-B825-DC424D449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19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1085EB-A76E-414E-8B3C-53D811EB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EE349-D9D9-4CF5-8744-AF456710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B21E2-F3B3-4BFC-9290-1E306425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CE770-E87C-4AA5-BA8B-B48207E2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solution</a:t>
            </a:r>
            <a:endParaRPr lang="en-BE" dirty="0"/>
          </a:p>
        </p:txBody>
      </p:sp>
      <p:sp>
        <p:nvSpPr>
          <p:cNvPr id="6" name="Rechthoek 3">
            <a:extLst>
              <a:ext uri="{FF2B5EF4-FFF2-40B4-BE49-F238E27FC236}">
                <a16:creationId xmlns:a16="http://schemas.microsoft.com/office/drawing/2014/main" id="{B2C6D7D6-C729-4E71-9308-30FCC5676BAC}"/>
              </a:ext>
            </a:extLst>
          </p:cNvPr>
          <p:cNvSpPr/>
          <p:nvPr/>
        </p:nvSpPr>
        <p:spPr>
          <a:xfrm>
            <a:off x="3258780" y="200542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11">
            <a:extLst>
              <a:ext uri="{FF2B5EF4-FFF2-40B4-BE49-F238E27FC236}">
                <a16:creationId xmlns:a16="http://schemas.microsoft.com/office/drawing/2014/main" id="{5BB98D9A-89A4-47D1-9D3D-6ABD7E9BD8A5}"/>
              </a:ext>
            </a:extLst>
          </p:cNvPr>
          <p:cNvSpPr/>
          <p:nvPr/>
        </p:nvSpPr>
        <p:spPr>
          <a:xfrm>
            <a:off x="4626185" y="200542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2">
            <a:extLst>
              <a:ext uri="{FF2B5EF4-FFF2-40B4-BE49-F238E27FC236}">
                <a16:creationId xmlns:a16="http://schemas.microsoft.com/office/drawing/2014/main" id="{BF0F8BBC-FC73-4413-B7BF-3DAFE9BBBE5B}"/>
              </a:ext>
            </a:extLst>
          </p:cNvPr>
          <p:cNvSpPr/>
          <p:nvPr/>
        </p:nvSpPr>
        <p:spPr>
          <a:xfrm>
            <a:off x="5993590" y="200542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3">
            <a:extLst>
              <a:ext uri="{FF2B5EF4-FFF2-40B4-BE49-F238E27FC236}">
                <a16:creationId xmlns:a16="http://schemas.microsoft.com/office/drawing/2014/main" id="{B2EE0EF1-F579-4604-A263-01090928B36C}"/>
              </a:ext>
            </a:extLst>
          </p:cNvPr>
          <p:cNvSpPr/>
          <p:nvPr/>
        </p:nvSpPr>
        <p:spPr>
          <a:xfrm>
            <a:off x="7360995" y="2005421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4">
            <a:extLst>
              <a:ext uri="{FF2B5EF4-FFF2-40B4-BE49-F238E27FC236}">
                <a16:creationId xmlns:a16="http://schemas.microsoft.com/office/drawing/2014/main" id="{AE1ACA46-0C97-4E1A-B82F-2557B2A210B5}"/>
              </a:ext>
            </a:extLst>
          </p:cNvPr>
          <p:cNvSpPr/>
          <p:nvPr/>
        </p:nvSpPr>
        <p:spPr>
          <a:xfrm>
            <a:off x="3258780" y="2944988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B1AD9551-DEFD-42C0-A0F0-970BBD1DE29D}"/>
              </a:ext>
            </a:extLst>
          </p:cNvPr>
          <p:cNvSpPr/>
          <p:nvPr/>
        </p:nvSpPr>
        <p:spPr>
          <a:xfrm>
            <a:off x="4626185" y="2944987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6">
            <a:extLst>
              <a:ext uri="{FF2B5EF4-FFF2-40B4-BE49-F238E27FC236}">
                <a16:creationId xmlns:a16="http://schemas.microsoft.com/office/drawing/2014/main" id="{14B5FE41-F26D-4CC2-BF03-EDF47916AA56}"/>
              </a:ext>
            </a:extLst>
          </p:cNvPr>
          <p:cNvSpPr/>
          <p:nvPr/>
        </p:nvSpPr>
        <p:spPr>
          <a:xfrm>
            <a:off x="5993589" y="2944986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7">
            <a:extLst>
              <a:ext uri="{FF2B5EF4-FFF2-40B4-BE49-F238E27FC236}">
                <a16:creationId xmlns:a16="http://schemas.microsoft.com/office/drawing/2014/main" id="{4DA179ED-8966-4E41-8EAD-ECAE42FE0881}"/>
              </a:ext>
            </a:extLst>
          </p:cNvPr>
          <p:cNvSpPr/>
          <p:nvPr/>
        </p:nvSpPr>
        <p:spPr>
          <a:xfrm>
            <a:off x="7360994" y="294498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8">
            <a:extLst>
              <a:ext uri="{FF2B5EF4-FFF2-40B4-BE49-F238E27FC236}">
                <a16:creationId xmlns:a16="http://schemas.microsoft.com/office/drawing/2014/main" id="{7AEB280B-5B2E-4200-8148-BA6DF15E7042}"/>
              </a:ext>
            </a:extLst>
          </p:cNvPr>
          <p:cNvSpPr/>
          <p:nvPr/>
        </p:nvSpPr>
        <p:spPr>
          <a:xfrm>
            <a:off x="3258779" y="388455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hoek 19">
            <a:extLst>
              <a:ext uri="{FF2B5EF4-FFF2-40B4-BE49-F238E27FC236}">
                <a16:creationId xmlns:a16="http://schemas.microsoft.com/office/drawing/2014/main" id="{D8AB5220-CDE2-4268-A051-64912802EB4F}"/>
              </a:ext>
            </a:extLst>
          </p:cNvPr>
          <p:cNvSpPr/>
          <p:nvPr/>
        </p:nvSpPr>
        <p:spPr>
          <a:xfrm>
            <a:off x="4626183" y="388455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hoek 20">
            <a:extLst>
              <a:ext uri="{FF2B5EF4-FFF2-40B4-BE49-F238E27FC236}">
                <a16:creationId xmlns:a16="http://schemas.microsoft.com/office/drawing/2014/main" id="{E12E5FA5-9F5F-4C13-99A4-1F937FDAC80D}"/>
              </a:ext>
            </a:extLst>
          </p:cNvPr>
          <p:cNvSpPr/>
          <p:nvPr/>
        </p:nvSpPr>
        <p:spPr>
          <a:xfrm>
            <a:off x="5993587" y="3884548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hoek 21">
            <a:extLst>
              <a:ext uri="{FF2B5EF4-FFF2-40B4-BE49-F238E27FC236}">
                <a16:creationId xmlns:a16="http://schemas.microsoft.com/office/drawing/2014/main" id="{2263E5E7-2123-4355-BCAB-E296BEF31E1F}"/>
              </a:ext>
            </a:extLst>
          </p:cNvPr>
          <p:cNvSpPr/>
          <p:nvPr/>
        </p:nvSpPr>
        <p:spPr>
          <a:xfrm>
            <a:off x="7360989" y="3884547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 22">
            <a:extLst>
              <a:ext uri="{FF2B5EF4-FFF2-40B4-BE49-F238E27FC236}">
                <a16:creationId xmlns:a16="http://schemas.microsoft.com/office/drawing/2014/main" id="{80DF7956-E735-464D-A611-49C9DEC908AC}"/>
              </a:ext>
            </a:extLst>
          </p:cNvPr>
          <p:cNvSpPr/>
          <p:nvPr/>
        </p:nvSpPr>
        <p:spPr>
          <a:xfrm>
            <a:off x="3258778" y="4824114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 23">
            <a:extLst>
              <a:ext uri="{FF2B5EF4-FFF2-40B4-BE49-F238E27FC236}">
                <a16:creationId xmlns:a16="http://schemas.microsoft.com/office/drawing/2014/main" id="{16D024C8-3D4B-4141-B09D-36F3DB57B7CD}"/>
              </a:ext>
            </a:extLst>
          </p:cNvPr>
          <p:cNvSpPr/>
          <p:nvPr/>
        </p:nvSpPr>
        <p:spPr>
          <a:xfrm>
            <a:off x="4626177" y="4824107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hoek 24">
            <a:extLst>
              <a:ext uri="{FF2B5EF4-FFF2-40B4-BE49-F238E27FC236}">
                <a16:creationId xmlns:a16="http://schemas.microsoft.com/office/drawing/2014/main" id="{8EE67890-D2CD-48AF-A4C9-FADAF1C11BF6}"/>
              </a:ext>
            </a:extLst>
          </p:cNvPr>
          <p:cNvSpPr/>
          <p:nvPr/>
        </p:nvSpPr>
        <p:spPr>
          <a:xfrm>
            <a:off x="5993575" y="4824099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hoek 25">
            <a:extLst>
              <a:ext uri="{FF2B5EF4-FFF2-40B4-BE49-F238E27FC236}">
                <a16:creationId xmlns:a16="http://schemas.microsoft.com/office/drawing/2014/main" id="{881C1E6D-CBE8-4895-B43B-23FCB87699F3}"/>
              </a:ext>
            </a:extLst>
          </p:cNvPr>
          <p:cNvSpPr/>
          <p:nvPr/>
        </p:nvSpPr>
        <p:spPr>
          <a:xfrm>
            <a:off x="7360966" y="4824091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vak 26">
            <a:extLst>
              <a:ext uri="{FF2B5EF4-FFF2-40B4-BE49-F238E27FC236}">
                <a16:creationId xmlns:a16="http://schemas.microsoft.com/office/drawing/2014/main" id="{F6CB8856-0CAA-4D80-A23A-6E70BFA681A4}"/>
              </a:ext>
            </a:extLst>
          </p:cNvPr>
          <p:cNvSpPr txBox="1"/>
          <p:nvPr/>
        </p:nvSpPr>
        <p:spPr>
          <a:xfrm>
            <a:off x="4626177" y="29449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3" name="Tekstvak 27">
            <a:extLst>
              <a:ext uri="{FF2B5EF4-FFF2-40B4-BE49-F238E27FC236}">
                <a16:creationId xmlns:a16="http://schemas.microsoft.com/office/drawing/2014/main" id="{A42F0564-0002-4DF6-B38A-DB15753FD9E5}"/>
              </a:ext>
            </a:extLst>
          </p:cNvPr>
          <p:cNvSpPr txBox="1"/>
          <p:nvPr/>
        </p:nvSpPr>
        <p:spPr>
          <a:xfrm>
            <a:off x="5975670" y="38845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4" name="Tekstvak 28">
            <a:extLst>
              <a:ext uri="{FF2B5EF4-FFF2-40B4-BE49-F238E27FC236}">
                <a16:creationId xmlns:a16="http://schemas.microsoft.com/office/drawing/2014/main" id="{5005545B-B463-4E1E-BCE5-83BAB355D821}"/>
              </a:ext>
            </a:extLst>
          </p:cNvPr>
          <p:cNvSpPr txBox="1"/>
          <p:nvPr/>
        </p:nvSpPr>
        <p:spPr>
          <a:xfrm>
            <a:off x="5975670" y="196583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</a:p>
        </p:txBody>
      </p:sp>
      <p:pic>
        <p:nvPicPr>
          <p:cNvPr id="25" name="Picture 4" descr="Afbeeldingsresultaat voor car">
            <a:extLst>
              <a:ext uri="{FF2B5EF4-FFF2-40B4-BE49-F238E27FC236}">
                <a16:creationId xmlns:a16="http://schemas.microsoft.com/office/drawing/2014/main" id="{9F72CCC3-514C-43C0-B3BB-094FE898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48" y="2190080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fbeeldingsresultaat voor car">
            <a:extLst>
              <a:ext uri="{FF2B5EF4-FFF2-40B4-BE49-F238E27FC236}">
                <a16:creationId xmlns:a16="http://schemas.microsoft.com/office/drawing/2014/main" id="{5059937E-D415-4E86-98F3-A1153D9F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5" y="2595698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Afbeeldingsresultaat voor car">
            <a:extLst>
              <a:ext uri="{FF2B5EF4-FFF2-40B4-BE49-F238E27FC236}">
                <a16:creationId xmlns:a16="http://schemas.microsoft.com/office/drawing/2014/main" id="{332F0DAC-1FA2-4BD4-9498-81169978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63" y="2963123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fbeeldingsresultaat voor car">
            <a:extLst>
              <a:ext uri="{FF2B5EF4-FFF2-40B4-BE49-F238E27FC236}">
                <a16:creationId xmlns:a16="http://schemas.microsoft.com/office/drawing/2014/main" id="{531D03C0-8F78-47A7-872E-F59CECF9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5" y="3368064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fbeeldingsresultaat voor car">
            <a:extLst>
              <a:ext uri="{FF2B5EF4-FFF2-40B4-BE49-F238E27FC236}">
                <a16:creationId xmlns:a16="http://schemas.microsoft.com/office/drawing/2014/main" id="{9123286D-52D0-4242-B9EE-0C8CFA1F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5" y="3773682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Afbeeldingsresultaat voor car">
            <a:extLst>
              <a:ext uri="{FF2B5EF4-FFF2-40B4-BE49-F238E27FC236}">
                <a16:creationId xmlns:a16="http://schemas.microsoft.com/office/drawing/2014/main" id="{C346580D-EFD4-4002-89E4-A032F3A4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84" y="4178623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Afbeeldingsresultaat voor car">
            <a:extLst>
              <a:ext uri="{FF2B5EF4-FFF2-40B4-BE49-F238E27FC236}">
                <a16:creationId xmlns:a16="http://schemas.microsoft.com/office/drawing/2014/main" id="{50E66E10-F595-43B2-9B76-305B7279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04" y="4583564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fbeeldingsresultaat voor car">
            <a:extLst>
              <a:ext uri="{FF2B5EF4-FFF2-40B4-BE49-F238E27FC236}">
                <a16:creationId xmlns:a16="http://schemas.microsoft.com/office/drawing/2014/main" id="{DE7005A5-02CA-4F37-A51F-F6EEAF306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5" y="4971150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Vermenigvuldigingsteken 29">
            <a:extLst>
              <a:ext uri="{FF2B5EF4-FFF2-40B4-BE49-F238E27FC236}">
                <a16:creationId xmlns:a16="http://schemas.microsoft.com/office/drawing/2014/main" id="{B08D8041-2854-4BB3-8870-FA30D1537442}"/>
              </a:ext>
            </a:extLst>
          </p:cNvPr>
          <p:cNvSpPr/>
          <p:nvPr/>
        </p:nvSpPr>
        <p:spPr>
          <a:xfrm>
            <a:off x="5975670" y="1959061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menigvuldigingsteken 39">
            <a:extLst>
              <a:ext uri="{FF2B5EF4-FFF2-40B4-BE49-F238E27FC236}">
                <a16:creationId xmlns:a16="http://schemas.microsoft.com/office/drawing/2014/main" id="{32BA1901-94AC-4897-8DD7-03BBA70945AE}"/>
              </a:ext>
            </a:extLst>
          </p:cNvPr>
          <p:cNvSpPr/>
          <p:nvPr/>
        </p:nvSpPr>
        <p:spPr>
          <a:xfrm>
            <a:off x="4617217" y="2903059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Vermenigvuldigingsteken 40">
            <a:extLst>
              <a:ext uri="{FF2B5EF4-FFF2-40B4-BE49-F238E27FC236}">
                <a16:creationId xmlns:a16="http://schemas.microsoft.com/office/drawing/2014/main" id="{90AEB181-1C72-4F7D-AF7F-C801BBBB10B0}"/>
              </a:ext>
            </a:extLst>
          </p:cNvPr>
          <p:cNvSpPr/>
          <p:nvPr/>
        </p:nvSpPr>
        <p:spPr>
          <a:xfrm>
            <a:off x="5984628" y="3858007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08359 -0.0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9818 -0.0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09961 -0.1423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10586 -0.201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836 -0.2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1056 -0.260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12031 -0.319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-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11211 -0.35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4FBD25-29AC-4AA6-89BB-D1A2E0B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016B7-773F-4505-8C5C-4F7A8779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8E5307-9680-4C6E-8A8A-27EEB49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A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FB67F-1BB7-4038-B313-1AD7E0638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646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2A3A0-B383-48D4-92C2-C5E9E97B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61FA8-C32C-4012-943D-D54FF7F4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41C22-4660-4F4B-A4B6-BA0CC62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0E8541-6D80-4D40-AAFB-B7886569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A</a:t>
            </a:r>
            <a:endParaRPr lang="en-BE" dirty="0"/>
          </a:p>
        </p:txBody>
      </p:sp>
      <p:sp>
        <p:nvSpPr>
          <p:cNvPr id="6" name="Rechthoek 3">
            <a:extLst>
              <a:ext uri="{FF2B5EF4-FFF2-40B4-BE49-F238E27FC236}">
                <a16:creationId xmlns:a16="http://schemas.microsoft.com/office/drawing/2014/main" id="{EC95834B-0430-4A89-ABBC-FDDB0AD97F44}"/>
              </a:ext>
            </a:extLst>
          </p:cNvPr>
          <p:cNvSpPr/>
          <p:nvPr/>
        </p:nvSpPr>
        <p:spPr>
          <a:xfrm>
            <a:off x="3309793" y="196139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11">
            <a:extLst>
              <a:ext uri="{FF2B5EF4-FFF2-40B4-BE49-F238E27FC236}">
                <a16:creationId xmlns:a16="http://schemas.microsoft.com/office/drawing/2014/main" id="{BB473ECD-E3F7-44C3-A98E-9F76B7346F0B}"/>
              </a:ext>
            </a:extLst>
          </p:cNvPr>
          <p:cNvSpPr/>
          <p:nvPr/>
        </p:nvSpPr>
        <p:spPr>
          <a:xfrm>
            <a:off x="4677198" y="196139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2">
            <a:extLst>
              <a:ext uri="{FF2B5EF4-FFF2-40B4-BE49-F238E27FC236}">
                <a16:creationId xmlns:a16="http://schemas.microsoft.com/office/drawing/2014/main" id="{9EE33479-E611-4971-AE0A-E9E11CAEE29B}"/>
              </a:ext>
            </a:extLst>
          </p:cNvPr>
          <p:cNvSpPr/>
          <p:nvPr/>
        </p:nvSpPr>
        <p:spPr>
          <a:xfrm>
            <a:off x="6044603" y="196139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3">
            <a:extLst>
              <a:ext uri="{FF2B5EF4-FFF2-40B4-BE49-F238E27FC236}">
                <a16:creationId xmlns:a16="http://schemas.microsoft.com/office/drawing/2014/main" id="{49D952E1-A169-4EB5-A11B-2DA851DF0887}"/>
              </a:ext>
            </a:extLst>
          </p:cNvPr>
          <p:cNvSpPr/>
          <p:nvPr/>
        </p:nvSpPr>
        <p:spPr>
          <a:xfrm>
            <a:off x="7412008" y="1961394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4">
            <a:extLst>
              <a:ext uri="{FF2B5EF4-FFF2-40B4-BE49-F238E27FC236}">
                <a16:creationId xmlns:a16="http://schemas.microsoft.com/office/drawing/2014/main" id="{AA5BB115-90F6-4B75-B83D-17348FC03820}"/>
              </a:ext>
            </a:extLst>
          </p:cNvPr>
          <p:cNvSpPr/>
          <p:nvPr/>
        </p:nvSpPr>
        <p:spPr>
          <a:xfrm>
            <a:off x="3309793" y="2900961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82654F32-9E70-475D-870C-2A21D708B394}"/>
              </a:ext>
            </a:extLst>
          </p:cNvPr>
          <p:cNvSpPr/>
          <p:nvPr/>
        </p:nvSpPr>
        <p:spPr>
          <a:xfrm>
            <a:off x="4677198" y="2900960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6">
            <a:extLst>
              <a:ext uri="{FF2B5EF4-FFF2-40B4-BE49-F238E27FC236}">
                <a16:creationId xmlns:a16="http://schemas.microsoft.com/office/drawing/2014/main" id="{B66C1145-9965-48DD-A681-99CE19EBE61C}"/>
              </a:ext>
            </a:extLst>
          </p:cNvPr>
          <p:cNvSpPr/>
          <p:nvPr/>
        </p:nvSpPr>
        <p:spPr>
          <a:xfrm>
            <a:off x="6044602" y="2900959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7">
            <a:extLst>
              <a:ext uri="{FF2B5EF4-FFF2-40B4-BE49-F238E27FC236}">
                <a16:creationId xmlns:a16="http://schemas.microsoft.com/office/drawing/2014/main" id="{51466BDB-C0B7-4DE4-8BBE-99C5799E8822}"/>
              </a:ext>
            </a:extLst>
          </p:cNvPr>
          <p:cNvSpPr/>
          <p:nvPr/>
        </p:nvSpPr>
        <p:spPr>
          <a:xfrm>
            <a:off x="7412007" y="2900958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8">
            <a:extLst>
              <a:ext uri="{FF2B5EF4-FFF2-40B4-BE49-F238E27FC236}">
                <a16:creationId xmlns:a16="http://schemas.microsoft.com/office/drawing/2014/main" id="{9778999F-5AF5-441B-B17B-D7D256571D53}"/>
              </a:ext>
            </a:extLst>
          </p:cNvPr>
          <p:cNvSpPr/>
          <p:nvPr/>
        </p:nvSpPr>
        <p:spPr>
          <a:xfrm>
            <a:off x="3309792" y="384052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hoek 19">
            <a:extLst>
              <a:ext uri="{FF2B5EF4-FFF2-40B4-BE49-F238E27FC236}">
                <a16:creationId xmlns:a16="http://schemas.microsoft.com/office/drawing/2014/main" id="{9627652E-4CCE-46B7-9756-7EB387FA6740}"/>
              </a:ext>
            </a:extLst>
          </p:cNvPr>
          <p:cNvSpPr/>
          <p:nvPr/>
        </p:nvSpPr>
        <p:spPr>
          <a:xfrm>
            <a:off x="4677196" y="384052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hoek 20">
            <a:extLst>
              <a:ext uri="{FF2B5EF4-FFF2-40B4-BE49-F238E27FC236}">
                <a16:creationId xmlns:a16="http://schemas.microsoft.com/office/drawing/2014/main" id="{8CCF4D92-C038-40E2-A475-56C0769F48C3}"/>
              </a:ext>
            </a:extLst>
          </p:cNvPr>
          <p:cNvSpPr/>
          <p:nvPr/>
        </p:nvSpPr>
        <p:spPr>
          <a:xfrm>
            <a:off x="6044600" y="3840521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hoek 21">
            <a:extLst>
              <a:ext uri="{FF2B5EF4-FFF2-40B4-BE49-F238E27FC236}">
                <a16:creationId xmlns:a16="http://schemas.microsoft.com/office/drawing/2014/main" id="{087B7A9F-3860-4F50-B9DB-4836A96C7A70}"/>
              </a:ext>
            </a:extLst>
          </p:cNvPr>
          <p:cNvSpPr/>
          <p:nvPr/>
        </p:nvSpPr>
        <p:spPr>
          <a:xfrm>
            <a:off x="7412002" y="3840520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 22">
            <a:extLst>
              <a:ext uri="{FF2B5EF4-FFF2-40B4-BE49-F238E27FC236}">
                <a16:creationId xmlns:a16="http://schemas.microsoft.com/office/drawing/2014/main" id="{D7E317EC-5C7A-4182-B472-3DEF7B8C563F}"/>
              </a:ext>
            </a:extLst>
          </p:cNvPr>
          <p:cNvSpPr/>
          <p:nvPr/>
        </p:nvSpPr>
        <p:spPr>
          <a:xfrm>
            <a:off x="3309791" y="4780087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 23">
            <a:extLst>
              <a:ext uri="{FF2B5EF4-FFF2-40B4-BE49-F238E27FC236}">
                <a16:creationId xmlns:a16="http://schemas.microsoft.com/office/drawing/2014/main" id="{8027EE63-6260-423A-84DF-EE6E9092957C}"/>
              </a:ext>
            </a:extLst>
          </p:cNvPr>
          <p:cNvSpPr/>
          <p:nvPr/>
        </p:nvSpPr>
        <p:spPr>
          <a:xfrm>
            <a:off x="4677190" y="4780080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hoek 24">
            <a:extLst>
              <a:ext uri="{FF2B5EF4-FFF2-40B4-BE49-F238E27FC236}">
                <a16:creationId xmlns:a16="http://schemas.microsoft.com/office/drawing/2014/main" id="{3A96C324-0340-4B16-AEAB-ED02180ED42E}"/>
              </a:ext>
            </a:extLst>
          </p:cNvPr>
          <p:cNvSpPr/>
          <p:nvPr/>
        </p:nvSpPr>
        <p:spPr>
          <a:xfrm>
            <a:off x="6044588" y="478007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hoek 25">
            <a:extLst>
              <a:ext uri="{FF2B5EF4-FFF2-40B4-BE49-F238E27FC236}">
                <a16:creationId xmlns:a16="http://schemas.microsoft.com/office/drawing/2014/main" id="{51686408-6F29-4A4C-820D-23FE427D2F7B}"/>
              </a:ext>
            </a:extLst>
          </p:cNvPr>
          <p:cNvSpPr/>
          <p:nvPr/>
        </p:nvSpPr>
        <p:spPr>
          <a:xfrm>
            <a:off x="7411979" y="4780064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vak 26">
            <a:extLst>
              <a:ext uri="{FF2B5EF4-FFF2-40B4-BE49-F238E27FC236}">
                <a16:creationId xmlns:a16="http://schemas.microsoft.com/office/drawing/2014/main" id="{775C6168-7C71-4EC8-B056-D8551E622228}"/>
              </a:ext>
            </a:extLst>
          </p:cNvPr>
          <p:cNvSpPr txBox="1"/>
          <p:nvPr/>
        </p:nvSpPr>
        <p:spPr>
          <a:xfrm>
            <a:off x="4677190" y="29009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3" name="Tekstvak 27">
            <a:extLst>
              <a:ext uri="{FF2B5EF4-FFF2-40B4-BE49-F238E27FC236}">
                <a16:creationId xmlns:a16="http://schemas.microsoft.com/office/drawing/2014/main" id="{D33D932F-BD86-4AC6-974D-B178E51EFE5F}"/>
              </a:ext>
            </a:extLst>
          </p:cNvPr>
          <p:cNvSpPr txBox="1"/>
          <p:nvPr/>
        </p:nvSpPr>
        <p:spPr>
          <a:xfrm>
            <a:off x="6026683" y="38405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4" name="Tekstvak 28">
            <a:extLst>
              <a:ext uri="{FF2B5EF4-FFF2-40B4-BE49-F238E27FC236}">
                <a16:creationId xmlns:a16="http://schemas.microsoft.com/office/drawing/2014/main" id="{F73BB7C5-55AF-4E12-AF02-86A10962370D}"/>
              </a:ext>
            </a:extLst>
          </p:cNvPr>
          <p:cNvSpPr txBox="1"/>
          <p:nvPr/>
        </p:nvSpPr>
        <p:spPr>
          <a:xfrm>
            <a:off x="6026683" y="192181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</a:p>
        </p:txBody>
      </p:sp>
      <p:pic>
        <p:nvPicPr>
          <p:cNvPr id="25" name="Picture 4" descr="Afbeeldingsresultaat voor car">
            <a:extLst>
              <a:ext uri="{FF2B5EF4-FFF2-40B4-BE49-F238E27FC236}">
                <a16:creationId xmlns:a16="http://schemas.microsoft.com/office/drawing/2014/main" id="{EA06C9EB-0BB5-474A-AB07-25B7A9AB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04" y="2019340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fbeeldingsresultaat voor car">
            <a:extLst>
              <a:ext uri="{FF2B5EF4-FFF2-40B4-BE49-F238E27FC236}">
                <a16:creationId xmlns:a16="http://schemas.microsoft.com/office/drawing/2014/main" id="{0FAC8EBB-3A80-4050-B8C0-7B7FF9C6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38" y="2001193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Afbeeldingsresultaat voor car">
            <a:extLst>
              <a:ext uri="{FF2B5EF4-FFF2-40B4-BE49-F238E27FC236}">
                <a16:creationId xmlns:a16="http://schemas.microsoft.com/office/drawing/2014/main" id="{47A88FCC-618E-40FD-AF1A-68F5F94F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88" y="2001193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fbeeldingsresultaat voor car">
            <a:extLst>
              <a:ext uri="{FF2B5EF4-FFF2-40B4-BE49-F238E27FC236}">
                <a16:creationId xmlns:a16="http://schemas.microsoft.com/office/drawing/2014/main" id="{C419A46F-8224-44B4-94BB-74FF55D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73" y="2460258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fbeeldingsresultaat voor car">
            <a:extLst>
              <a:ext uri="{FF2B5EF4-FFF2-40B4-BE49-F238E27FC236}">
                <a16:creationId xmlns:a16="http://schemas.microsoft.com/office/drawing/2014/main" id="{9AB4D24E-FA0C-45F6-B541-613712F3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73" y="2441659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Afbeeldingsresultaat voor car">
            <a:extLst>
              <a:ext uri="{FF2B5EF4-FFF2-40B4-BE49-F238E27FC236}">
                <a16:creationId xmlns:a16="http://schemas.microsoft.com/office/drawing/2014/main" id="{64C3905F-2391-4158-933E-6B0B17CB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93" y="2431116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Afbeeldingsresultaat voor car">
            <a:extLst>
              <a:ext uri="{FF2B5EF4-FFF2-40B4-BE49-F238E27FC236}">
                <a16:creationId xmlns:a16="http://schemas.microsoft.com/office/drawing/2014/main" id="{290E52AA-8845-488A-B0F3-6F0177BF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26" y="2406574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fbeeldingsresultaat voor car">
            <a:extLst>
              <a:ext uri="{FF2B5EF4-FFF2-40B4-BE49-F238E27FC236}">
                <a16:creationId xmlns:a16="http://schemas.microsoft.com/office/drawing/2014/main" id="{C9A265F6-4F89-4831-AA37-0C43080C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00" y="2489116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Vermenigvuldigingsteken 29">
            <a:extLst>
              <a:ext uri="{FF2B5EF4-FFF2-40B4-BE49-F238E27FC236}">
                <a16:creationId xmlns:a16="http://schemas.microsoft.com/office/drawing/2014/main" id="{43BC1AB9-5C3E-443C-83CF-676884E5ADA6}"/>
              </a:ext>
            </a:extLst>
          </p:cNvPr>
          <p:cNvSpPr/>
          <p:nvPr/>
        </p:nvSpPr>
        <p:spPr>
          <a:xfrm>
            <a:off x="6026683" y="1915034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menigvuldigingsteken 39">
            <a:extLst>
              <a:ext uri="{FF2B5EF4-FFF2-40B4-BE49-F238E27FC236}">
                <a16:creationId xmlns:a16="http://schemas.microsoft.com/office/drawing/2014/main" id="{DE7B0DC0-4E30-404B-A14D-AC362D7774B5}"/>
              </a:ext>
            </a:extLst>
          </p:cNvPr>
          <p:cNvSpPr/>
          <p:nvPr/>
        </p:nvSpPr>
        <p:spPr>
          <a:xfrm>
            <a:off x="4668230" y="2859032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Vermenigvuldigingsteken 40">
            <a:extLst>
              <a:ext uri="{FF2B5EF4-FFF2-40B4-BE49-F238E27FC236}">
                <a16:creationId xmlns:a16="http://schemas.microsoft.com/office/drawing/2014/main" id="{9EC9EA42-0FC7-44B8-89E7-35429DCA9C9F}"/>
              </a:ext>
            </a:extLst>
          </p:cNvPr>
          <p:cNvSpPr/>
          <p:nvPr/>
        </p:nvSpPr>
        <p:spPr>
          <a:xfrm>
            <a:off x="6035641" y="3813980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17304 0.1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04 0.13704 L 0.22266 0.243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9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19505 0.2127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05 0.21274 L 0.31094 -0.0300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66 0.24329 L 0.00157 0.2289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372</Words>
  <Application>Microsoft Office PowerPoint</Application>
  <PresentationFormat>Widescreen</PresentationFormat>
  <Paragraphs>139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KU Leuven</vt:lpstr>
      <vt:lpstr>KU Leuven Sedes</vt:lpstr>
      <vt:lpstr>Artificial Intelligence: Cambio carsharing</vt:lpstr>
      <vt:lpstr>Overview</vt:lpstr>
      <vt:lpstr>Solution representation</vt:lpstr>
      <vt:lpstr>Solution representation</vt:lpstr>
      <vt:lpstr>Solution representation</vt:lpstr>
      <vt:lpstr>Initial solution</vt:lpstr>
      <vt:lpstr>Initial solution</vt:lpstr>
      <vt:lpstr>Algorithm A</vt:lpstr>
      <vt:lpstr>Algorithm A</vt:lpstr>
      <vt:lpstr>Algorithm B</vt:lpstr>
      <vt:lpstr>Algorithm B</vt:lpstr>
      <vt:lpstr>Experiments </vt:lpstr>
      <vt:lpstr>Experiments: 100 reservations</vt:lpstr>
      <vt:lpstr>Experiments: 210 reservations</vt:lpstr>
      <vt:lpstr>Strength – weakness analysis </vt:lpstr>
      <vt:lpstr>Strength – weakness analysis</vt:lpstr>
      <vt:lpstr>Thank you for your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2019-05-03T09:49:10Z</dcterms:modified>
</cp:coreProperties>
</file>